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4630400" cy="8229600"/>
  <p:notesSz cx="8229600" cy="14630400"/>
  <p:embeddedFontLst>
    <p:embeddedFont>
      <p:font typeface="Bitter" panose="020B0604020202020204" charset="0"/>
      <p:regular r:id="rId10"/>
    </p:embeddedFont>
    <p:embeddedFont>
      <p:font typeface="Open Sans" panose="020B0606030504020204" pitchFamily="34" charset="0"/>
      <p:regular r:id="rId11"/>
      <p:bold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3" d="100"/>
          <a:sy n="53" d="100"/>
        </p:scale>
        <p:origin x="74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5904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4945" y="820936"/>
            <a:ext cx="7666911" cy="3639503"/>
          </a:xfrm>
          <a:prstGeom prst="rect">
            <a:avLst/>
          </a:prstGeom>
          <a:noFill/>
          <a:ln/>
        </p:spPr>
        <p:txBody>
          <a:bodyPr wrap="square" lIns="0" tIns="0" rIns="0" bIns="0" rtlCol="0" anchor="t"/>
          <a:lstStyle/>
          <a:p>
            <a:pPr marL="0" indent="0">
              <a:lnSpc>
                <a:spcPts val="7150"/>
              </a:lnSpc>
              <a:buNone/>
            </a:pPr>
            <a:r>
              <a:rPr lang="en-US" sz="5700" kern="0" spc="-172" dirty="0">
                <a:solidFill>
                  <a:srgbClr val="2C3F42"/>
                </a:solidFill>
                <a:latin typeface="Bitter" pitchFamily="34" charset="0"/>
                <a:ea typeface="Bitter" pitchFamily="34" charset="-122"/>
                <a:cs typeface="Bitter" pitchFamily="34" charset="-120"/>
              </a:rPr>
              <a:t>Η Σημασία του Εκπαιδευτικού Υλικού στην Εξ Αποστάσεως Εκπαίδευση</a:t>
            </a:r>
            <a:endParaRPr lang="en-US" sz="5700" dirty="0"/>
          </a:p>
        </p:txBody>
      </p:sp>
      <p:sp>
        <p:nvSpPr>
          <p:cNvPr id="4" name="Text 1"/>
          <p:cNvSpPr/>
          <p:nvPr/>
        </p:nvSpPr>
        <p:spPr>
          <a:xfrm>
            <a:off x="6224945" y="4776907"/>
            <a:ext cx="7666911" cy="2025253"/>
          </a:xfrm>
          <a:prstGeom prst="rect">
            <a:avLst/>
          </a:prstGeom>
          <a:noFill/>
          <a:ln/>
        </p:spPr>
        <p:txBody>
          <a:bodyPr wrap="square" lIns="0" tIns="0" rIns="0" bIns="0" rtlCol="0" anchor="t"/>
          <a:lstStyle/>
          <a:p>
            <a:pPr marL="0" indent="0">
              <a:lnSpc>
                <a:spcPts val="2650"/>
              </a:lnSpc>
              <a:buNone/>
            </a:pPr>
            <a:r>
              <a:rPr lang="en-US" sz="1650" kern="0" spc="-33" dirty="0">
                <a:solidFill>
                  <a:srgbClr val="2B2E3C"/>
                </a:solidFill>
                <a:latin typeface="Open Sans" pitchFamily="34" charset="0"/>
                <a:ea typeface="Open Sans" pitchFamily="34" charset="-122"/>
                <a:cs typeface="Open Sans" pitchFamily="34" charset="-120"/>
              </a:rPr>
              <a:t>Το εκπαιδευτικό υλικό αποτελεί τον πυρήνα της εξ αποστάσεως εκπαίδευσης, υποστηρίζοντας τους εκπαιδευόμενους στην μαθησιακή τους πορεία, μαθαίνοντάς τους πώς να μαθαίνουν, στο χρόνο που εκείνοι μπορούν και επιθυμούν, με το δικό τους ρυθμό, καλύπτοντας τις προσωπικές του ανάγκες και κυρίως προκαλώντας το ενδιαφέρον για ενεργό συμμετοχή. (Κοντογεωργάκου, Μανούσου, Γεωργιάδη, &amp; Κόκκαλη , 2017).</a:t>
            </a:r>
            <a:endParaRPr lang="en-US" sz="1650" dirty="0"/>
          </a:p>
        </p:txBody>
      </p:sp>
      <p:sp>
        <p:nvSpPr>
          <p:cNvPr id="5" name="Shape 2"/>
          <p:cNvSpPr/>
          <p:nvPr/>
        </p:nvSpPr>
        <p:spPr>
          <a:xfrm>
            <a:off x="6224945" y="7055287"/>
            <a:ext cx="337542" cy="337542"/>
          </a:xfrm>
          <a:prstGeom prst="roundRect">
            <a:avLst>
              <a:gd name="adj" fmla="val 27087253"/>
            </a:avLst>
          </a:prstGeom>
          <a:solidFill>
            <a:srgbClr val="D5F655"/>
          </a:solidFill>
          <a:ln w="7620">
            <a:solidFill>
              <a:srgbClr val="FFFFFF"/>
            </a:solidFill>
            <a:prstDash val="solid"/>
          </a:ln>
        </p:spPr>
        <p:txBody>
          <a:bodyPr/>
          <a:lstStyle/>
          <a:p>
            <a:endParaRPr lang="en-GB"/>
          </a:p>
        </p:txBody>
      </p:sp>
      <p:sp>
        <p:nvSpPr>
          <p:cNvPr id="6" name="Text 3"/>
          <p:cNvSpPr/>
          <p:nvPr/>
        </p:nvSpPr>
        <p:spPr>
          <a:xfrm>
            <a:off x="6339126" y="7175302"/>
            <a:ext cx="109180" cy="97512"/>
          </a:xfrm>
          <a:prstGeom prst="rect">
            <a:avLst/>
          </a:prstGeom>
          <a:noFill/>
          <a:ln/>
        </p:spPr>
        <p:txBody>
          <a:bodyPr wrap="none" lIns="0" tIns="0" rIns="0" bIns="0" rtlCol="0" anchor="t"/>
          <a:lstStyle/>
          <a:p>
            <a:pPr marL="0" indent="0" algn="ctr">
              <a:lnSpc>
                <a:spcPts val="750"/>
              </a:lnSpc>
              <a:buNone/>
            </a:pPr>
            <a:r>
              <a:rPr lang="en-US" sz="750" kern="0" spc="-33" dirty="0">
                <a:solidFill>
                  <a:srgbClr val="3C3838"/>
                </a:solidFill>
                <a:latin typeface="Open Sans" pitchFamily="34" charset="0"/>
                <a:ea typeface="Open Sans" pitchFamily="34" charset="-122"/>
                <a:cs typeface="Open Sans" pitchFamily="34" charset="-120"/>
              </a:rPr>
              <a:t>AT</a:t>
            </a:r>
            <a:endParaRPr lang="en-US" sz="750" dirty="0"/>
          </a:p>
        </p:txBody>
      </p:sp>
      <p:sp>
        <p:nvSpPr>
          <p:cNvPr id="7" name="Text 4"/>
          <p:cNvSpPr/>
          <p:nvPr/>
        </p:nvSpPr>
        <p:spPr>
          <a:xfrm>
            <a:off x="6667976" y="7039451"/>
            <a:ext cx="2184083" cy="369213"/>
          </a:xfrm>
          <a:prstGeom prst="rect">
            <a:avLst/>
          </a:prstGeom>
          <a:noFill/>
          <a:ln/>
        </p:spPr>
        <p:txBody>
          <a:bodyPr wrap="none" lIns="0" tIns="0" rIns="0" bIns="0" rtlCol="0" anchor="t"/>
          <a:lstStyle/>
          <a:p>
            <a:pPr marL="0" indent="0" algn="l">
              <a:lnSpc>
                <a:spcPts val="2900"/>
              </a:lnSpc>
              <a:buNone/>
            </a:pPr>
            <a:r>
              <a:rPr lang="en-US" sz="2050" b="1" kern="0" spc="-33" dirty="0">
                <a:solidFill>
                  <a:srgbClr val="2B2E3C"/>
                </a:solidFill>
                <a:latin typeface="Open Sans" pitchFamily="34" charset="0"/>
                <a:ea typeface="Open Sans" pitchFamily="34" charset="-122"/>
                <a:cs typeface="Open Sans" pitchFamily="34" charset="-120"/>
              </a:rPr>
              <a:t>by Athina Trigoni</a:t>
            </a:r>
            <a:endParaRPr lang="en-US" sz="2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73680"/>
          </a:xfrm>
          <a:prstGeom prst="rect">
            <a:avLst/>
          </a:prstGeom>
        </p:spPr>
      </p:pic>
      <p:sp>
        <p:nvSpPr>
          <p:cNvPr id="3" name="Text 0"/>
          <p:cNvSpPr/>
          <p:nvPr/>
        </p:nvSpPr>
        <p:spPr>
          <a:xfrm>
            <a:off x="776645" y="3558778"/>
            <a:ext cx="8063627" cy="693301"/>
          </a:xfrm>
          <a:prstGeom prst="rect">
            <a:avLst/>
          </a:prstGeom>
          <a:noFill/>
          <a:ln/>
        </p:spPr>
        <p:txBody>
          <a:bodyPr wrap="none" lIns="0" tIns="0" rIns="0" bIns="0" rtlCol="0" anchor="t"/>
          <a:lstStyle/>
          <a:p>
            <a:pPr marL="0" indent="0">
              <a:lnSpc>
                <a:spcPts val="5450"/>
              </a:lnSpc>
              <a:buNone/>
            </a:pPr>
            <a:r>
              <a:rPr lang="en-US" sz="4350" kern="0" spc="-131" dirty="0">
                <a:solidFill>
                  <a:srgbClr val="2C3F42"/>
                </a:solidFill>
                <a:latin typeface="Bitter" pitchFamily="34" charset="0"/>
                <a:ea typeface="Bitter" pitchFamily="34" charset="-122"/>
                <a:cs typeface="Bitter" pitchFamily="34" charset="-120"/>
              </a:rPr>
              <a:t>Στόχοι του Εκπαιδευτικού Υλικού</a:t>
            </a:r>
            <a:endParaRPr lang="en-US" sz="4350" dirty="0"/>
          </a:p>
        </p:txBody>
      </p:sp>
      <p:sp>
        <p:nvSpPr>
          <p:cNvPr id="4" name="Shape 1"/>
          <p:cNvSpPr/>
          <p:nvPr/>
        </p:nvSpPr>
        <p:spPr>
          <a:xfrm>
            <a:off x="776645" y="4834414"/>
            <a:ext cx="499229" cy="499229"/>
          </a:xfrm>
          <a:prstGeom prst="roundRect">
            <a:avLst>
              <a:gd name="adj" fmla="val 18669"/>
            </a:avLst>
          </a:prstGeom>
          <a:solidFill>
            <a:srgbClr val="FCE2CF"/>
          </a:solidFill>
          <a:ln w="7620">
            <a:solidFill>
              <a:srgbClr val="E2C8B5"/>
            </a:solidFill>
            <a:prstDash val="solid"/>
          </a:ln>
        </p:spPr>
        <p:txBody>
          <a:bodyPr/>
          <a:lstStyle/>
          <a:p>
            <a:endParaRPr lang="en-GB"/>
          </a:p>
        </p:txBody>
      </p:sp>
      <p:sp>
        <p:nvSpPr>
          <p:cNvPr id="5" name="Text 2"/>
          <p:cNvSpPr/>
          <p:nvPr/>
        </p:nvSpPr>
        <p:spPr>
          <a:xfrm>
            <a:off x="962144" y="4917519"/>
            <a:ext cx="128230" cy="332899"/>
          </a:xfrm>
          <a:prstGeom prst="rect">
            <a:avLst/>
          </a:prstGeom>
          <a:noFill/>
          <a:ln/>
        </p:spPr>
        <p:txBody>
          <a:bodyPr wrap="none" lIns="0" tIns="0" rIns="0" bIns="0" rtlCol="0" anchor="t"/>
          <a:lstStyle/>
          <a:p>
            <a:pPr marL="0" indent="0" algn="ctr">
              <a:lnSpc>
                <a:spcPts val="2600"/>
              </a:lnSpc>
              <a:buNone/>
            </a:pPr>
            <a:r>
              <a:rPr lang="en-US" sz="2600" kern="0" spc="-79" dirty="0">
                <a:solidFill>
                  <a:srgbClr val="2B2E3C"/>
                </a:solidFill>
                <a:latin typeface="Bitter" pitchFamily="34" charset="0"/>
                <a:ea typeface="Bitter" pitchFamily="34" charset="-122"/>
                <a:cs typeface="Bitter" pitchFamily="34" charset="-120"/>
              </a:rPr>
              <a:t>1</a:t>
            </a:r>
            <a:endParaRPr lang="en-US" sz="2600" dirty="0"/>
          </a:p>
        </p:txBody>
      </p:sp>
      <p:sp>
        <p:nvSpPr>
          <p:cNvPr id="6" name="Text 3"/>
          <p:cNvSpPr/>
          <p:nvPr/>
        </p:nvSpPr>
        <p:spPr>
          <a:xfrm>
            <a:off x="1497687" y="4572001"/>
            <a:ext cx="2773680" cy="955714"/>
          </a:xfrm>
          <a:prstGeom prst="rect">
            <a:avLst/>
          </a:prstGeom>
          <a:noFill/>
          <a:ln/>
        </p:spPr>
        <p:txBody>
          <a:bodyPr wrap="none" lIns="0" tIns="0" rIns="0" bIns="0" rtlCol="0" anchor="t"/>
          <a:lstStyle/>
          <a:p>
            <a:pPr marL="0" indent="0">
              <a:lnSpc>
                <a:spcPts val="2700"/>
              </a:lnSpc>
              <a:buNone/>
            </a:pPr>
            <a:r>
              <a:rPr lang="el-GR" sz="2150" kern="0" spc="-66" dirty="0">
                <a:solidFill>
                  <a:srgbClr val="2B2E3C"/>
                </a:solidFill>
                <a:latin typeface="Bitter" pitchFamily="34" charset="0"/>
                <a:ea typeface="Bitter" pitchFamily="34" charset="-122"/>
                <a:cs typeface="Bitter" pitchFamily="34" charset="-120"/>
              </a:rPr>
              <a:t>Παροχή πληροφοριών – </a:t>
            </a:r>
          </a:p>
          <a:p>
            <a:pPr marL="0" indent="0">
              <a:lnSpc>
                <a:spcPts val="2700"/>
              </a:lnSpc>
              <a:buNone/>
            </a:pPr>
            <a:r>
              <a:rPr lang="el-GR" sz="2150" kern="0" spc="-66" dirty="0">
                <a:solidFill>
                  <a:srgbClr val="2B2E3C"/>
                </a:solidFill>
                <a:latin typeface="Bitter" pitchFamily="34" charset="0"/>
                <a:ea typeface="Bitter" pitchFamily="34" charset="-122"/>
                <a:cs typeface="Bitter" pitchFamily="34" charset="-120"/>
              </a:rPr>
              <a:t>διεύρυνση πεδίου </a:t>
            </a:r>
          </a:p>
          <a:p>
            <a:pPr marL="0" indent="0">
              <a:lnSpc>
                <a:spcPts val="2700"/>
              </a:lnSpc>
              <a:buNone/>
            </a:pPr>
            <a:r>
              <a:rPr lang="el-GR" sz="2150" kern="0" spc="-66" dirty="0">
                <a:solidFill>
                  <a:srgbClr val="2B2E3C"/>
                </a:solidFill>
                <a:latin typeface="Bitter" pitchFamily="34" charset="0"/>
                <a:ea typeface="Bitter" pitchFamily="34" charset="-122"/>
                <a:cs typeface="Bitter" pitchFamily="34" charset="-120"/>
              </a:rPr>
              <a:t>γνώσεων</a:t>
            </a:r>
            <a:endParaRPr lang="en-US" sz="2150" dirty="0"/>
          </a:p>
        </p:txBody>
      </p:sp>
      <p:sp>
        <p:nvSpPr>
          <p:cNvPr id="7" name="Text 4"/>
          <p:cNvSpPr/>
          <p:nvPr/>
        </p:nvSpPr>
        <p:spPr>
          <a:xfrm>
            <a:off x="1497687" y="5660946"/>
            <a:ext cx="3490079" cy="2130266"/>
          </a:xfrm>
          <a:prstGeom prst="rect">
            <a:avLst/>
          </a:prstGeom>
          <a:noFill/>
          <a:ln/>
        </p:spPr>
        <p:txBody>
          <a:bodyPr wrap="square" lIns="0" tIns="0" rIns="0" bIns="0" rtlCol="0" anchor="t"/>
          <a:lstStyle/>
          <a:p>
            <a:pPr marL="0" indent="0">
              <a:lnSpc>
                <a:spcPts val="2750"/>
              </a:lnSpc>
              <a:buNone/>
            </a:pPr>
            <a:r>
              <a:rPr lang="en-US" sz="1700" kern="0" spc="-35" dirty="0">
                <a:solidFill>
                  <a:srgbClr val="2B2E3C"/>
                </a:solidFill>
                <a:latin typeface="Open Sans" pitchFamily="34" charset="0"/>
                <a:ea typeface="Open Sans" pitchFamily="34" charset="-122"/>
                <a:cs typeface="Open Sans" pitchFamily="34" charset="-120"/>
              </a:rPr>
              <a:t>Το εκπαιδευτικό υλικό στοχεύει στην επέκταση των παρεχόμενων υπηρεσιών, προσφέροντας στους εκπαιδευόμενους πρόσβαση σε ένα ευρύτερο φάσμα γνώσεων και δεξιοτήτων.</a:t>
            </a:r>
            <a:endParaRPr lang="en-US" sz="1700" dirty="0"/>
          </a:p>
        </p:txBody>
      </p:sp>
      <p:sp>
        <p:nvSpPr>
          <p:cNvPr id="8" name="Shape 5"/>
          <p:cNvSpPr/>
          <p:nvPr/>
        </p:nvSpPr>
        <p:spPr>
          <a:xfrm>
            <a:off x="5209580" y="4834414"/>
            <a:ext cx="499229" cy="499229"/>
          </a:xfrm>
          <a:prstGeom prst="roundRect">
            <a:avLst>
              <a:gd name="adj" fmla="val 18669"/>
            </a:avLst>
          </a:prstGeom>
          <a:solidFill>
            <a:srgbClr val="FCE2CF"/>
          </a:solidFill>
          <a:ln w="7620">
            <a:solidFill>
              <a:srgbClr val="E2C8B5"/>
            </a:solidFill>
            <a:prstDash val="solid"/>
          </a:ln>
        </p:spPr>
        <p:txBody>
          <a:bodyPr/>
          <a:lstStyle/>
          <a:p>
            <a:endParaRPr lang="en-GB"/>
          </a:p>
        </p:txBody>
      </p:sp>
      <p:sp>
        <p:nvSpPr>
          <p:cNvPr id="9" name="Text 6"/>
          <p:cNvSpPr/>
          <p:nvPr/>
        </p:nvSpPr>
        <p:spPr>
          <a:xfrm>
            <a:off x="5372576" y="4917519"/>
            <a:ext cx="173117" cy="332899"/>
          </a:xfrm>
          <a:prstGeom prst="rect">
            <a:avLst/>
          </a:prstGeom>
          <a:noFill/>
          <a:ln/>
        </p:spPr>
        <p:txBody>
          <a:bodyPr wrap="none" lIns="0" tIns="0" rIns="0" bIns="0" rtlCol="0" anchor="t"/>
          <a:lstStyle/>
          <a:p>
            <a:pPr marL="0" indent="0" algn="ctr">
              <a:lnSpc>
                <a:spcPts val="2600"/>
              </a:lnSpc>
              <a:buNone/>
            </a:pPr>
            <a:r>
              <a:rPr lang="en-US" sz="2600" kern="0" spc="-79" dirty="0">
                <a:solidFill>
                  <a:srgbClr val="2B2E3C"/>
                </a:solidFill>
                <a:latin typeface="Bitter" pitchFamily="34" charset="0"/>
                <a:ea typeface="Bitter" pitchFamily="34" charset="-122"/>
                <a:cs typeface="Bitter" pitchFamily="34" charset="-120"/>
              </a:rPr>
              <a:t>2</a:t>
            </a:r>
            <a:endParaRPr lang="en-US" sz="2600" dirty="0"/>
          </a:p>
        </p:txBody>
      </p:sp>
      <p:sp>
        <p:nvSpPr>
          <p:cNvPr id="10" name="Text 7"/>
          <p:cNvSpPr/>
          <p:nvPr/>
        </p:nvSpPr>
        <p:spPr>
          <a:xfrm>
            <a:off x="5930622" y="4834414"/>
            <a:ext cx="3490079" cy="693420"/>
          </a:xfrm>
          <a:prstGeom prst="rect">
            <a:avLst/>
          </a:prstGeom>
          <a:noFill/>
          <a:ln/>
        </p:spPr>
        <p:txBody>
          <a:bodyPr wrap="square" lIns="0" tIns="0" rIns="0" bIns="0" rtlCol="0" anchor="t"/>
          <a:lstStyle/>
          <a:p>
            <a:pPr marL="0" indent="0">
              <a:lnSpc>
                <a:spcPts val="2700"/>
              </a:lnSpc>
              <a:buNone/>
            </a:pPr>
            <a:r>
              <a:rPr lang="en-US" sz="2150" kern="0" spc="-66" dirty="0">
                <a:solidFill>
                  <a:srgbClr val="2B2E3C"/>
                </a:solidFill>
                <a:latin typeface="Bitter" pitchFamily="34" charset="0"/>
                <a:ea typeface="Bitter" pitchFamily="34" charset="-122"/>
                <a:cs typeface="Bitter" pitchFamily="34" charset="-120"/>
              </a:rPr>
              <a:t>Βελτίωση της Μαθησιακής Διεργασίας</a:t>
            </a:r>
            <a:endParaRPr lang="en-US" sz="2150" dirty="0"/>
          </a:p>
        </p:txBody>
      </p:sp>
      <p:sp>
        <p:nvSpPr>
          <p:cNvPr id="11" name="Text 8"/>
          <p:cNvSpPr/>
          <p:nvPr/>
        </p:nvSpPr>
        <p:spPr>
          <a:xfrm>
            <a:off x="5930622" y="5660946"/>
            <a:ext cx="3490079" cy="1775222"/>
          </a:xfrm>
          <a:prstGeom prst="rect">
            <a:avLst/>
          </a:prstGeom>
          <a:noFill/>
          <a:ln/>
        </p:spPr>
        <p:txBody>
          <a:bodyPr wrap="square" lIns="0" tIns="0" rIns="0" bIns="0" rtlCol="0" anchor="t"/>
          <a:lstStyle/>
          <a:p>
            <a:pPr marL="0" indent="0">
              <a:lnSpc>
                <a:spcPts val="2750"/>
              </a:lnSpc>
              <a:buNone/>
            </a:pPr>
            <a:r>
              <a:rPr lang="en-US" sz="1700" kern="0" spc="-35" dirty="0">
                <a:solidFill>
                  <a:srgbClr val="2B2E3C"/>
                </a:solidFill>
                <a:latin typeface="Open Sans" pitchFamily="34" charset="0"/>
                <a:ea typeface="Open Sans" pitchFamily="34" charset="-122"/>
                <a:cs typeface="Open Sans" pitchFamily="34" charset="-120"/>
              </a:rPr>
              <a:t>Στόχος είναι η βελτίωση της μαθησιακής διεργασίας, μέσω της παροχής ενός δομημένου και ελκυστικού εκπαιδευτικού περιβάλλοντος.</a:t>
            </a:r>
            <a:endParaRPr lang="en-US" sz="1700" dirty="0"/>
          </a:p>
        </p:txBody>
      </p:sp>
      <p:sp>
        <p:nvSpPr>
          <p:cNvPr id="12" name="Shape 9"/>
          <p:cNvSpPr/>
          <p:nvPr/>
        </p:nvSpPr>
        <p:spPr>
          <a:xfrm>
            <a:off x="9642515" y="4834414"/>
            <a:ext cx="499229" cy="499229"/>
          </a:xfrm>
          <a:prstGeom prst="roundRect">
            <a:avLst>
              <a:gd name="adj" fmla="val 18669"/>
            </a:avLst>
          </a:prstGeom>
          <a:solidFill>
            <a:srgbClr val="FCE2CF"/>
          </a:solidFill>
          <a:ln w="7620">
            <a:solidFill>
              <a:srgbClr val="E2C8B5"/>
            </a:solidFill>
            <a:prstDash val="solid"/>
          </a:ln>
        </p:spPr>
        <p:txBody>
          <a:bodyPr/>
          <a:lstStyle/>
          <a:p>
            <a:endParaRPr lang="en-GB"/>
          </a:p>
        </p:txBody>
      </p:sp>
      <p:sp>
        <p:nvSpPr>
          <p:cNvPr id="13" name="Text 10"/>
          <p:cNvSpPr/>
          <p:nvPr/>
        </p:nvSpPr>
        <p:spPr>
          <a:xfrm>
            <a:off x="9801939" y="4917519"/>
            <a:ext cx="180380" cy="332899"/>
          </a:xfrm>
          <a:prstGeom prst="rect">
            <a:avLst/>
          </a:prstGeom>
          <a:noFill/>
          <a:ln/>
        </p:spPr>
        <p:txBody>
          <a:bodyPr wrap="none" lIns="0" tIns="0" rIns="0" bIns="0" rtlCol="0" anchor="t"/>
          <a:lstStyle/>
          <a:p>
            <a:pPr marL="0" indent="0" algn="ctr">
              <a:lnSpc>
                <a:spcPts val="2600"/>
              </a:lnSpc>
              <a:buNone/>
            </a:pPr>
            <a:r>
              <a:rPr lang="en-US" sz="2600" kern="0" spc="-79" dirty="0">
                <a:solidFill>
                  <a:srgbClr val="2B2E3C"/>
                </a:solidFill>
                <a:latin typeface="Bitter" pitchFamily="34" charset="0"/>
                <a:ea typeface="Bitter" pitchFamily="34" charset="-122"/>
                <a:cs typeface="Bitter" pitchFamily="34" charset="-120"/>
              </a:rPr>
              <a:t>3</a:t>
            </a:r>
            <a:endParaRPr lang="en-US" sz="2600" dirty="0"/>
          </a:p>
        </p:txBody>
      </p:sp>
      <p:sp>
        <p:nvSpPr>
          <p:cNvPr id="14" name="Text 11"/>
          <p:cNvSpPr/>
          <p:nvPr/>
        </p:nvSpPr>
        <p:spPr>
          <a:xfrm>
            <a:off x="10363557" y="4834414"/>
            <a:ext cx="3490079" cy="693420"/>
          </a:xfrm>
          <a:prstGeom prst="rect">
            <a:avLst/>
          </a:prstGeom>
          <a:noFill/>
          <a:ln/>
        </p:spPr>
        <p:txBody>
          <a:bodyPr wrap="square" lIns="0" tIns="0" rIns="0" bIns="0" rtlCol="0" anchor="t"/>
          <a:lstStyle/>
          <a:p>
            <a:pPr marL="0" indent="0">
              <a:lnSpc>
                <a:spcPts val="2700"/>
              </a:lnSpc>
              <a:buNone/>
            </a:pPr>
            <a:r>
              <a:rPr lang="en-US" sz="2150" kern="0" spc="-66" dirty="0">
                <a:solidFill>
                  <a:srgbClr val="2B2E3C"/>
                </a:solidFill>
                <a:latin typeface="Bitter" pitchFamily="34" charset="0"/>
                <a:ea typeface="Bitter" pitchFamily="34" charset="-122"/>
                <a:cs typeface="Bitter" pitchFamily="34" charset="-120"/>
              </a:rPr>
              <a:t>Αποτελεσματική και Ποιοτική Μάθηση</a:t>
            </a:r>
            <a:endParaRPr lang="en-US" sz="2150" dirty="0"/>
          </a:p>
        </p:txBody>
      </p:sp>
      <p:sp>
        <p:nvSpPr>
          <p:cNvPr id="15" name="Text 12"/>
          <p:cNvSpPr/>
          <p:nvPr/>
        </p:nvSpPr>
        <p:spPr>
          <a:xfrm>
            <a:off x="10363557" y="5660946"/>
            <a:ext cx="3490079" cy="1775222"/>
          </a:xfrm>
          <a:prstGeom prst="rect">
            <a:avLst/>
          </a:prstGeom>
          <a:noFill/>
          <a:ln/>
        </p:spPr>
        <p:txBody>
          <a:bodyPr wrap="square" lIns="0" tIns="0" rIns="0" bIns="0" rtlCol="0" anchor="t"/>
          <a:lstStyle/>
          <a:p>
            <a:pPr marL="0" indent="0">
              <a:lnSpc>
                <a:spcPts val="2750"/>
              </a:lnSpc>
              <a:buNone/>
            </a:pPr>
            <a:r>
              <a:rPr lang="en-US" sz="1700" kern="0" spc="-35" dirty="0">
                <a:solidFill>
                  <a:srgbClr val="2B2E3C"/>
                </a:solidFill>
                <a:latin typeface="Open Sans" pitchFamily="34" charset="0"/>
                <a:ea typeface="Open Sans" pitchFamily="34" charset="-122"/>
                <a:cs typeface="Open Sans" pitchFamily="34" charset="-120"/>
              </a:rPr>
              <a:t>Το εκπαιδευτικό υλικό συμβάλλει στην αποτελεσματική και ποιοτική μάθηση, παρέχοντας στους εκπαιδευόμενους τα απαραίτητα εργαλεία για την επιτυχία τους.</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2170509"/>
            <a:ext cx="7415927" cy="1543050"/>
          </a:xfrm>
          <a:prstGeom prst="rect">
            <a:avLst/>
          </a:prstGeom>
          <a:noFill/>
          <a:ln/>
        </p:spPr>
        <p:txBody>
          <a:bodyPr wrap="square" lIns="0" tIns="0" rIns="0" bIns="0" rtlCol="0" anchor="t"/>
          <a:lstStyle/>
          <a:p>
            <a:pPr marL="0" indent="0">
              <a:lnSpc>
                <a:spcPts val="6050"/>
              </a:lnSpc>
              <a:buNone/>
            </a:pPr>
            <a:r>
              <a:rPr lang="en-US" sz="4850" kern="0" spc="-146" dirty="0">
                <a:solidFill>
                  <a:srgbClr val="2C3F42"/>
                </a:solidFill>
                <a:latin typeface="Bitter" pitchFamily="34" charset="0"/>
                <a:ea typeface="Bitter" pitchFamily="34" charset="-122"/>
                <a:cs typeface="Bitter" pitchFamily="34" charset="-120"/>
              </a:rPr>
              <a:t>Ο Ρόλος του Εκπαιδευτικού Υλικού</a:t>
            </a:r>
            <a:endParaRPr lang="en-US" sz="4850" dirty="0"/>
          </a:p>
        </p:txBody>
      </p:sp>
      <p:sp>
        <p:nvSpPr>
          <p:cNvPr id="4" name="Text 1"/>
          <p:cNvSpPr/>
          <p:nvPr/>
        </p:nvSpPr>
        <p:spPr>
          <a:xfrm>
            <a:off x="6350437" y="4083844"/>
            <a:ext cx="7415927" cy="1975247"/>
          </a:xfrm>
          <a:prstGeom prst="rect">
            <a:avLst/>
          </a:prstGeom>
          <a:noFill/>
          <a:ln/>
        </p:spPr>
        <p:txBody>
          <a:bodyPr wrap="square" lIns="0" tIns="0" rIns="0" bIns="0" rtlCol="0" anchor="t"/>
          <a:lstStyle/>
          <a:p>
            <a:pPr marL="0" indent="0">
              <a:lnSpc>
                <a:spcPts val="3100"/>
              </a:lnSpc>
              <a:buNone/>
            </a:pPr>
            <a:r>
              <a:rPr lang="en-US" sz="1900" kern="0" spc="-39" dirty="0">
                <a:solidFill>
                  <a:srgbClr val="2B2E3C"/>
                </a:solidFill>
                <a:latin typeface="Open Sans" pitchFamily="34" charset="0"/>
                <a:ea typeface="Open Sans" pitchFamily="34" charset="-122"/>
                <a:cs typeface="Open Sans" pitchFamily="34" charset="-120"/>
              </a:rPr>
              <a:t>Στην εξ’ αποστάσεως εκπαίδευση, ο κύριος κορμός της διδασκαλίας πραγματοποιείται μέσω του εκπαιδευτικού υλικού. Από την οπτική του εκπαιδευόμενου, αποτελεί μαθησιακό υλικό, ενώ από την οπτική του διδάσκοντα, αποτελεί διδακτικό υλικό. (Κοντογεωργάκου, Μανούσου, Γεωργιάδη, &amp; Κόκκαλη , 2017).</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3086100"/>
          </a:xfrm>
          <a:prstGeom prst="rect">
            <a:avLst/>
          </a:prstGeom>
        </p:spPr>
      </p:pic>
      <p:sp>
        <p:nvSpPr>
          <p:cNvPr id="3" name="Text 0"/>
          <p:cNvSpPr/>
          <p:nvPr/>
        </p:nvSpPr>
        <p:spPr>
          <a:xfrm>
            <a:off x="864037" y="4108609"/>
            <a:ext cx="12902327" cy="1543050"/>
          </a:xfrm>
          <a:prstGeom prst="rect">
            <a:avLst/>
          </a:prstGeom>
          <a:noFill/>
          <a:ln/>
        </p:spPr>
        <p:txBody>
          <a:bodyPr wrap="square" lIns="0" tIns="0" rIns="0" bIns="0" rtlCol="0" anchor="t"/>
          <a:lstStyle/>
          <a:p>
            <a:pPr marL="0" indent="0">
              <a:lnSpc>
                <a:spcPts val="6050"/>
              </a:lnSpc>
              <a:buNone/>
            </a:pPr>
            <a:r>
              <a:rPr lang="en-US" sz="4850" kern="0" spc="-146" dirty="0">
                <a:solidFill>
                  <a:srgbClr val="2C3F42"/>
                </a:solidFill>
                <a:latin typeface="Bitter" pitchFamily="34" charset="0"/>
                <a:ea typeface="Bitter" pitchFamily="34" charset="-122"/>
                <a:cs typeface="Bitter" pitchFamily="34" charset="-120"/>
              </a:rPr>
              <a:t>Σχεδιασμός και Δημιουργία του Εκπαιδευτικού Υλικού</a:t>
            </a:r>
            <a:endParaRPr lang="en-US" sz="4850" dirty="0"/>
          </a:p>
        </p:txBody>
      </p:sp>
      <p:sp>
        <p:nvSpPr>
          <p:cNvPr id="4" name="Text 1"/>
          <p:cNvSpPr/>
          <p:nvPr/>
        </p:nvSpPr>
        <p:spPr>
          <a:xfrm>
            <a:off x="864037" y="6021943"/>
            <a:ext cx="12902327"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B2E3C"/>
                </a:solidFill>
                <a:latin typeface="Open Sans" pitchFamily="34" charset="0"/>
                <a:ea typeface="Open Sans" pitchFamily="34" charset="-122"/>
                <a:cs typeface="Open Sans" pitchFamily="34" charset="-120"/>
              </a:rPr>
              <a:t>Στην εξ αποστάσεως εκπαίδευση, ο σχεδιασμός και η δημιουργία του Παιδαγωγικού Υλικού είναι πρωτεύουσας σημασίας αφού αποτελεί τον κύριο άξονα της εκπαιδευτικής διαδικασίας. (Κοντογεωργάκου, Μανούσου, Γεωργιάδη, &amp; Κόκκαλη , 2017).</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1972985"/>
            <a:ext cx="7415927" cy="1543050"/>
          </a:xfrm>
          <a:prstGeom prst="rect">
            <a:avLst/>
          </a:prstGeom>
          <a:noFill/>
          <a:ln/>
        </p:spPr>
        <p:txBody>
          <a:bodyPr wrap="square" lIns="0" tIns="0" rIns="0" bIns="0" rtlCol="0" anchor="t"/>
          <a:lstStyle/>
          <a:p>
            <a:pPr marL="0" indent="0">
              <a:lnSpc>
                <a:spcPts val="6050"/>
              </a:lnSpc>
              <a:buNone/>
            </a:pPr>
            <a:r>
              <a:rPr lang="en-US" sz="4850" kern="0" spc="-146" dirty="0">
                <a:solidFill>
                  <a:srgbClr val="2C3F42"/>
                </a:solidFill>
                <a:latin typeface="Bitter" pitchFamily="34" charset="0"/>
                <a:ea typeface="Bitter" pitchFamily="34" charset="-122"/>
                <a:cs typeface="Bitter" pitchFamily="34" charset="-120"/>
              </a:rPr>
              <a:t>Δομή και Σκοπός του Εκπαιδευτικού Υλικού</a:t>
            </a:r>
            <a:endParaRPr lang="en-US" sz="4850" dirty="0"/>
          </a:p>
        </p:txBody>
      </p:sp>
      <p:sp>
        <p:nvSpPr>
          <p:cNvPr id="4" name="Text 1"/>
          <p:cNvSpPr/>
          <p:nvPr/>
        </p:nvSpPr>
        <p:spPr>
          <a:xfrm>
            <a:off x="6350437" y="3886319"/>
            <a:ext cx="7415927" cy="2370296"/>
          </a:xfrm>
          <a:prstGeom prst="rect">
            <a:avLst/>
          </a:prstGeom>
          <a:noFill/>
          <a:ln/>
        </p:spPr>
        <p:txBody>
          <a:bodyPr wrap="square" lIns="0" tIns="0" rIns="0" bIns="0" rtlCol="0" anchor="t"/>
          <a:lstStyle/>
          <a:p>
            <a:pPr marL="0" indent="0">
              <a:lnSpc>
                <a:spcPts val="3100"/>
              </a:lnSpc>
              <a:buNone/>
            </a:pPr>
            <a:r>
              <a:rPr lang="en-US" sz="1900" kern="0" spc="-39" dirty="0">
                <a:solidFill>
                  <a:srgbClr val="2B2E3C"/>
                </a:solidFill>
                <a:latin typeface="Open Sans" pitchFamily="34" charset="0"/>
                <a:ea typeface="Open Sans" pitchFamily="34" charset="-122"/>
                <a:cs typeface="Open Sans" pitchFamily="34" charset="-120"/>
              </a:rPr>
              <a:t>Ο ρόλος του εκπαιδευτικού υλικού είναι εξαιρετικά σημαντικός για τη μαθησιακή διαδικασία, αφού πρέπει να είναι δομημένο με τέτοιο τρόπο, ώστε οι εκπαιδευόμενοι να μπορούν να μάθουν αποτελεσματικά από αυτό με όσο το δυνατόν λιγότερη βοήθεια από το διδάσκοντα. (Κοντογεωργάκου, Μανούσου, Γεωργιάδη, &amp; Κόκκαλη , 2017).</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7" y="1775460"/>
            <a:ext cx="7415927" cy="1543050"/>
          </a:xfrm>
          <a:prstGeom prst="rect">
            <a:avLst/>
          </a:prstGeom>
          <a:noFill/>
          <a:ln/>
        </p:spPr>
        <p:txBody>
          <a:bodyPr wrap="square" lIns="0" tIns="0" rIns="0" bIns="0" rtlCol="0" anchor="t"/>
          <a:lstStyle/>
          <a:p>
            <a:pPr marL="0" indent="0">
              <a:lnSpc>
                <a:spcPts val="6050"/>
              </a:lnSpc>
              <a:buNone/>
            </a:pPr>
            <a:r>
              <a:rPr lang="en-US" sz="4850" kern="0" spc="-146" dirty="0">
                <a:solidFill>
                  <a:srgbClr val="2C3F42"/>
                </a:solidFill>
                <a:latin typeface="Bitter" pitchFamily="34" charset="0"/>
                <a:ea typeface="Bitter" pitchFamily="34" charset="-122"/>
                <a:cs typeface="Bitter" pitchFamily="34" charset="-120"/>
              </a:rPr>
              <a:t>Η Σημασία της Διαδραστικότητας</a:t>
            </a:r>
            <a:endParaRPr lang="en-US" sz="4850" dirty="0"/>
          </a:p>
        </p:txBody>
      </p:sp>
      <p:sp>
        <p:nvSpPr>
          <p:cNvPr id="4" name="Text 1"/>
          <p:cNvSpPr/>
          <p:nvPr/>
        </p:nvSpPr>
        <p:spPr>
          <a:xfrm>
            <a:off x="864037" y="3688794"/>
            <a:ext cx="7415927" cy="2765346"/>
          </a:xfrm>
          <a:prstGeom prst="rect">
            <a:avLst/>
          </a:prstGeom>
          <a:noFill/>
          <a:ln/>
        </p:spPr>
        <p:txBody>
          <a:bodyPr wrap="square" lIns="0" tIns="0" rIns="0" bIns="0" rtlCol="0" anchor="t"/>
          <a:lstStyle/>
          <a:p>
            <a:pPr marL="0" indent="0">
              <a:lnSpc>
                <a:spcPts val="3100"/>
              </a:lnSpc>
              <a:buNone/>
            </a:pPr>
            <a:r>
              <a:rPr lang="en-US" sz="1900" kern="0" spc="-39" dirty="0">
                <a:solidFill>
                  <a:srgbClr val="2B2E3C"/>
                </a:solidFill>
                <a:latin typeface="Open Sans" pitchFamily="34" charset="0"/>
                <a:ea typeface="Open Sans" pitchFamily="34" charset="-122"/>
                <a:cs typeface="Open Sans" pitchFamily="34" charset="-120"/>
              </a:rPr>
              <a:t>«Τα διαδικτυακά μαθήματα είναι πολύ περισσότερα από την ανάρτηση παραδοσιακού υλικού στην τάξη στον Ιστό» (Nash, 2004, as cited in Brown &amp; Voltz, 2005:2). «Κείμενο, εικόνες και ήχος μπορούν να συνδυαστούν για να δημιουργήσουν υλικά που καλύπτουν διάφορα στυλ μάθησης και επιτρέπουν έναν βαθμό αλληλεπίδρασης από την πλευρά του μαθητή» (Brown &amp; Voltz, 2005:2).</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2753797"/>
            <a:ext cx="6172200" cy="771525"/>
          </a:xfrm>
          <a:prstGeom prst="rect">
            <a:avLst/>
          </a:prstGeom>
          <a:noFill/>
          <a:ln/>
        </p:spPr>
        <p:txBody>
          <a:bodyPr wrap="none" lIns="0" tIns="0" rIns="0" bIns="0" rtlCol="0" anchor="t"/>
          <a:lstStyle/>
          <a:p>
            <a:pPr marL="0" indent="0">
              <a:lnSpc>
                <a:spcPts val="6050"/>
              </a:lnSpc>
              <a:buNone/>
            </a:pPr>
            <a:r>
              <a:rPr lang="en-US" sz="4850" kern="0" spc="-146" dirty="0">
                <a:solidFill>
                  <a:srgbClr val="2C3F42"/>
                </a:solidFill>
                <a:latin typeface="Bitter" pitchFamily="34" charset="0"/>
                <a:ea typeface="Bitter" pitchFamily="34" charset="-122"/>
                <a:cs typeface="Bitter" pitchFamily="34" charset="-120"/>
              </a:rPr>
              <a:t>Συνοψίζοντας</a:t>
            </a:r>
            <a:endParaRPr lang="en-US" sz="4850" dirty="0"/>
          </a:p>
        </p:txBody>
      </p:sp>
      <p:sp>
        <p:nvSpPr>
          <p:cNvPr id="4" name="Text 1"/>
          <p:cNvSpPr/>
          <p:nvPr/>
        </p:nvSpPr>
        <p:spPr>
          <a:xfrm>
            <a:off x="6350437" y="3895605"/>
            <a:ext cx="7415927" cy="3227089"/>
          </a:xfrm>
          <a:prstGeom prst="rect">
            <a:avLst/>
          </a:prstGeom>
          <a:noFill/>
          <a:ln/>
        </p:spPr>
        <p:txBody>
          <a:bodyPr wrap="square" lIns="0" tIns="0" rIns="0" bIns="0" rtlCol="0" anchor="t"/>
          <a:lstStyle/>
          <a:p>
            <a:pPr marL="0" indent="0">
              <a:lnSpc>
                <a:spcPts val="3100"/>
              </a:lnSpc>
              <a:buNone/>
            </a:pPr>
            <a:r>
              <a:rPr lang="en-US" sz="1900" kern="0" spc="-39" dirty="0">
                <a:solidFill>
                  <a:srgbClr val="2B2E3C"/>
                </a:solidFill>
                <a:latin typeface="Open Sans" pitchFamily="34" charset="0"/>
                <a:ea typeface="Open Sans" pitchFamily="34" charset="-122"/>
                <a:cs typeface="Open Sans" pitchFamily="34" charset="-120"/>
              </a:rPr>
              <a:t>Το εκπαιδευτικό υλικό αποτελεί ένα απαραίτητο εργαλείο για την επιτυχία της εξ αποστάσεως εκπαίδευσης. Ο σωστός σχεδιασμός, η δομή και η διαδραστικότητα του υλικού συμβάλλουν στην αποτελεσματική και ποιοτική μάθηση των εκπαιδευόμενων.</a:t>
            </a:r>
            <a:r>
              <a:rPr lang="el-GR" sz="1900" kern="0" spc="-39" dirty="0">
                <a:solidFill>
                  <a:srgbClr val="2B2E3C"/>
                </a:solidFill>
                <a:latin typeface="Open Sans" pitchFamily="34" charset="0"/>
                <a:ea typeface="Open Sans" pitchFamily="34" charset="-122"/>
                <a:cs typeface="Open Sans" pitchFamily="34" charset="-120"/>
              </a:rPr>
              <a:t> </a:t>
            </a:r>
          </a:p>
          <a:p>
            <a:pPr marL="0" indent="0">
              <a:lnSpc>
                <a:spcPts val="3100"/>
              </a:lnSpc>
              <a:buNone/>
            </a:pPr>
            <a:endParaRPr lang="el-GR" sz="1900" kern="0" spc="-39" dirty="0">
              <a:solidFill>
                <a:srgbClr val="2B2E3C"/>
              </a:solidFill>
              <a:latin typeface="Open Sans" pitchFamily="34" charset="0"/>
              <a:ea typeface="Open Sans" pitchFamily="34" charset="-122"/>
              <a:cs typeface="Open Sans" pitchFamily="34" charset="-120"/>
            </a:endParaRPr>
          </a:p>
          <a:p>
            <a:pPr marL="0" indent="0">
              <a:lnSpc>
                <a:spcPts val="3100"/>
              </a:lnSpc>
              <a:buNone/>
            </a:pPr>
            <a:r>
              <a:rPr lang="en-US" sz="1900" kern="0" spc="-39" dirty="0">
                <a:solidFill>
                  <a:srgbClr val="2B2E3C"/>
                </a:solidFill>
                <a:latin typeface="Open Sans" pitchFamily="34" charset="0"/>
                <a:ea typeface="Open Sans" pitchFamily="34" charset="-122"/>
                <a:cs typeface="Open Sans" pitchFamily="34" charset="-120"/>
              </a:rPr>
              <a:t>Η </a:t>
            </a:r>
            <a:r>
              <a:rPr lang="en-US" sz="1900" kern="0" spc="-39" dirty="0" err="1">
                <a:solidFill>
                  <a:srgbClr val="2B2E3C"/>
                </a:solidFill>
                <a:latin typeface="Open Sans" pitchFamily="34" charset="0"/>
                <a:ea typeface="Open Sans" pitchFamily="34" charset="-122"/>
                <a:cs typeface="Open Sans" pitchFamily="34" charset="-120"/>
              </a:rPr>
              <a:t>συνεχής</a:t>
            </a:r>
            <a:r>
              <a:rPr lang="en-US" sz="1900" kern="0" spc="-39" dirty="0">
                <a:solidFill>
                  <a:srgbClr val="2B2E3C"/>
                </a:solidFill>
                <a:latin typeface="Open Sans" pitchFamily="34" charset="0"/>
                <a:ea typeface="Open Sans" pitchFamily="34" charset="-122"/>
                <a:cs typeface="Open Sans" pitchFamily="34" charset="-120"/>
              </a:rPr>
              <a:t> ανα</a:t>
            </a:r>
            <a:r>
              <a:rPr lang="en-US" sz="1900" kern="0" spc="-39" dirty="0" err="1">
                <a:solidFill>
                  <a:srgbClr val="2B2E3C"/>
                </a:solidFill>
                <a:latin typeface="Open Sans" pitchFamily="34" charset="0"/>
                <a:ea typeface="Open Sans" pitchFamily="34" charset="-122"/>
                <a:cs typeface="Open Sans" pitchFamily="34" charset="-120"/>
              </a:rPr>
              <a:t>ζήτηση</a:t>
            </a:r>
            <a:r>
              <a:rPr lang="en-US" sz="1900" kern="0" spc="-39" dirty="0">
                <a:solidFill>
                  <a:srgbClr val="2B2E3C"/>
                </a:solidFill>
                <a:latin typeface="Open Sans" pitchFamily="34" charset="0"/>
                <a:ea typeface="Open Sans" pitchFamily="34" charset="-122"/>
                <a:cs typeface="Open Sans" pitchFamily="34" charset="-120"/>
              </a:rPr>
              <a:t> κα</a:t>
            </a:r>
            <a:r>
              <a:rPr lang="en-US" sz="1900" kern="0" spc="-39" dirty="0" err="1">
                <a:solidFill>
                  <a:srgbClr val="2B2E3C"/>
                </a:solidFill>
                <a:latin typeface="Open Sans" pitchFamily="34" charset="0"/>
                <a:ea typeface="Open Sans" pitchFamily="34" charset="-122"/>
                <a:cs typeface="Open Sans" pitchFamily="34" charset="-120"/>
              </a:rPr>
              <a:t>ινοτόμων</a:t>
            </a:r>
            <a:r>
              <a:rPr lang="en-US" sz="1900" kern="0" spc="-39" dirty="0">
                <a:solidFill>
                  <a:srgbClr val="2B2E3C"/>
                </a:solidFill>
                <a:latin typeface="Open Sans" pitchFamily="34" charset="0"/>
                <a:ea typeface="Open Sans" pitchFamily="34" charset="-122"/>
                <a:cs typeface="Open Sans" pitchFamily="34" charset="-120"/>
              </a:rPr>
              <a:t> </a:t>
            </a:r>
            <a:r>
              <a:rPr lang="en-US" sz="1900" kern="0" spc="-39" dirty="0" err="1">
                <a:solidFill>
                  <a:srgbClr val="2B2E3C"/>
                </a:solidFill>
                <a:latin typeface="Open Sans" pitchFamily="34" charset="0"/>
                <a:ea typeface="Open Sans" pitchFamily="34" charset="-122"/>
                <a:cs typeface="Open Sans" pitchFamily="34" charset="-120"/>
              </a:rPr>
              <a:t>μεθόδων</a:t>
            </a:r>
            <a:r>
              <a:rPr lang="en-US" sz="1900" kern="0" spc="-39" dirty="0">
                <a:solidFill>
                  <a:srgbClr val="2B2E3C"/>
                </a:solidFill>
                <a:latin typeface="Open Sans" pitchFamily="34" charset="0"/>
                <a:ea typeface="Open Sans" pitchFamily="34" charset="-122"/>
                <a:cs typeface="Open Sans" pitchFamily="34" charset="-120"/>
              </a:rPr>
              <a:t> και </a:t>
            </a:r>
            <a:r>
              <a:rPr lang="en-US" sz="1900" kern="0" spc="-39" dirty="0" err="1">
                <a:solidFill>
                  <a:srgbClr val="2B2E3C"/>
                </a:solidFill>
                <a:latin typeface="Open Sans" pitchFamily="34" charset="0"/>
                <a:ea typeface="Open Sans" pitchFamily="34" charset="-122"/>
                <a:cs typeface="Open Sans" pitchFamily="34" charset="-120"/>
              </a:rPr>
              <a:t>τεχνολογιών</a:t>
            </a:r>
            <a:r>
              <a:rPr lang="en-US" sz="1900" kern="0" spc="-39" dirty="0">
                <a:solidFill>
                  <a:srgbClr val="2B2E3C"/>
                </a:solidFill>
                <a:latin typeface="Open Sans" pitchFamily="34" charset="0"/>
                <a:ea typeface="Open Sans" pitchFamily="34" charset="-122"/>
                <a:cs typeface="Open Sans" pitchFamily="34" charset="-120"/>
              </a:rPr>
              <a:t> θα </a:t>
            </a:r>
            <a:r>
              <a:rPr lang="en-US" sz="1900" kern="0" spc="-39" dirty="0" err="1">
                <a:solidFill>
                  <a:srgbClr val="2B2E3C"/>
                </a:solidFill>
                <a:latin typeface="Open Sans" pitchFamily="34" charset="0"/>
                <a:ea typeface="Open Sans" pitchFamily="34" charset="-122"/>
                <a:cs typeface="Open Sans" pitchFamily="34" charset="-120"/>
              </a:rPr>
              <a:t>συμ</a:t>
            </a:r>
            <a:r>
              <a:rPr lang="en-US" sz="1900" kern="0" spc="-39" dirty="0">
                <a:solidFill>
                  <a:srgbClr val="2B2E3C"/>
                </a:solidFill>
                <a:latin typeface="Open Sans" pitchFamily="34" charset="0"/>
                <a:ea typeface="Open Sans" pitchFamily="34" charset="-122"/>
                <a:cs typeface="Open Sans" pitchFamily="34" charset="-120"/>
              </a:rPr>
              <a:t>βάλλει στην ανάπτυξη ενός πιο αποτελεσματικού και ελκυστικού εκπαιδευτικού περιβάλλοντος.</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451</Words>
  <Application>Microsoft Office PowerPoint</Application>
  <PresentationFormat>Προσαρμογή</PresentationFormat>
  <Paragraphs>35</Paragraphs>
  <Slides>7</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7</vt:i4>
      </vt:variant>
    </vt:vector>
  </HeadingPairs>
  <TitlesOfParts>
    <vt:vector size="11" baseType="lpstr">
      <vt:lpstr>Bitter</vt:lpstr>
      <vt:lpstr>Open Sans</vt:lpstr>
      <vt:lpstr>Arial</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Αθηνά Τριγώνη</cp:lastModifiedBy>
  <cp:revision>3</cp:revision>
  <dcterms:created xsi:type="dcterms:W3CDTF">2024-09-23T06:15:06Z</dcterms:created>
  <dcterms:modified xsi:type="dcterms:W3CDTF">2024-09-23T11:46:47Z</dcterms:modified>
</cp:coreProperties>
</file>