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Petrona"/>
      <p:regular r:id="rId15"/>
    </p:embeddedFont>
    <p:embeddedFont>
      <p:font typeface="Petrona"/>
      <p:regular r:id="rId16"/>
    </p:embeddedFont>
    <p:embeddedFont>
      <p:font typeface="Petrona"/>
      <p:regular r:id="rId17"/>
    </p:embeddedFont>
    <p:embeddedFont>
      <p:font typeface="Petrona"/>
      <p:regular r:id="rId18"/>
    </p:embeddedFont>
    <p:embeddedFont>
      <p:font typeface="Petrona"/>
      <p:regular r:id="rId19"/>
    </p:embeddedFont>
    <p:embeddedFont>
      <p:font typeface="Petrona"/>
      <p:regular r:id="rId20"/>
    </p:embeddedFont>
    <p:embeddedFont>
      <p:font typeface="Petrona"/>
      <p:regular r:id="rId21"/>
    </p:embeddedFont>
    <p:embeddedFont>
      <p:font typeface="Petrona"/>
      <p:regular r:id="rId22"/>
    </p:embeddedFont>
    <p:embeddedFont>
      <p:font typeface="Petrona"/>
      <p:regular r:id="rId23"/>
    </p:embeddedFont>
    <p:embeddedFont>
      <p:font typeface="Petrona"/>
      <p:regular r:id="rId24"/>
    </p:embeddedFont>
    <p:embeddedFont>
      <p:font typeface="Petrona"/>
      <p:regular r:id="rId25"/>
    </p:embeddedFont>
    <p:embeddedFont>
      <p:font typeface="Petrona"/>
      <p:regular r:id="rId26"/>
    </p:embeddedFont>
    <p:embeddedFont>
      <p:font typeface="Petrona"/>
      <p:regular r:id="rId27"/>
    </p:embeddedFont>
    <p:embeddedFont>
      <p:font typeface="Petrona"/>
      <p:regular r:id="rId28"/>
    </p:embeddedFont>
    <p:embeddedFont>
      <p:font typeface="Petrona"/>
      <p:regular r:id="rId29"/>
    </p:embeddedFont>
    <p:embeddedFont>
      <p:font typeface="Petrona"/>
      <p:regular r:id="rId30"/>
    </p:embeddedFont>
    <p:embeddedFont>
      <p:font typeface="Petrona"/>
      <p:regular r:id="rId31"/>
    </p:embeddedFont>
    <p:embeddedFont>
      <p:font typeface="Petrona"/>
      <p:regular r:id="rId32"/>
    </p:embeddedFont>
    <p:embeddedFont>
      <p:font typeface="Inter"/>
      <p:regular r:id="rId33"/>
    </p:embeddedFont>
    <p:embeddedFont>
      <p:font typeface="Inter"/>
      <p:regular r:id="rId34"/>
    </p:embeddedFont>
    <p:embeddedFont>
      <p:font typeface="Inter"/>
      <p:regular r:id="rId35"/>
    </p:embeddedFont>
    <p:embeddedFont>
      <p:font typeface="Inter"/>
      <p:regular r:id="rId36"/>
    </p:embeddedFont>
    <p:embeddedFont>
      <p:font typeface="Inter"/>
      <p:regular r:id="rId37"/>
    </p:embeddedFont>
    <p:embeddedFont>
      <p:font typeface="Inter"/>
      <p:regular r:id="rId38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Relationship Id="rId21" Type="http://schemas.openxmlformats.org/officeDocument/2006/relationships/font" Target="fonts/font7.fntdata"/><Relationship Id="rId22" Type="http://schemas.openxmlformats.org/officeDocument/2006/relationships/font" Target="fonts/font8.fntdata"/><Relationship Id="rId23" Type="http://schemas.openxmlformats.org/officeDocument/2006/relationships/font" Target="fonts/font9.fntdata"/><Relationship Id="rId24" Type="http://schemas.openxmlformats.org/officeDocument/2006/relationships/font" Target="fonts/font10.fntdata"/><Relationship Id="rId25" Type="http://schemas.openxmlformats.org/officeDocument/2006/relationships/font" Target="fonts/font11.fntdata"/><Relationship Id="rId26" Type="http://schemas.openxmlformats.org/officeDocument/2006/relationships/font" Target="fonts/font12.fntdata"/><Relationship Id="rId27" Type="http://schemas.openxmlformats.org/officeDocument/2006/relationships/font" Target="fonts/font13.fntdata"/><Relationship Id="rId28" Type="http://schemas.openxmlformats.org/officeDocument/2006/relationships/font" Target="fonts/font14.fntdata"/><Relationship Id="rId29" Type="http://schemas.openxmlformats.org/officeDocument/2006/relationships/font" Target="fonts/font15.fntdata"/><Relationship Id="rId30" Type="http://schemas.openxmlformats.org/officeDocument/2006/relationships/font" Target="fonts/font16.fntdata"/><Relationship Id="rId31" Type="http://schemas.openxmlformats.org/officeDocument/2006/relationships/font" Target="fonts/font17.fntdata"/><Relationship Id="rId32" Type="http://schemas.openxmlformats.org/officeDocument/2006/relationships/font" Target="fonts/font18.fntdata"/><Relationship Id="rId33" Type="http://schemas.openxmlformats.org/officeDocument/2006/relationships/font" Target="fonts/font19.fntdata"/><Relationship Id="rId34" Type="http://schemas.openxmlformats.org/officeDocument/2006/relationships/font" Target="fonts/font20.fntdata"/><Relationship Id="rId35" Type="http://schemas.openxmlformats.org/officeDocument/2006/relationships/font" Target="fonts/font21.fntdata"/><Relationship Id="rId36" Type="http://schemas.openxmlformats.org/officeDocument/2006/relationships/font" Target="fonts/font22.fntdata"/><Relationship Id="rId37" Type="http://schemas.openxmlformats.org/officeDocument/2006/relationships/font" Target="fonts/font23.fntdata"/><Relationship Id="rId38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8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469231"/>
            <a:ext cx="7415927" cy="2235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8800"/>
              </a:lnSpc>
              <a:buNone/>
            </a:pPr>
            <a:r>
              <a:rPr lang="en-US" sz="700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Επιλογή Άρθρων για την Έρευνα</a:t>
            </a:r>
            <a:endParaRPr lang="en-US" sz="7000" dirty="0"/>
          </a:p>
        </p:txBody>
      </p:sp>
      <p:sp>
        <p:nvSpPr>
          <p:cNvPr id="4" name="Text 1"/>
          <p:cNvSpPr/>
          <p:nvPr/>
        </p:nvSpPr>
        <p:spPr>
          <a:xfrm>
            <a:off x="6350437" y="4075509"/>
            <a:ext cx="7415927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Η επιλογή των άρθρων για την έρευνα έγινε με βάση την συνάφεια, την αξιοπιστία, την εγκυρότητα και την επικαιρότητα. Τα ίδια κριτήρια επηρέασαν την ομάδα στις συζητήσεις/ συναντήσεις και για την τελική επιλογή των πέντε (5) άρθρων.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6350437" y="6346865"/>
            <a:ext cx="394930" cy="394930"/>
          </a:xfrm>
          <a:prstGeom prst="roundRect">
            <a:avLst>
              <a:gd name="adj" fmla="val 23151155"/>
            </a:avLst>
          </a:prstGeom>
          <a:solidFill>
            <a:srgbClr val="D5F655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85692" y="6495574"/>
            <a:ext cx="124420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50"/>
              </a:lnSpc>
              <a:buNone/>
            </a:pPr>
            <a:r>
              <a:rPr lang="en-US" sz="750" dirty="0">
                <a:solidFill>
                  <a:srgbClr val="3C383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868716" y="6328410"/>
            <a:ext cx="2562939" cy="431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Athina Trigoni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0081" y="748784"/>
            <a:ext cx="784383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750"/>
              </a:lnSpc>
              <a:buNone/>
            </a:pPr>
            <a:r>
              <a:rPr lang="en-US" sz="380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Άρθρο 1: Ανοικτή και εξ Αποστάσεως Πολυµορφική Εκπαίδευση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650081" y="3065145"/>
            <a:ext cx="417909" cy="417909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96409" y="3127772"/>
            <a:ext cx="125254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1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1253728" y="3065145"/>
            <a:ext cx="2438162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Συνάφεια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1253728" y="3481388"/>
            <a:ext cx="7240191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Το άρθρο του Αντώνη Λιοναράκη (Λιοναράκης, 2001) επιλέχθηκε για τη συνάφειά του με το θέμα της εξ αποστάσεως εκπαίδευσης και το σχεδιασμό εκπαιδευτικού υλικού.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50081" y="4767620"/>
            <a:ext cx="417909" cy="417909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6049" y="4830247"/>
            <a:ext cx="165854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2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253728" y="4767620"/>
            <a:ext cx="2438162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Αξιοπιστία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253728" y="5183862"/>
            <a:ext cx="7240191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Το άρθρο αναφέρεται σε 243 άρθρα, γεγονός που υποδηλώνει την αξιοπιστία του. Ο συγγραφέας, Αντώνης Λιοναράκης, αποτελεί σημαντική πηγή στην ελληνική βιβλιογραφία για την εξ Αποστάσεως Εκπαίδευση.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650081" y="6470094"/>
            <a:ext cx="417909" cy="417909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76168" y="6532721"/>
            <a:ext cx="165616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3</a:t>
            </a:r>
            <a:endParaRPr lang="en-US" sz="2300" dirty="0"/>
          </a:p>
        </p:txBody>
      </p:sp>
      <p:sp>
        <p:nvSpPr>
          <p:cNvPr id="14" name="Text 11"/>
          <p:cNvSpPr/>
          <p:nvPr/>
        </p:nvSpPr>
        <p:spPr>
          <a:xfrm>
            <a:off x="1253728" y="6470094"/>
            <a:ext cx="2438162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Επικαιρότητα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1253728" y="6886337"/>
            <a:ext cx="7240191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Παρόλο που δεν είναι πρόσφατο, το άρθρο παρουσιάζει αρχές σημαντικές για το θέμα της εξ αποστάσεως εκπαίδευσης, οι οποίες παραμένουν επίκαιρες.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101" y="1377077"/>
            <a:ext cx="13020199" cy="15097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900"/>
              </a:lnSpc>
              <a:buNone/>
            </a:pPr>
            <a:r>
              <a:rPr lang="en-US" sz="475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Άρθρο 2: The implication of the learning theories on implementing e-learning courses</a:t>
            </a:r>
            <a:endParaRPr lang="en-US" sz="4750" dirty="0"/>
          </a:p>
        </p:txBody>
      </p:sp>
      <p:sp>
        <p:nvSpPr>
          <p:cNvPr id="3" name="Text 1"/>
          <p:cNvSpPr/>
          <p:nvPr/>
        </p:nvSpPr>
        <p:spPr>
          <a:xfrm>
            <a:off x="805101" y="3461861"/>
            <a:ext cx="3019425" cy="377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Συνάφεια</a:t>
            </a:r>
            <a:endParaRPr lang="en-US" sz="2350" dirty="0"/>
          </a:p>
        </p:txBody>
      </p:sp>
      <p:sp>
        <p:nvSpPr>
          <p:cNvPr id="4" name="Text 2"/>
          <p:cNvSpPr/>
          <p:nvPr/>
        </p:nvSpPr>
        <p:spPr>
          <a:xfrm>
            <a:off x="805101" y="4069318"/>
            <a:ext cx="3965377" cy="2576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Το άρθρο του Ahmad Alzaghoul (Alzaghoul, 2012) εξετάζει την επίδραση των 3 βασικών θεωριών μάθησης (συμπεριφορισμού, γνωστικισμού, κονστρουκτιβισμού) στην ανάπτυξη και εφαρμογή αποτελεσματικής εξΑΕ.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339358" y="3461861"/>
            <a:ext cx="3019425" cy="377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Αξιοπιστία</a:t>
            </a:r>
            <a:endParaRPr lang="en-US" sz="2350" dirty="0"/>
          </a:p>
        </p:txBody>
      </p:sp>
      <p:sp>
        <p:nvSpPr>
          <p:cNvPr id="6" name="Text 4"/>
          <p:cNvSpPr/>
          <p:nvPr/>
        </p:nvSpPr>
        <p:spPr>
          <a:xfrm>
            <a:off x="5339358" y="4069318"/>
            <a:ext cx="3965377" cy="2208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Αναφέρονται τα στοιχεία του συνεδρίου στο οποίο παρουσιάστηκε, τα στοιχεία του ηλεκτρονικού εντύπου στο οποίο αναρτήθηκε και τα στοιχεία του συντάκτη.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873615" y="3461861"/>
            <a:ext cx="3019425" cy="377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Εγκυρότητα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9873615" y="4069318"/>
            <a:ext cx="3965377" cy="2208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Η εγκυρότητα του άρθρου τεκμηριώνεται με 13 βιβλιογραφικές αναφορές, μεταξύ των οποίων και κάποιες που αφορούν θεωρητικούς του πεδίου (Skinner).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6024" y="647105"/>
            <a:ext cx="7991951" cy="2160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250"/>
              </a:lnSpc>
              <a:buNone/>
            </a:pPr>
            <a:r>
              <a:rPr lang="en-US" sz="340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Άρθρο 3: Η συμβολή των ψηφιακών εργαλείων στην υποστήριξη της μαθησιακής πορείας των φοιτητών/φοιτητριών της εξΑΕ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811411" y="3054191"/>
            <a:ext cx="22860" cy="4528185"/>
          </a:xfrm>
          <a:prstGeom prst="roundRect">
            <a:avLst>
              <a:gd name="adj" fmla="val 302400"/>
            </a:avLst>
          </a:prstGeom>
          <a:solidFill>
            <a:srgbClr val="B2D4E5"/>
          </a:solidFill>
          <a:ln/>
        </p:spPr>
      </p:sp>
      <p:sp>
        <p:nvSpPr>
          <p:cNvPr id="5" name="Shape 2"/>
          <p:cNvSpPr/>
          <p:nvPr/>
        </p:nvSpPr>
        <p:spPr>
          <a:xfrm>
            <a:off x="985123" y="3413046"/>
            <a:ext cx="576024" cy="22860"/>
          </a:xfrm>
          <a:prstGeom prst="roundRect">
            <a:avLst>
              <a:gd name="adj" fmla="val 302400"/>
            </a:avLst>
          </a:prstGeom>
          <a:solidFill>
            <a:srgbClr val="B2D4E5"/>
          </a:solidFill>
          <a:ln/>
        </p:spPr>
      </p:sp>
      <p:sp>
        <p:nvSpPr>
          <p:cNvPr id="6" name="Shape 3"/>
          <p:cNvSpPr/>
          <p:nvPr/>
        </p:nvSpPr>
        <p:spPr>
          <a:xfrm>
            <a:off x="637699" y="3239333"/>
            <a:ext cx="370284" cy="370284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67358" y="3294817"/>
            <a:ext cx="110966" cy="259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728073" y="3218736"/>
            <a:ext cx="2160270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Συνάφεια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728073" y="3587353"/>
            <a:ext cx="6839903" cy="1052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Το άρθρο των Λιοναράκη Α., Παπαδημητρίου Σ., Χαροφύλακα Α., ΑγγέληΑ., Τζήλου Γ. (Λιοναράκης, Παπαδημητρίου, Χαροφύλακα, Αγγελή , &amp; Τζήλου, 2018) αναφέρεται στα ψηφιακά εργαλεία που μπορούν να χρησιμοποιηθούν στην εξ αποστάσεως εκπαίδευση και στο σχεδιασμό του υλικού της.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985123" y="5328285"/>
            <a:ext cx="576024" cy="22860"/>
          </a:xfrm>
          <a:prstGeom prst="roundRect">
            <a:avLst>
              <a:gd name="adj" fmla="val 302400"/>
            </a:avLst>
          </a:prstGeom>
          <a:solidFill>
            <a:srgbClr val="B2D4E5"/>
          </a:solidFill>
          <a:ln/>
        </p:spPr>
      </p:sp>
      <p:sp>
        <p:nvSpPr>
          <p:cNvPr id="11" name="Shape 8"/>
          <p:cNvSpPr/>
          <p:nvPr/>
        </p:nvSpPr>
        <p:spPr>
          <a:xfrm>
            <a:off x="637699" y="5154573"/>
            <a:ext cx="370284" cy="370284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49260" y="5210056"/>
            <a:ext cx="147042" cy="259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728073" y="5133975"/>
            <a:ext cx="2160270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Αξιοπιστία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728073" y="5502593"/>
            <a:ext cx="6839903" cy="5264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Δημοσιεύτηκε το 2018 στο αξιόπιστο εξειδικευμένο επιστημονικό περιοδικό για την Ανοιχτή κι εξ Αποστάσεως εκπαίδευση Open Education.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985123" y="6717030"/>
            <a:ext cx="576024" cy="22860"/>
          </a:xfrm>
          <a:prstGeom prst="roundRect">
            <a:avLst>
              <a:gd name="adj" fmla="val 302400"/>
            </a:avLst>
          </a:prstGeom>
          <a:solidFill>
            <a:srgbClr val="B2D4E5"/>
          </a:solidFill>
          <a:ln/>
        </p:spPr>
      </p:sp>
      <p:sp>
        <p:nvSpPr>
          <p:cNvPr id="16" name="Shape 13"/>
          <p:cNvSpPr/>
          <p:nvPr/>
        </p:nvSpPr>
        <p:spPr>
          <a:xfrm>
            <a:off x="637699" y="6543318"/>
            <a:ext cx="370284" cy="370284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379" y="6598801"/>
            <a:ext cx="146804" cy="259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728073" y="6522720"/>
            <a:ext cx="2160270" cy="269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Εγκυρότητα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1728073" y="6891337"/>
            <a:ext cx="6839903" cy="5264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Διακρίνεται για την αξιοπιστία του τόσο λόγω της πλούσιας βιβλιογραφίας του όσο και του πλήθους των αναφορών που έχουν γίνει σε αυτό.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45661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7824" y="3348514"/>
            <a:ext cx="11675507" cy="644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Άρθρο 4: Elements of Effective e-Learning Design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687824" y="4288155"/>
            <a:ext cx="4287322" cy="3049548"/>
          </a:xfrm>
          <a:prstGeom prst="roundRect">
            <a:avLst>
              <a:gd name="adj" fmla="val 27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91897" y="4492228"/>
            <a:ext cx="2579489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Συνάφεια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891897" y="4932521"/>
            <a:ext cx="3879175" cy="22011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Το άρθρο των Andrew R. Brown και Bradley D. Voltz (Brown &amp; Voltz, 2005) αναφέρεται σε 6 στοιχεία τα οποία οι συντάκτες του άρθρου θεωρούν ότι μπορούν να συμβάλλουν στο σχεδιασμό και την ανάπτυξη υψηλής ποιότητας εκπαιδευτικού υλικού για την εξΑΕ.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171599" y="4288155"/>
            <a:ext cx="4287322" cy="3049548"/>
          </a:xfrm>
          <a:prstGeom prst="roundRect">
            <a:avLst>
              <a:gd name="adj" fmla="val 27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375672" y="4492228"/>
            <a:ext cx="2579489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Αξιοπιστία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375672" y="4932521"/>
            <a:ext cx="3879175" cy="1257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Αναφέρονται τα πλήρη στοιχεία του περιοδικού έκδοσης καθώς και τα στοιχεία του ενός εκ των δύο συντακτών του.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655373" y="4288155"/>
            <a:ext cx="4287322" cy="3049548"/>
          </a:xfrm>
          <a:prstGeom prst="roundRect">
            <a:avLst>
              <a:gd name="adj" fmla="val 270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59447" y="4492228"/>
            <a:ext cx="2579489" cy="322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Εγκυρότητα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9859447" y="4932521"/>
            <a:ext cx="3879175" cy="1572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Υπάρχουν 24 αναφορές σε βιβλιογραφία που έχει αξιοποιηθεί στη σύνταξη του άρθρου, ενώ έχει χρησιμοποιηθεί και 98 φορές ως παραπομπή.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9601" y="486847"/>
            <a:ext cx="13391198" cy="1161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Άρθρο 5: Παιδαγωγικό υλικό στην σχολική εξ αποστάσεως εκπαίδευση</a:t>
            </a:r>
            <a:endParaRPr lang="en-US" sz="3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601" y="2002512"/>
            <a:ext cx="6562844" cy="40561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19601" y="6279833"/>
            <a:ext cx="2323743" cy="290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Συνάφεια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19601" y="6676549"/>
            <a:ext cx="6562844" cy="1416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Το άρθρο των Ευαγγελίας Μανούσου, Βασιλικής Κοντογεωργάκου, Ειρήνης Γεωργιάδη και Άννας Κόκκαλη (Κοντογεωργάκου, Μανούσου, Γεωργιάδη, &amp; Κόκκαλη , 2017) παρουσιάζει τα γενικά χαρακτηριστικά του πολυμορφικού παιδαγωγικού υλικού στην εξ αποστάσεως εκπαίδευση και τις βασικές αρχές σχεδιασμού του.</a:t>
            </a:r>
            <a:endParaRPr lang="en-US" sz="13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955" y="2002512"/>
            <a:ext cx="6562844" cy="40561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47955" y="6279833"/>
            <a:ext cx="2323743" cy="290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Αξιοπιστία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7447955" y="6676549"/>
            <a:ext cx="6562844" cy="566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Αποτελεί έρευνα – μελέτη περίπτωσης και έχει πλούσια βιβλιογραφία. Δημοσιεύτηκε στο έγκυρο επιστημονικό περιοδικό Open Education το 2017.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4247" y="507087"/>
            <a:ext cx="4832509" cy="604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4750"/>
              </a:lnSpc>
              <a:buNone/>
            </a:pPr>
            <a:r>
              <a:rPr lang="en-US" sz="380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Συνοπτικά</a:t>
            </a:r>
            <a:endParaRPr lang="en-US" sz="38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47" y="1387197"/>
            <a:ext cx="460177" cy="46017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4247" y="2031444"/>
            <a:ext cx="2416254" cy="301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Αξιοπιστία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644247" y="2443758"/>
            <a:ext cx="7855506" cy="883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Όλα τα άρθρα που επιλέχθηκαν έχουν πλήθος βιβλιογραφικών αναφορών/ παραπομπών κι έχουν δημοσιευτεί σε διεθνείς επιστημονικές βάσεις δεδομένων και επιστημονικά περιοδικά.</a:t>
            </a:r>
            <a:endParaRPr lang="en-US" sz="14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47" y="3879294"/>
            <a:ext cx="460177" cy="46017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4247" y="4523542"/>
            <a:ext cx="2416254" cy="301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Εγκυρότητα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644247" y="4935855"/>
            <a:ext cx="7855506" cy="588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Τα άρθρα έχουν αξιολογηθεί από ειδικούς του πεδίου και έχουν υποβληθεί σε αυστηρή διαδικασία αξιολόγησης.</a:t>
            </a:r>
            <a:endParaRPr lang="en-US" sz="14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247" y="6076950"/>
            <a:ext cx="460177" cy="46017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44247" y="6721197"/>
            <a:ext cx="2416254" cy="301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Επικαιρότητα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644247" y="7133511"/>
            <a:ext cx="7855506" cy="588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Τα άρθρα καλύπτουν τις πιο πρόσφατες εξελίξεις στο πεδίο της εξ αποστάσεως εκπαίδευσης.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2339459"/>
            <a:ext cx="6480810" cy="809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6350"/>
              </a:lnSpc>
              <a:buNone/>
            </a:pPr>
            <a:r>
              <a:rPr lang="en-US" sz="5100" b="1" dirty="0">
                <a:solidFill>
                  <a:srgbClr val="000000"/>
                </a:solidFill>
                <a:latin typeface="Petrona" pitchFamily="34" charset="0"/>
                <a:ea typeface="Petrona" pitchFamily="34" charset="-122"/>
                <a:cs typeface="Petrona" pitchFamily="34" charset="-120"/>
              </a:rPr>
              <a:t>Συμπέρασμα</a:t>
            </a:r>
            <a:endParaRPr lang="en-US" sz="5100" dirty="0"/>
          </a:p>
        </p:txBody>
      </p:sp>
      <p:sp>
        <p:nvSpPr>
          <p:cNvPr id="4" name="Text 1"/>
          <p:cNvSpPr/>
          <p:nvPr/>
        </p:nvSpPr>
        <p:spPr>
          <a:xfrm>
            <a:off x="864037" y="3519726"/>
            <a:ext cx="7415927" cy="2370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Η επιλογή των άρθρων έγινε με βάση αυστηρά κριτήρια, με στόχο να εξασφαλιστεί η αξιοπιστία, η εγκυρότητα και η επικαιρότητα των πληροφοριών. Τα άρθρα αυτά θα αποτελέσουν πολύτιμη πηγή για την έρευνα και θα συμβάλλουν στην καλύτερη κατανόηση του θέματος της εξ αποστάσεως εκπαίδευσης.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2024-09-25T08:54:06Z</dcterms:created>
  <dcterms:modified xsi:type="dcterms:W3CDTF">2024-09-25T08:54:06Z</dcterms:modified>
</cp:coreProperties>
</file>