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2" r:id="rId1"/>
  </p:sldMasterIdLst>
  <p:notesMasterIdLst>
    <p:notesMasterId r:id="rId5"/>
  </p:notesMasterIdLst>
  <p:sldIdLst>
    <p:sldId id="256" r:id="rId2"/>
    <p:sldId id="257" r:id="rId3"/>
    <p:sldId id="259" r:id="rId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Μεσαίο στυλ 2 - Έμφαση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049" autoAdjust="0"/>
    <p:restoredTop sz="94660"/>
  </p:normalViewPr>
  <p:slideViewPr>
    <p:cSldViewPr snapToGrid="0">
      <p:cViewPr varScale="1">
        <p:scale>
          <a:sx n="59" d="100"/>
          <a:sy n="59" d="100"/>
        </p:scale>
        <p:origin x="768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7500C72-7302-4D6D-91DE-B2C674DAC868}" type="datetimeFigureOut">
              <a:rPr lang="en-GB" smtClean="0"/>
              <a:t>30/09/2024</a:t>
            </a:fld>
            <a:endParaRPr lang="en-GB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GB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2428CC2-1429-449B-9398-CF9DB698D12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656659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2428CC2-1429-449B-9398-CF9DB698D123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384903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804406-9FC5-ACFE-893D-D4EADEB1A89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08388" y="745440"/>
            <a:ext cx="8132227" cy="3559859"/>
          </a:xfrm>
        </p:spPr>
        <p:txBody>
          <a:bodyPr anchor="t">
            <a:normAutofit/>
          </a:bodyPr>
          <a:lstStyle>
            <a:lvl1pPr algn="l"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C0AF19C-C14B-F137-2DE9-1992459045F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17308" y="4669316"/>
            <a:ext cx="8132227" cy="1350484"/>
          </a:xfrm>
        </p:spPr>
        <p:txBody>
          <a:bodyPr anchor="b"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AC6A999-B8D4-1774-9F1B-9F9FE1B3BF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EE3B7B-C7B5-42CF-90CF-67B3D21B2314}" type="datetime1">
              <a:rPr lang="en-US" smtClean="0"/>
              <a:t>9/30/2024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1165D5D-2AE2-6F91-D1EB-6DD8FC3CE6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F0029E4-3A4E-970A-17A8-1E17D37D1F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91CC32-6A6B-4E2E-BBA1-6864F305DA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40388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FCDEBC-9F49-FA9D-D13C-DB380A6281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8387" y="757451"/>
            <a:ext cx="10875953" cy="1214650"/>
          </a:xfrm>
        </p:spPr>
        <p:txBody>
          <a:bodyPr anchor="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A00CB13-23E6-D711-450C-A85A0CB9957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335467" y="1972101"/>
            <a:ext cx="10848873" cy="404769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089BB7B-5C14-76DB-FEA8-3DBC09A965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AD9902-F134-45BD-ABD2-80C28059B090}" type="datetime1">
              <a:rPr lang="en-US" smtClean="0"/>
              <a:t>9/30/2024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8BC13CC-29B3-9FDC-C746-D5D65CC2A5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AB52A12-895F-E9BE-5289-4E0411BD3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91CC32-6A6B-4E2E-BBA1-6864F305DA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15963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CA17614-2270-537D-8B09-6CB65016AD8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359496" y="755981"/>
            <a:ext cx="2277552" cy="5338369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0BC98B5-885C-CBB1-A858-76F65F7D28B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199" y="755981"/>
            <a:ext cx="8230086" cy="5338369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CE5DAFE-6A83-FB7D-72DF-232EFE2042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B04DB0-379A-41B7-9B29-7F42F0D571D5}" type="datetime1">
              <a:rPr lang="en-US" smtClean="0"/>
              <a:t>9/30/2024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3B41CCF-A3CD-506E-3AAE-CAEFA8C1BB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420DD9D-25C2-0EDF-A6F4-71946D57B3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91CC32-6A6B-4E2E-BBA1-6864F305DA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61100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95D22A-1F6D-0DE5-E04A-DC466353DA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4ADD6F-7C93-3CD3-AC8D-28A78787CBB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9706E74-14FC-84D9-4B41-7D9FB0D573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996519-E62D-4F8C-AE1E-36928EC7D15C}" type="datetime1">
              <a:rPr lang="en-US" smtClean="0"/>
              <a:t>9/30/2024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F35A7DC-6292-6181-949E-F8BC3FA11B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50F5C6-EADC-E072-B19B-49BB11DF03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91CC32-6A6B-4E2E-BBA1-6864F305DA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29292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FB2054-1AE7-534F-0CFE-1F0628A09F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0138" y="2243708"/>
            <a:ext cx="9156288" cy="3776091"/>
          </a:xfrm>
        </p:spPr>
        <p:txBody>
          <a:bodyPr anchor="b">
            <a:normAutofit/>
          </a:bodyPr>
          <a:lstStyle>
            <a:lvl1pPr>
              <a:defRPr sz="6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988EC2A-45C7-131C-0F4A-56E62EB029C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40137" y="838201"/>
            <a:ext cx="9156289" cy="1405508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C75A323-2679-E978-8856-2FEBE8F5AE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77AEB6-FCE1-4CD5-923B-84E54F1460D5}" type="datetime1">
              <a:rPr lang="en-US" smtClean="0"/>
              <a:t>9/30/2024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C971DC2-625E-0477-BF8C-F3CDDCE4B1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EF1A644-D449-E464-C2DF-F045A51899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91CC32-6A6B-4E2E-BBA1-6864F305DA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04353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B12719-44A3-3EE8-D757-F0E0F9632A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3197" y="750627"/>
            <a:ext cx="10846556" cy="1304150"/>
          </a:xfrm>
        </p:spPr>
        <p:txBody>
          <a:bodyPr anchor="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0440DC2-69F2-A056-508C-F5138E71FCA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56961" y="2075250"/>
            <a:ext cx="4571288" cy="4101492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DA2243E-0673-54F2-5B38-DF5D2C7367F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79560" y="2075250"/>
            <a:ext cx="4770191" cy="4101492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946B7D-7BAF-8DE9-FB5A-282908B031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374C2F-71A1-43C9-B2F6-A4FAC8157F1A}" type="datetime1">
              <a:rPr lang="en-US" smtClean="0"/>
              <a:t>9/30/2024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AF99017-BDD7-56C7-43AE-4B86AC7819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F6E7D63-14BF-E333-B350-75DA58E281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91CC32-6A6B-4E2E-BBA1-6864F305DA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52896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8C7F72-3970-859F-C268-E9940EF2D0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5649" y="743803"/>
            <a:ext cx="10764271" cy="1025362"/>
          </a:xfrm>
        </p:spPr>
        <p:txBody>
          <a:bodyPr anchor="t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9B37CC6-89B8-3CF3-6973-1B5B71782F5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56961" y="1769166"/>
            <a:ext cx="4571287" cy="815008"/>
          </a:xfrm>
        </p:spPr>
        <p:txBody>
          <a:bodyPr anchor="b">
            <a:noAutofit/>
          </a:bodyPr>
          <a:lstStyle>
            <a:lvl1pPr marL="0" indent="0">
              <a:buNone/>
              <a:defRPr sz="2000" b="0" cap="all" spc="100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0650EB0-E35B-DA3D-B6A1-2422B01C600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056961" y="2678597"/>
            <a:ext cx="4571287" cy="350670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57A15D0-F178-1506-0E61-C8FFDF9BD6B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498633" y="1769166"/>
            <a:ext cx="4571287" cy="815008"/>
          </a:xfrm>
        </p:spPr>
        <p:txBody>
          <a:bodyPr anchor="b">
            <a:noAutofit/>
          </a:bodyPr>
          <a:lstStyle>
            <a:lvl1pPr marL="0" indent="0">
              <a:buNone/>
              <a:defRPr sz="2000" b="0" cap="all" spc="100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56CB421-A65A-A7DC-40A7-D8B76F9C3A3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498633" y="2678596"/>
            <a:ext cx="4571287" cy="350670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7AF5675-5329-D2DB-FAFF-700D076CA8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631DCC-9916-4BB7-A2E9-25EC84C740A7}" type="datetime1">
              <a:rPr lang="en-US" smtClean="0"/>
              <a:t>9/30/2024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1392A97-07D9-5E5C-2A31-3B7D764CE1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E626143-8FEE-0ABD-25C7-C34AF6568B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91CC32-6A6B-4E2E-BBA1-6864F305DA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38009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826EFE-D86C-B076-D4D1-FAD1883E08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8387" y="757766"/>
            <a:ext cx="7240293" cy="3547534"/>
          </a:xfrm>
        </p:spPr>
        <p:txBody>
          <a:bodyPr anchor="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23F3B23-C631-4B62-3211-30222ABE1C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59146A-335D-4B7F-86AE-5D483B1F631C}" type="datetime1">
              <a:rPr lang="en-US" smtClean="0"/>
              <a:t>9/30/2024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789A1FB-EA0D-F6A3-A4EB-001AA082AA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6D671B7-A902-587D-89D0-ECFB738FD7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91CC32-6A6B-4E2E-BBA1-6864F305DA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6668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9A27D49-E5B4-0E67-FCFC-62A04E7056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71D8EC-8E17-4CE6-99C2-C22488572868}" type="datetime1">
              <a:rPr lang="en-US" smtClean="0"/>
              <a:t>9/30/2024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B0E4B02-DD32-C63F-6FEE-BC36E2EFD0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F25FA8B-18F7-7DDC-74E0-B1C7139E7B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91CC32-6A6B-4E2E-BBA1-6864F305DA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57543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12D42A-8FC3-F6BE-4CF7-1490DE4FD4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7395" y="766636"/>
            <a:ext cx="3951745" cy="1510628"/>
          </a:xfrm>
        </p:spPr>
        <p:txBody>
          <a:bodyPr anchor="t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CAA2BAA-1CCB-696D-D506-5E174708011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05400" y="702452"/>
            <a:ext cx="6249988" cy="531734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0B3C3E7-B970-EF6C-A6D3-6CB81C94877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23953" y="2277264"/>
            <a:ext cx="3752747" cy="374253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F32464-D130-7DA0-050D-B444566B1A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750ABA-DFFA-4B13-BB77-624D9164A38B}" type="datetime1">
              <a:rPr lang="en-US" smtClean="0"/>
              <a:t>9/30/2024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FC2B3B4-209E-187A-6F86-2F2EAD9F74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36A2A86-6CB1-F027-66AC-8EBFA9D064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91CC32-6A6B-4E2E-BBA1-6864F305DA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29776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568F49-A418-C21F-25DC-E4C2E17163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8972" y="765850"/>
            <a:ext cx="3995693" cy="1774778"/>
          </a:xfrm>
        </p:spPr>
        <p:txBody>
          <a:bodyPr anchor="t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378CDE2-0C1B-D3BE-F399-98D983EF453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05400" y="838200"/>
            <a:ext cx="6249988" cy="5181599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8786322-CA2D-A634-C10E-4F22BCE48B7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40137" y="2552699"/>
            <a:ext cx="3736563" cy="3467099"/>
          </a:xfrm>
        </p:spPr>
        <p:txBody>
          <a:bodyPr anchor="b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DAD0DD6-F55F-4437-DEC5-FA6028509A2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40137" y="63202"/>
            <a:ext cx="2743200" cy="318221"/>
          </a:xfrm>
        </p:spPr>
        <p:txBody>
          <a:bodyPr/>
          <a:lstStyle/>
          <a:p>
            <a:fld id="{3220A08F-2B1D-4498-A043-7C299B1C2561}" type="datetime1">
              <a:rPr lang="en-US" smtClean="0"/>
              <a:t>9/30/2024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95B46D7-EE7C-E399-6A6B-18237228F6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211B808-3207-D755-3B0B-E1D8814B2F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91CC32-6A6B-4E2E-BBA1-6864F305DA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90932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BFF45E2-9197-4E34-029A-725ADAC0C7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8387" y="620202"/>
            <a:ext cx="9956747" cy="143878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68CC19E-63FE-1D76-2550-01FD9A6D9A9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35467" y="2306781"/>
            <a:ext cx="9956747" cy="38701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BDFA067-55BA-33CD-E6F2-B24B2D5DE89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340137" y="63202"/>
            <a:ext cx="2743200" cy="31822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/>
                </a:solidFill>
              </a:defRPr>
            </a:lvl1pPr>
          </a:lstStyle>
          <a:p>
            <a:fld id="{567E9B64-DC09-41C8-9DE3-DA74AF8D2F97}" type="datetime1">
              <a:rPr lang="en-US" smtClean="0"/>
              <a:t>9/30/2024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965EAE2-7EF5-FFAA-CD74-AA63C671197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344016" y="6424761"/>
            <a:ext cx="405993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cap="all" spc="0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109DC1A-2539-3AE9-11EA-B87D22E62CD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03951" y="6425816"/>
            <a:ext cx="42976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tx1"/>
                </a:solidFill>
              </a:defRPr>
            </a:lvl1pPr>
          </a:lstStyle>
          <a:p>
            <a:fld id="{6E91CC32-6A6B-4E2E-BBA1-6864F305DA2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8374072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47" r:id="rId1"/>
    <p:sldLayoutId id="2147483748" r:id="rId2"/>
    <p:sldLayoutId id="2147483749" r:id="rId3"/>
    <p:sldLayoutId id="2147483750" r:id="rId4"/>
    <p:sldLayoutId id="2147483751" r:id="rId5"/>
    <p:sldLayoutId id="2147483745" r:id="rId6"/>
    <p:sldLayoutId id="2147483741" r:id="rId7"/>
    <p:sldLayoutId id="2147483742" r:id="rId8"/>
    <p:sldLayoutId id="2147483743" r:id="rId9"/>
    <p:sldLayoutId id="2147483744" r:id="rId10"/>
    <p:sldLayoutId id="2147483746" r:id="rId11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20000"/>
        </a:lnSpc>
        <a:spcBef>
          <a:spcPts val="500"/>
        </a:spcBef>
        <a:buFont typeface="Neue Haas Grotesk Text Pro" panose="020B0504020202020204" pitchFamily="34" charset="0"/>
        <a:buChar char="+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868680" indent="-228600" algn="l" defTabSz="914400" rtl="0" eaLnBrk="1" latinLnBrk="0" hangingPunct="1">
        <a:lnSpc>
          <a:spcPct val="120000"/>
        </a:lnSpc>
        <a:spcBef>
          <a:spcPts val="500"/>
        </a:spcBef>
        <a:buFont typeface="Neue Haas Grotesk Text Pro" panose="020B0504020202020204" pitchFamily="34" charset="0"/>
        <a:buChar char="+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109728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724060E5-BA89-DD1D-4406-2DD9FDF7F4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Τίτλος 1">
            <a:extLst>
              <a:ext uri="{FF2B5EF4-FFF2-40B4-BE49-F238E27FC236}">
                <a16:creationId xmlns:a16="http://schemas.microsoft.com/office/drawing/2014/main" id="{19D2118E-C25A-7CE6-1D68-0C945EC7301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08387" y="5301343"/>
            <a:ext cx="11252241" cy="1367409"/>
          </a:xfrm>
        </p:spPr>
        <p:txBody>
          <a:bodyPr anchor="ctr">
            <a:normAutofit fontScale="90000"/>
          </a:bodyPr>
          <a:lstStyle/>
          <a:p>
            <a:r>
              <a:rPr lang="el-GR" sz="4000" dirty="0"/>
              <a:t>Σύνοψη επιμορφωτικού κύκλου για το εκπαιδευτικό υλικό στην εξ αποστάσεως εκπαίδευση</a:t>
            </a:r>
            <a:endParaRPr lang="en-GB" sz="4000" dirty="0"/>
          </a:p>
        </p:txBody>
      </p:sp>
      <p:pic>
        <p:nvPicPr>
          <p:cNvPr id="4" name="Picture 3" descr="Ένα πολύχρωμο φως λαμπτήρας με εικονίδια επιχειρήσεων">
            <a:extLst>
              <a:ext uri="{FF2B5EF4-FFF2-40B4-BE49-F238E27FC236}">
                <a16:creationId xmlns:a16="http://schemas.microsoft.com/office/drawing/2014/main" id="{556A9612-1D70-4DB5-E840-E14E93ED413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21510" b="18223"/>
          <a:stretch/>
        </p:blipFill>
        <p:spPr>
          <a:xfrm>
            <a:off x="20" y="10"/>
            <a:ext cx="12191979" cy="5143490"/>
          </a:xfrm>
          <a:custGeom>
            <a:avLst/>
            <a:gdLst/>
            <a:ahLst/>
            <a:cxnLst/>
            <a:rect l="l" t="t" r="r" b="b"/>
            <a:pathLst>
              <a:path w="12191999" h="5143500">
                <a:moveTo>
                  <a:pt x="0" y="0"/>
                </a:moveTo>
                <a:lnTo>
                  <a:pt x="12191999" y="0"/>
                </a:lnTo>
                <a:lnTo>
                  <a:pt x="12191999" y="4503161"/>
                </a:lnTo>
                <a:lnTo>
                  <a:pt x="12178990" y="4632203"/>
                </a:lnTo>
                <a:cubicBezTo>
                  <a:pt x="12119280" y="4924000"/>
                  <a:pt x="11861099" y="5143500"/>
                  <a:pt x="11551650" y="5143500"/>
                </a:cubicBezTo>
                <a:lnTo>
                  <a:pt x="640350" y="5143500"/>
                </a:lnTo>
                <a:cubicBezTo>
                  <a:pt x="286694" y="5143500"/>
                  <a:pt x="0" y="4856806"/>
                  <a:pt x="0" y="4503150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25567797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tx1"/>
            </a:gs>
            <a:gs pos="56000">
              <a:schemeClr val="bg2">
                <a:lumMod val="50000"/>
                <a:lumOff val="50000"/>
              </a:schemeClr>
            </a:gs>
            <a:gs pos="26000">
              <a:schemeClr val="tx1">
                <a:lumMod val="85000"/>
              </a:schemeClr>
            </a:gs>
            <a:gs pos="100000">
              <a:schemeClr val="bg2">
                <a:lumMod val="75000"/>
                <a:lumOff val="25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C1A3B189-1EF2-3585-3404-EABCE03D46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8387" y="0"/>
            <a:ext cx="11720327" cy="1317171"/>
          </a:xfrm>
        </p:spPr>
        <p:txBody>
          <a:bodyPr>
            <a:normAutofit fontScale="90000"/>
          </a:bodyPr>
          <a:lstStyle/>
          <a:p>
            <a:r>
              <a:rPr lang="el-GR" sz="4400" dirty="0">
                <a:solidFill>
                  <a:schemeClr val="bg1"/>
                </a:solidFill>
              </a:rPr>
              <a:t>Σύνοψη επιμορφωτικού κύκλου για το εκπαιδευτικό υλικό στην εξ αποστάσεως εκπαίδευση</a:t>
            </a:r>
            <a:endParaRPr lang="en-GB" dirty="0">
              <a:solidFill>
                <a:schemeClr val="bg1"/>
              </a:solidFill>
            </a:endParaRPr>
          </a:p>
        </p:txBody>
      </p:sp>
      <p:graphicFrame>
        <p:nvGraphicFramePr>
          <p:cNvPr id="7" name="Θέση περιεχομένου 6">
            <a:extLst>
              <a:ext uri="{FF2B5EF4-FFF2-40B4-BE49-F238E27FC236}">
                <a16:creationId xmlns:a16="http://schemas.microsoft.com/office/drawing/2014/main" id="{77E89D0B-3A6A-5B89-A8CF-84AD0B73786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88560732"/>
              </p:ext>
            </p:extLst>
          </p:nvPr>
        </p:nvGraphicFramePr>
        <p:xfrm>
          <a:off x="914400" y="1469569"/>
          <a:ext cx="10919319" cy="461602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39773">
                  <a:extLst>
                    <a:ext uri="{9D8B030D-6E8A-4147-A177-3AD203B41FA5}">
                      <a16:colId xmlns:a16="http://schemas.microsoft.com/office/drawing/2014/main" val="2120872800"/>
                    </a:ext>
                  </a:extLst>
                </a:gridCol>
                <a:gridCol w="3594353">
                  <a:extLst>
                    <a:ext uri="{9D8B030D-6E8A-4147-A177-3AD203B41FA5}">
                      <a16:colId xmlns:a16="http://schemas.microsoft.com/office/drawing/2014/main" val="2326729442"/>
                    </a:ext>
                  </a:extLst>
                </a:gridCol>
                <a:gridCol w="3685193">
                  <a:extLst>
                    <a:ext uri="{9D8B030D-6E8A-4147-A177-3AD203B41FA5}">
                      <a16:colId xmlns:a16="http://schemas.microsoft.com/office/drawing/2014/main" val="1978087036"/>
                    </a:ext>
                  </a:extLst>
                </a:gridCol>
              </a:tblGrid>
              <a:tr h="866981">
                <a:tc>
                  <a:txBody>
                    <a:bodyPr/>
                    <a:lstStyle/>
                    <a:p>
                      <a:pPr algn="l"/>
                      <a:r>
                        <a:rPr lang="el-GR" sz="2400" dirty="0">
                          <a:solidFill>
                            <a:schemeClr val="bg1"/>
                          </a:solidFill>
                        </a:rPr>
                        <a:t>1</a:t>
                      </a:r>
                      <a:r>
                        <a:rPr lang="el-GR" sz="2400" baseline="30000" dirty="0">
                          <a:solidFill>
                            <a:schemeClr val="bg1"/>
                          </a:solidFill>
                        </a:rPr>
                        <a:t>η</a:t>
                      </a:r>
                      <a:r>
                        <a:rPr lang="el-GR" sz="2400" dirty="0">
                          <a:solidFill>
                            <a:schemeClr val="bg1"/>
                          </a:solidFill>
                        </a:rPr>
                        <a:t> διδακτική ενότητα</a:t>
                      </a:r>
                      <a:endParaRPr lang="en-GB" sz="24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l-GR" sz="2400" dirty="0">
                          <a:solidFill>
                            <a:schemeClr val="bg1"/>
                          </a:solidFill>
                        </a:rPr>
                        <a:t>2</a:t>
                      </a:r>
                      <a:r>
                        <a:rPr lang="el-GR" sz="2400" baseline="30000" dirty="0">
                          <a:solidFill>
                            <a:schemeClr val="bg1"/>
                          </a:solidFill>
                        </a:rPr>
                        <a:t>η</a:t>
                      </a:r>
                      <a:r>
                        <a:rPr lang="el-GR" sz="2400" dirty="0">
                          <a:solidFill>
                            <a:schemeClr val="bg1"/>
                          </a:solidFill>
                        </a:rPr>
                        <a:t> διδακτική ενότητα</a:t>
                      </a:r>
                      <a:endParaRPr lang="en-GB" sz="24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l-GR" sz="2400" dirty="0">
                          <a:solidFill>
                            <a:schemeClr val="bg1"/>
                          </a:solidFill>
                        </a:rPr>
                        <a:t>3</a:t>
                      </a:r>
                      <a:r>
                        <a:rPr lang="el-GR" sz="2400" baseline="30000" dirty="0">
                          <a:solidFill>
                            <a:schemeClr val="bg1"/>
                          </a:solidFill>
                        </a:rPr>
                        <a:t>η</a:t>
                      </a:r>
                      <a:r>
                        <a:rPr lang="el-GR" sz="2400" dirty="0">
                          <a:solidFill>
                            <a:schemeClr val="bg1"/>
                          </a:solidFill>
                        </a:rPr>
                        <a:t> διδακτική ενότητα</a:t>
                      </a:r>
                      <a:endParaRPr lang="en-GB" sz="24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blipFill>
                      <a:blip r:embed="rId2"/>
                      <a:tile tx="0" ty="0" sx="100000" sy="100000" flip="none" algn="tl"/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val="853494005"/>
                  </a:ext>
                </a:extLst>
              </a:tr>
              <a:tr h="3715907">
                <a:tc>
                  <a:txBody>
                    <a:bodyPr/>
                    <a:lstStyle/>
                    <a:p>
                      <a:pPr algn="l"/>
                      <a:r>
                        <a:rPr lang="el-GR" sz="2400" dirty="0"/>
                        <a:t>Ορίσαμε και προσδιορίσαμε την έννοια του εκπαιδευτικού υλικού στην εξ αποστάσεως εκπαίδευση, το ρόλο του, τη δομή και το σκοπό του.</a:t>
                      </a:r>
                      <a:endParaRPr lang="en-GB" sz="2400" dirty="0"/>
                    </a:p>
                  </a:txBody>
                  <a:tcPr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l-GR" sz="2400" dirty="0"/>
                        <a:t>Στοιχειοθετήσαμε τις μορφές και τα μέσα που αξιοποιεί το εκπαιδευτικό υλικό</a:t>
                      </a:r>
                      <a:endParaRPr lang="en-GB" sz="2400" dirty="0"/>
                    </a:p>
                  </a:txBody>
                  <a:tcPr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l-GR" sz="2400" dirty="0"/>
                        <a:t>Παρακολουθήσαμε βήμα </a:t>
                      </a:r>
                      <a:r>
                        <a:rPr lang="el-GR" sz="2400" dirty="0" err="1"/>
                        <a:t>βήμα</a:t>
                      </a:r>
                      <a:r>
                        <a:rPr lang="el-GR" sz="2400" dirty="0"/>
                        <a:t> την μεθοδολογία που ακολουθήθηκε για την επιλογή των άρθρων στην έρευνα του εκπαιδευτικού υλικού από τον ορισμό των λέξεων κλειδιών, τα κριτήρια που εμπιστευτήκαμε και την τελική επιλογή.</a:t>
                      </a:r>
                      <a:endParaRPr lang="en-GB" sz="2400" dirty="0"/>
                    </a:p>
                  </a:txBody>
                  <a:tcPr>
                    <a:blipFill>
                      <a:blip r:embed="rId2"/>
                      <a:tile tx="0" ty="0" sx="100000" sy="100000" flip="none" algn="tl"/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val="191172336"/>
                  </a:ext>
                </a:extLst>
              </a:tr>
            </a:tbl>
          </a:graphicData>
        </a:graphic>
      </p:graphicFrame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8802D28D-30E3-42FA-6CF5-F5DA157540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996519-E62D-4F8C-AE1E-36928EC7D15C}" type="datetime1">
              <a:rPr lang="en-US" smtClean="0"/>
              <a:t>9/30/2024</a:t>
            </a:fld>
            <a:endParaRPr lang="en-US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5AA31813-507B-7C05-09B4-5A8D2FDD70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A33EAD81-99CE-0679-80EE-89B24383A8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91CC32-6A6B-4E2E-BBA1-6864F305DA26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7795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tx1"/>
            </a:gs>
            <a:gs pos="56000">
              <a:schemeClr val="bg2">
                <a:lumMod val="50000"/>
                <a:lumOff val="50000"/>
              </a:schemeClr>
            </a:gs>
            <a:gs pos="26000">
              <a:schemeClr val="tx1">
                <a:lumMod val="85000"/>
              </a:schemeClr>
            </a:gs>
            <a:gs pos="100000">
              <a:schemeClr val="bg2">
                <a:lumMod val="75000"/>
                <a:lumOff val="25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C1A3B189-1EF2-3585-3404-EABCE03D46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8387" y="0"/>
            <a:ext cx="11720327" cy="1317171"/>
          </a:xfrm>
        </p:spPr>
        <p:txBody>
          <a:bodyPr>
            <a:normAutofit fontScale="90000"/>
          </a:bodyPr>
          <a:lstStyle/>
          <a:p>
            <a:r>
              <a:rPr lang="el-GR" sz="4400" dirty="0">
                <a:solidFill>
                  <a:schemeClr val="bg1"/>
                </a:solidFill>
              </a:rPr>
              <a:t>Σύνοψη επιμορφωτικού κύκλου για το εκπαιδευτικό υλικό στην εξ αποστάσεως εκπαίδευση</a:t>
            </a:r>
            <a:endParaRPr lang="en-GB" dirty="0">
              <a:solidFill>
                <a:schemeClr val="bg1"/>
              </a:solidFill>
            </a:endParaRPr>
          </a:p>
        </p:txBody>
      </p:sp>
      <p:graphicFrame>
        <p:nvGraphicFramePr>
          <p:cNvPr id="7" name="Θέση περιεχομένου 6">
            <a:extLst>
              <a:ext uri="{FF2B5EF4-FFF2-40B4-BE49-F238E27FC236}">
                <a16:creationId xmlns:a16="http://schemas.microsoft.com/office/drawing/2014/main" id="{77E89D0B-3A6A-5B89-A8CF-84AD0B73786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80918910"/>
              </p:ext>
            </p:extLst>
          </p:nvPr>
        </p:nvGraphicFramePr>
        <p:xfrm>
          <a:off x="1502228" y="1469571"/>
          <a:ext cx="9122230" cy="465908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61115">
                  <a:extLst>
                    <a:ext uri="{9D8B030D-6E8A-4147-A177-3AD203B41FA5}">
                      <a16:colId xmlns:a16="http://schemas.microsoft.com/office/drawing/2014/main" val="3349281095"/>
                    </a:ext>
                  </a:extLst>
                </a:gridCol>
                <a:gridCol w="4561115">
                  <a:extLst>
                    <a:ext uri="{9D8B030D-6E8A-4147-A177-3AD203B41FA5}">
                      <a16:colId xmlns:a16="http://schemas.microsoft.com/office/drawing/2014/main" val="167111684"/>
                    </a:ext>
                  </a:extLst>
                </a:gridCol>
              </a:tblGrid>
              <a:tr h="697876">
                <a:tc>
                  <a:txBody>
                    <a:bodyPr/>
                    <a:lstStyle/>
                    <a:p>
                      <a:r>
                        <a:rPr lang="el-GR" sz="2400" b="1" dirty="0">
                          <a:solidFill>
                            <a:schemeClr val="bg1"/>
                          </a:solidFill>
                        </a:rPr>
                        <a:t>4</a:t>
                      </a:r>
                      <a:r>
                        <a:rPr lang="el-GR" sz="2400" b="1" baseline="30000" dirty="0">
                          <a:solidFill>
                            <a:schemeClr val="bg1"/>
                          </a:solidFill>
                        </a:rPr>
                        <a:t>η</a:t>
                      </a:r>
                      <a:r>
                        <a:rPr lang="el-GR" sz="2400" b="1" dirty="0">
                          <a:solidFill>
                            <a:schemeClr val="bg1"/>
                          </a:solidFill>
                        </a:rPr>
                        <a:t> διδακτική ενότητα</a:t>
                      </a:r>
                      <a:endParaRPr lang="en-GB" sz="2400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r>
                        <a:rPr lang="el-GR" sz="2400" dirty="0">
                          <a:solidFill>
                            <a:schemeClr val="bg1"/>
                          </a:solidFill>
                        </a:rPr>
                        <a:t>5</a:t>
                      </a:r>
                      <a:r>
                        <a:rPr lang="el-GR" sz="2400" baseline="30000" dirty="0">
                          <a:solidFill>
                            <a:schemeClr val="bg1"/>
                          </a:solidFill>
                        </a:rPr>
                        <a:t>η</a:t>
                      </a:r>
                      <a:r>
                        <a:rPr lang="el-GR" sz="2400" dirty="0">
                          <a:solidFill>
                            <a:schemeClr val="bg1"/>
                          </a:solidFill>
                        </a:rPr>
                        <a:t> διδακτική ενότητα</a:t>
                      </a:r>
                      <a:endParaRPr lang="en-GB" sz="24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blipFill>
                      <a:blip r:embed="rId2"/>
                      <a:tile tx="0" ty="0" sx="100000" sy="100000" flip="none" algn="tl"/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val="853494005"/>
                  </a:ext>
                </a:extLst>
              </a:tr>
              <a:tr h="3961210">
                <a:tc>
                  <a:txBody>
                    <a:bodyPr/>
                    <a:lstStyle/>
                    <a:p>
                      <a:r>
                        <a:rPr lang="el-GR" sz="2400" dirty="0"/>
                        <a:t>Στα αποτελέσματα της έρευνας προέκυψε η σημασία σύνδεσης του υλικού και των εκπαιδευόμενων σύμφωνα με τις θεωρίες μάθησης και τις αρχές της δυναμικής αλληλεπίδρασης μέσα σε μια πλήρως οργανωμένη δομή με τα κατάλληλα εκπαιδευτικά εργαλεία.</a:t>
                      </a:r>
                      <a:endParaRPr lang="en-GB" sz="2400" dirty="0"/>
                    </a:p>
                  </a:txBody>
                  <a:tcPr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r>
                        <a:rPr lang="el-GR" sz="2400" dirty="0"/>
                        <a:t>Συμπεράναμε τη σημασία του εκπαιδευτικού υλικού στην εξ αποστάσεως εκπαίδευση, την πολυπλοκότητα του σχεδιασμού του καθώς και το πλήθος προϋποθέσεων και προδιαγραφών που πρέπει να πληρούνται.</a:t>
                      </a:r>
                      <a:endParaRPr lang="en-GB" sz="2400" dirty="0"/>
                    </a:p>
                  </a:txBody>
                  <a:tcPr>
                    <a:blipFill>
                      <a:blip r:embed="rId2"/>
                      <a:tile tx="0" ty="0" sx="100000" sy="100000" flip="none" algn="tl"/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val="191172336"/>
                  </a:ext>
                </a:extLst>
              </a:tr>
            </a:tbl>
          </a:graphicData>
        </a:graphic>
      </p:graphicFrame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8802D28D-30E3-42FA-6CF5-F5DA157540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996519-E62D-4F8C-AE1E-36928EC7D15C}" type="datetime1">
              <a:rPr lang="en-US" smtClean="0"/>
              <a:t>9/30/2024</a:t>
            </a:fld>
            <a:endParaRPr lang="en-US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5AA31813-507B-7C05-09B4-5A8D2FDD70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A33EAD81-99CE-0679-80EE-89B24383A8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91CC32-6A6B-4E2E-BBA1-6864F305DA26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8375286"/>
      </p:ext>
    </p:extLst>
  </p:cSld>
  <p:clrMapOvr>
    <a:masterClrMapping/>
  </p:clrMapOvr>
</p:sld>
</file>

<file path=ppt/theme/theme1.xml><?xml version="1.0" encoding="utf-8"?>
<a:theme xmlns:a="http://schemas.openxmlformats.org/drawingml/2006/main" name="DylanVTI">
  <a:themeElements>
    <a:clrScheme name="AnalogousFromRegularSeedRightStep">
      <a:dk1>
        <a:srgbClr val="000000"/>
      </a:dk1>
      <a:lt1>
        <a:srgbClr val="FFFFFF"/>
      </a:lt1>
      <a:dk2>
        <a:srgbClr val="412724"/>
      </a:dk2>
      <a:lt2>
        <a:srgbClr val="E2E8E4"/>
      </a:lt2>
      <a:accent1>
        <a:srgbClr val="D739AE"/>
      </a:accent1>
      <a:accent2>
        <a:srgbClr val="C5275A"/>
      </a:accent2>
      <a:accent3>
        <a:srgbClr val="D74839"/>
      </a:accent3>
      <a:accent4>
        <a:srgbClr val="C57827"/>
      </a:accent4>
      <a:accent5>
        <a:srgbClr val="B0A72F"/>
      </a:accent5>
      <a:accent6>
        <a:srgbClr val="81B223"/>
      </a:accent6>
      <a:hlink>
        <a:srgbClr val="31944B"/>
      </a:hlink>
      <a:folHlink>
        <a:srgbClr val="7F7F7F"/>
      </a:folHlink>
    </a:clrScheme>
    <a:fontScheme name="Neue Haas">
      <a:majorFont>
        <a:latin typeface="Neue Haas Grotesk Text Pro"/>
        <a:ea typeface=""/>
        <a:cs typeface=""/>
      </a:majorFont>
      <a:minorFont>
        <a:latin typeface="Neue Haas Grotesk Tex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ylanVTI" id="{602636BD-A055-489B-83EC-AD971B7E5F9C}" vid="{CD33A9BC-C4B5-4F36-8A14-490DC4E38F27}"/>
    </a:ext>
  </a:extLst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71</TotalTime>
  <Words>191</Words>
  <Application>Microsoft Office PowerPoint</Application>
  <PresentationFormat>Ευρεία οθόνη</PresentationFormat>
  <Paragraphs>20</Paragraphs>
  <Slides>3</Slides>
  <Notes>1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3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3</vt:i4>
      </vt:variant>
    </vt:vector>
  </HeadingPairs>
  <TitlesOfParts>
    <vt:vector size="7" baseType="lpstr">
      <vt:lpstr>Aptos</vt:lpstr>
      <vt:lpstr>Arial</vt:lpstr>
      <vt:lpstr>Neue Haas Grotesk Text Pro</vt:lpstr>
      <vt:lpstr>DylanVTI</vt:lpstr>
      <vt:lpstr>Σύνοψη επιμορφωτικού κύκλου για το εκπαιδευτικό υλικό στην εξ αποστάσεως εκπαίδευση</vt:lpstr>
      <vt:lpstr>Σύνοψη επιμορφωτικού κύκλου για το εκπαιδευτικό υλικό στην εξ αποστάσεως εκπαίδευση</vt:lpstr>
      <vt:lpstr>Σύνοψη επιμορφωτικού κύκλου για το εκπαιδευτικό υλικό στην εξ αποστάσεως εκπαίδευση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Αθηνά Τριγώνη</dc:creator>
  <cp:lastModifiedBy>Αθηνά Τριγώνη</cp:lastModifiedBy>
  <cp:revision>1</cp:revision>
  <dcterms:created xsi:type="dcterms:W3CDTF">2024-09-30T09:32:59Z</dcterms:created>
  <dcterms:modified xsi:type="dcterms:W3CDTF">2024-09-30T10:44:34Z</dcterms:modified>
</cp:coreProperties>
</file>