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embeddedFontLst>
    <p:embeddedFont>
      <p:font typeface="Gill Sans" panose="020B0604020202020204" charset="0"/>
      <p:regular r:id="rId22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mbria" panose="02040503050406030204" pitchFamily="18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42950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a5dd968a34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2a5dd968a34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763" y="685800"/>
            <a:ext cx="3429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a5dd968a3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2a5dd968a3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g2a5dd968a34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a5dd968a34_1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2a5dd968a34_1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g2a5dd968a34_1_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a5dd968a34_1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2a5dd968a34_1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2a5dd968a34_1_1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2a5dd968a34_1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2a5dd968a34_1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g2a5dd968a34_1_2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a5dd968a34_1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2a5dd968a34_1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g2a5dd968a34_1_3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a5dd968a34_1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2a5dd968a34_1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2a5dd968a34_1_4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a5dd968a34_1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2a5dd968a34_1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g2a5dd968a34_1_64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a61bde17d3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g2a61bde17d3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a58e4713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a58e4713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2a58e47137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a58e47137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a58e47137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2a58e471370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a58e471370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a58e471370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a58e471370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a5af0d82ff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a5af0d82ff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2a5af0d82ff_0_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a5af0d82ff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2a5af0d82ff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2a5af0d82ff_0_6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l-GR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7" name="Google Shape;21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 Rooted in context and stakeholder analysis - Causal pathway (the arrows) - Identifies assumptions - Derived through a participatory process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400"/>
              <a:buFont typeface="Cambria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/>
            </a:lvl3pPr>
            <a:lvl4pPr marL="1828800" lvl="3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❑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" name="Google Shape;15;p2"/>
          <p:cNvCxnSpPr/>
          <p:nvPr/>
        </p:nvCxnSpPr>
        <p:spPr>
          <a:xfrm>
            <a:off x="467544" y="836712"/>
            <a:ext cx="8208912" cy="0"/>
          </a:xfrm>
          <a:prstGeom prst="straightConnector1">
            <a:avLst/>
          </a:prstGeom>
          <a:noFill/>
          <a:ln w="635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 rot="5400000">
            <a:off x="1999283" y="-561354"/>
            <a:ext cx="5145435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/>
            </a:lvl3pPr>
            <a:lvl4pPr marL="1828800" lvl="3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❑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ftr" idx="11"/>
          </p:nvPr>
        </p:nvSpPr>
        <p:spPr>
          <a:xfrm>
            <a:off x="4355976" y="6356350"/>
            <a:ext cx="12241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/>
            </a:lvl3pPr>
            <a:lvl4pPr marL="1828800" lvl="3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❑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>
          <a:xfrm>
            <a:off x="4355976" y="6356350"/>
            <a:ext cx="12241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ottom_Line">
  <p:cSld name="Bottom_Line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lin ang="5400012" scaled="0"/>
        </a:gra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Google Shape;70;p13"/>
          <p:cNvCxnSpPr/>
          <p:nvPr/>
        </p:nvCxnSpPr>
        <p:spPr>
          <a:xfrm>
            <a:off x="423862" y="1255712"/>
            <a:ext cx="8229600" cy="1588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>
            <a:off x="0" y="6218238"/>
            <a:ext cx="9144000" cy="639762"/>
          </a:xfrm>
          <a:prstGeom prst="rect">
            <a:avLst/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114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  <a:defRPr sz="2800" b="0"/>
            </a:lvl1pPr>
            <a:lvl2pPr marL="914400" lvl="1" indent="-228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2"/>
          </p:nvPr>
        </p:nvSpPr>
        <p:spPr>
          <a:xfrm>
            <a:off x="457200" y="1600200"/>
            <a:ext cx="8305800" cy="444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4000"/>
              </a:lnSpc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114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114000"/>
              </a:lnSpc>
              <a:spcBef>
                <a:spcPts val="480"/>
              </a:spcBef>
              <a:spcAft>
                <a:spcPts val="0"/>
              </a:spcAft>
              <a:buSzPts val="2400"/>
              <a:buChar char="⮚"/>
              <a:defRPr sz="2400"/>
            </a:lvl3pPr>
            <a:lvl4pPr marL="1828800" lvl="3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❑"/>
              <a:defRPr sz="20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mbr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_body">
  <p:cSld name="Title and Content_body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lin ang="5400012" scaled="0"/>
        </a:gra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Google Shape;75;p14"/>
          <p:cNvCxnSpPr/>
          <p:nvPr/>
        </p:nvCxnSpPr>
        <p:spPr>
          <a:xfrm>
            <a:off x="464127" y="914400"/>
            <a:ext cx="8229600" cy="1588"/>
          </a:xfrm>
          <a:prstGeom prst="straightConnector1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>
            <a:off x="464127" y="1066800"/>
            <a:ext cx="8229600" cy="47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❑"/>
              <a:defRPr>
                <a:solidFill>
                  <a:schemeClr val="lt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Cambri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_AND_BODY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/>
            </a:lvl3pPr>
            <a:lvl4pPr marL="1828800" lvl="3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❑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683568" y="177281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600"/>
              <a:buFont typeface="Cambria"/>
              <a:buNone/>
              <a:defRPr sz="3600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407604" y="3645024"/>
            <a:ext cx="6400800" cy="12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14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  <a:defRPr sz="2400">
                <a:solidFill>
                  <a:srgbClr val="888888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algn="ctr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683568" y="3429000"/>
            <a:ext cx="7848872" cy="0"/>
          </a:xfrm>
          <a:prstGeom prst="straightConnector1">
            <a:avLst/>
          </a:prstGeom>
          <a:noFill/>
          <a:ln w="635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4000"/>
              <a:buFont typeface="Cambria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14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14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4038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302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Char char="⮚"/>
              <a:defRPr sz="1600"/>
            </a:lvl3pPr>
            <a:lvl4pPr marL="1828800" lvl="3" indent="-317500" algn="l">
              <a:lnSpc>
                <a:spcPct val="114000"/>
              </a:lnSpc>
              <a:spcBef>
                <a:spcPts val="28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04800" algn="l">
              <a:lnSpc>
                <a:spcPct val="114000"/>
              </a:lnSpc>
              <a:spcBef>
                <a:spcPts val="240"/>
              </a:spcBef>
              <a:spcAft>
                <a:spcPts val="0"/>
              </a:spcAft>
              <a:buSzPts val="1200"/>
              <a:buChar char="❑"/>
              <a:defRPr sz="12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2"/>
          </p:nvPr>
        </p:nvSpPr>
        <p:spPr>
          <a:xfrm>
            <a:off x="4648200" y="980728"/>
            <a:ext cx="4038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302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Char char="⮚"/>
              <a:defRPr sz="1600"/>
            </a:lvl3pPr>
            <a:lvl4pPr marL="1828800" lvl="3" indent="-317500" algn="l">
              <a:lnSpc>
                <a:spcPct val="114000"/>
              </a:lnSpc>
              <a:spcBef>
                <a:spcPts val="280"/>
              </a:spcBef>
              <a:spcAft>
                <a:spcPts val="0"/>
              </a:spcAft>
              <a:buSzPts val="1400"/>
              <a:buChar char="•"/>
              <a:defRPr sz="1400"/>
            </a:lvl4pPr>
            <a:lvl5pPr marL="2286000" lvl="4" indent="-304800" algn="l">
              <a:lnSpc>
                <a:spcPct val="114000"/>
              </a:lnSpc>
              <a:spcBef>
                <a:spcPts val="240"/>
              </a:spcBef>
              <a:spcAft>
                <a:spcPts val="0"/>
              </a:spcAft>
              <a:buSzPts val="1200"/>
              <a:buChar char="❑"/>
              <a:defRPr sz="12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cxnSp>
        <p:nvCxnSpPr>
          <p:cNvPr id="27" name="Google Shape;27;p5"/>
          <p:cNvCxnSpPr/>
          <p:nvPr/>
        </p:nvCxnSpPr>
        <p:spPr>
          <a:xfrm>
            <a:off x="467544" y="836712"/>
            <a:ext cx="8208912" cy="0"/>
          </a:xfrm>
          <a:prstGeom prst="straightConnector1">
            <a:avLst/>
          </a:prstGeom>
          <a:noFill/>
          <a:ln w="635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Cambri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446856" y="1052736"/>
            <a:ext cx="4040188" cy="47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1pPr>
            <a:lvl2pPr marL="914400" lvl="1" indent="-228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46856" y="1526804"/>
            <a:ext cx="4040188" cy="442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4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 sz="1800"/>
            </a:lvl3pPr>
            <a:lvl4pPr marL="1828800" lvl="3" indent="-3302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Char char="❑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3"/>
          </p:nvPr>
        </p:nvSpPr>
        <p:spPr>
          <a:xfrm>
            <a:off x="4634681" y="1052736"/>
            <a:ext cx="4041775" cy="47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1pPr>
            <a:lvl2pPr marL="914400" lvl="1" indent="-228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4"/>
          </p:nvPr>
        </p:nvSpPr>
        <p:spPr>
          <a:xfrm>
            <a:off x="4634681" y="1526804"/>
            <a:ext cx="4041775" cy="4422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4000"/>
              </a:lnSpc>
              <a:spcBef>
                <a:spcPts val="480"/>
              </a:spcBef>
              <a:spcAft>
                <a:spcPts val="0"/>
              </a:spcAft>
              <a:buSzPts val="2400"/>
              <a:buChar char="▪"/>
              <a:defRPr sz="2400"/>
            </a:lvl1pPr>
            <a:lvl2pPr marL="914400" lvl="1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SzPts val="1800"/>
              <a:buChar char="⮚"/>
              <a:defRPr sz="1800"/>
            </a:lvl3pPr>
            <a:lvl4pPr marL="1828800" lvl="3" indent="-3302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14000"/>
              </a:lnSpc>
              <a:spcBef>
                <a:spcPts val="320"/>
              </a:spcBef>
              <a:spcAft>
                <a:spcPts val="0"/>
              </a:spcAft>
              <a:buSzPts val="1600"/>
              <a:buChar char="❑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cxnSp>
        <p:nvCxnSpPr>
          <p:cNvPr id="34" name="Google Shape;34;p6"/>
          <p:cNvCxnSpPr/>
          <p:nvPr/>
        </p:nvCxnSpPr>
        <p:spPr>
          <a:xfrm>
            <a:off x="467544" y="836712"/>
            <a:ext cx="8208912" cy="0"/>
          </a:xfrm>
          <a:prstGeom prst="straightConnector1">
            <a:avLst/>
          </a:prstGeom>
          <a:noFill/>
          <a:ln w="635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ldNum" idx="12"/>
          </p:nvPr>
        </p:nvSpPr>
        <p:spPr>
          <a:xfrm>
            <a:off x="4427984" y="6309320"/>
            <a:ext cx="54942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  <p:cxnSp>
        <p:nvCxnSpPr>
          <p:cNvPr id="38" name="Google Shape;38;p7"/>
          <p:cNvCxnSpPr/>
          <p:nvPr/>
        </p:nvCxnSpPr>
        <p:spPr>
          <a:xfrm>
            <a:off x="467544" y="836712"/>
            <a:ext cx="8208912" cy="0"/>
          </a:xfrm>
          <a:prstGeom prst="straightConnector1">
            <a:avLst/>
          </a:prstGeom>
          <a:noFill/>
          <a:ln w="635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ftr" idx="11"/>
          </p:nvPr>
        </p:nvSpPr>
        <p:spPr>
          <a:xfrm>
            <a:off x="4355976" y="6356350"/>
            <a:ext cx="12241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Cambri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14000"/>
              </a:lnSpc>
              <a:spcBef>
                <a:spcPts val="64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114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2pPr>
            <a:lvl3pPr marL="1371600" lvl="2" indent="-381000" algn="l">
              <a:lnSpc>
                <a:spcPct val="114000"/>
              </a:lnSpc>
              <a:spcBef>
                <a:spcPts val="480"/>
              </a:spcBef>
              <a:spcAft>
                <a:spcPts val="0"/>
              </a:spcAft>
              <a:buSzPts val="2400"/>
              <a:buChar char="⮚"/>
              <a:defRPr sz="2400"/>
            </a:lvl3pPr>
            <a:lvl4pPr marL="1828800" lvl="3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4pPr>
            <a:lvl5pPr marL="2286000" lvl="4" indent="-355600" algn="l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Char char="❑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14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14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14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355976" y="6356350"/>
            <a:ext cx="12241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Cambri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4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lnSpc>
                <a:spcPct val="114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14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14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4355976" y="6356350"/>
            <a:ext cx="122413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Cambria"/>
              <a:buNone/>
              <a:defRPr sz="2200" b="1" i="0" u="none" strike="noStrike" cap="none">
                <a:solidFill>
                  <a:srgbClr val="800000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556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42900" algn="l" rtl="0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⮚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42900" algn="l" rtl="0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42900" algn="l" rtl="0">
              <a:lnSpc>
                <a:spcPct val="114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❑"/>
              <a:defRPr sz="1800" b="0" i="0" u="none" strike="noStrike" cap="non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ctrTitle"/>
          </p:nvPr>
        </p:nvSpPr>
        <p:spPr>
          <a:xfrm>
            <a:off x="535325" y="1041725"/>
            <a:ext cx="7885500" cy="22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80000"/>
              <a:buFont typeface="Cambria"/>
              <a:buNone/>
            </a:pPr>
            <a:r>
              <a:rPr lang="el-GR"/>
              <a:t>Τεχνητή</a:t>
            </a:r>
            <a:r>
              <a:rPr lang="el-GR">
                <a:latin typeface="Cambria"/>
                <a:ea typeface="Cambria"/>
                <a:cs typeface="Cambria"/>
                <a:sym typeface="Cambria"/>
              </a:rPr>
              <a:t> νοημοσύνη και ανάπτυξη ανθρώπινης συμπεριφοράς: Μια προοπτική για απόκτηση νέων δεξιοτήτων και ικανοτήτων για το εκπαιδευτικό πλαίσιο</a:t>
            </a:r>
            <a:br>
              <a:rPr lang="el-GR">
                <a:latin typeface="Cambria"/>
                <a:ea typeface="Cambria"/>
                <a:cs typeface="Cambria"/>
                <a:sym typeface="Cambria"/>
              </a:rPr>
            </a:br>
            <a:r>
              <a:rPr lang="el-GR"/>
              <a:t/>
            </a:r>
            <a:br>
              <a:rPr lang="el-GR"/>
            </a:br>
            <a:endParaRPr sz="2000"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1"/>
          </p:nvPr>
        </p:nvSpPr>
        <p:spPr>
          <a:xfrm>
            <a:off x="2195736" y="4077072"/>
            <a:ext cx="4800600" cy="20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l-GR" sz="11200" b="1">
                <a:solidFill>
                  <a:srgbClr val="FF0000"/>
                </a:solidFill>
              </a:rPr>
              <a:t>ΤΑ ΛΙΟΝΤΑΡΑΚΙΑ</a:t>
            </a:r>
            <a:endParaRPr sz="11200" b="1">
              <a:solidFill>
                <a:srgbClr val="FF0000"/>
              </a:solidFill>
            </a:endParaRPr>
          </a:p>
          <a:p>
            <a:pPr marL="0" lvl="0" indent="0" algn="ctr" rtl="0">
              <a:lnSpc>
                <a:spcPct val="114000"/>
              </a:lnSpc>
              <a:spcBef>
                <a:spcPts val="480"/>
              </a:spcBef>
              <a:spcAft>
                <a:spcPts val="0"/>
              </a:spcAft>
              <a:buSzPct val="32432"/>
              <a:buNone/>
            </a:pPr>
            <a:r>
              <a:rPr lang="el-GR" b="1"/>
              <a:t/>
            </a:r>
            <a:br>
              <a:rPr lang="el-GR" b="1"/>
            </a:br>
            <a:r>
              <a:rPr lang="el-GR" sz="9600" b="1"/>
              <a:t>Ευαγγελία Ζαχάκη</a:t>
            </a:r>
            <a:br>
              <a:rPr lang="el-GR" sz="9600" b="1"/>
            </a:br>
            <a:r>
              <a:rPr lang="el-GR" sz="9600" b="1"/>
              <a:t>Ιπποκράτης Καπενεκάκης</a:t>
            </a:r>
            <a:br>
              <a:rPr lang="el-GR" sz="9600" b="1"/>
            </a:br>
            <a:r>
              <a:rPr lang="el-GR" sz="9600" b="1"/>
              <a:t>Ανδρέας Κουτσουράκης</a:t>
            </a:r>
            <a:br>
              <a:rPr lang="el-GR" sz="9600" b="1"/>
            </a:br>
            <a:r>
              <a:rPr lang="el-GR" sz="9600" b="1"/>
              <a:t>Μαρία Χατζημπέη</a:t>
            </a:r>
            <a:r>
              <a:rPr lang="el-GR" sz="7400" b="1"/>
              <a:t/>
            </a:r>
            <a:br>
              <a:rPr lang="el-GR" sz="7400" b="1"/>
            </a:br>
            <a:endParaRPr sz="7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5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Cambria"/>
              <a:buNone/>
            </a:pPr>
            <a:r>
              <a:rPr lang="el-GR" sz="2200"/>
              <a:t>Η Δημιουργικότητα και η σύνδεση της με την ΥΣ και τον προγραμματισμό καθώς και η προώθησής της μέσω της ΤΝ</a:t>
            </a:r>
            <a:endParaRPr/>
          </a:p>
        </p:txBody>
      </p:sp>
      <p:sp>
        <p:nvSpPr>
          <p:cNvPr id="254" name="Google Shape;254;p25"/>
          <p:cNvSpPr txBox="1">
            <a:spLocks noGrp="1"/>
          </p:cNvSpPr>
          <p:nvPr>
            <p:ph type="body" idx="1"/>
          </p:nvPr>
        </p:nvSpPr>
        <p:spPr>
          <a:xfrm>
            <a:off x="458912" y="980728"/>
            <a:ext cx="8229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l-GR" sz="2000"/>
              <a:t>Η </a:t>
            </a:r>
            <a:r>
              <a:rPr lang="el-GR" sz="2000" b="1"/>
              <a:t>Δημιουργικότητα</a:t>
            </a:r>
            <a:r>
              <a:rPr lang="el-GR" sz="2000"/>
              <a:t> αναφέρεται ως κάτι τόσο νέο όσο και κατάλληλο για εργασία και εστιάζει σε τρεις </a:t>
            </a:r>
            <a:r>
              <a:rPr lang="el-GR" sz="2000" u="sng"/>
              <a:t>νοητικές λειτουργίες</a:t>
            </a:r>
            <a:r>
              <a:rPr lang="el-GR" sz="2000"/>
              <a:t>:</a:t>
            </a:r>
            <a:endParaRPr/>
          </a:p>
          <a:p>
            <a:pPr marL="857250" lvl="1" indent="-4572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l-GR" u="sng"/>
              <a:t>Ικανότητα του υποκειμένου</a:t>
            </a:r>
            <a:r>
              <a:rPr lang="el-GR"/>
              <a:t> να </a:t>
            </a:r>
            <a:r>
              <a:rPr lang="el-GR" b="1"/>
              <a:t>συλλαμβάνει μοναδικές και διαφορετικές ιδέες</a:t>
            </a:r>
            <a:r>
              <a:rPr lang="el-GR"/>
              <a:t>, να </a:t>
            </a:r>
            <a:r>
              <a:rPr lang="el-GR" b="1"/>
              <a:t>δημιουργεί αποτελεσματικές λύσεις </a:t>
            </a:r>
            <a:r>
              <a:rPr lang="el-GR"/>
              <a:t>και να </a:t>
            </a:r>
            <a:r>
              <a:rPr lang="el-GR" b="1"/>
              <a:t>κατέχει ένα πλούτο πληροφοριών </a:t>
            </a:r>
            <a:r>
              <a:rPr lang="el-GR"/>
              <a:t>που ενισχύουν την εύρεση στοιχείων τα οποία συσχετίζονται για τη δημιουργία κάτι νέου.</a:t>
            </a:r>
            <a:endParaRPr/>
          </a:p>
          <a:p>
            <a:pPr marL="857250" lvl="1" indent="-4572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l-GR" u="sng"/>
              <a:t>Σύνδεση</a:t>
            </a:r>
            <a:r>
              <a:rPr lang="el-GR"/>
              <a:t> </a:t>
            </a:r>
            <a:r>
              <a:rPr lang="el-GR" b="1"/>
              <a:t>αντιθετικών συλλήψεων </a:t>
            </a:r>
            <a:r>
              <a:rPr lang="el-GR"/>
              <a:t>και </a:t>
            </a:r>
            <a:r>
              <a:rPr lang="el-GR" b="1"/>
              <a:t>απομακρυσμένων νοητικών πεδίων.</a:t>
            </a:r>
            <a:endParaRPr/>
          </a:p>
          <a:p>
            <a:pPr marL="857250" lvl="1" indent="-4572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l-GR" u="sng"/>
              <a:t>Αναδιοργάνωση</a:t>
            </a:r>
            <a:r>
              <a:rPr lang="el-GR"/>
              <a:t> του νοητικού πεδίου που οδηγεί σε μία δημιουργική πράξη.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6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Cambria"/>
              <a:buNone/>
            </a:pPr>
            <a:r>
              <a:rPr lang="el-GR" sz="2200"/>
              <a:t>Η Δημιουργικότητα και η σύνδεση της με την ΥΣ και τον προγραμματισμό καθώς και η προώθησής της μέσω της ΤΝ</a:t>
            </a:r>
            <a:endParaRPr sz="2200"/>
          </a:p>
        </p:txBody>
      </p:sp>
      <p:sp>
        <p:nvSpPr>
          <p:cNvPr id="260" name="Google Shape;260;p26"/>
          <p:cNvSpPr/>
          <p:nvPr/>
        </p:nvSpPr>
        <p:spPr>
          <a:xfrm>
            <a:off x="496677" y="1544869"/>
            <a:ext cx="1944216" cy="100811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Δημιουργικότητα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6"/>
          <p:cNvSpPr/>
          <p:nvPr/>
        </p:nvSpPr>
        <p:spPr>
          <a:xfrm>
            <a:off x="3685990" y="1311802"/>
            <a:ext cx="3744416" cy="420345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Αλγοριθμικά Προβλήματα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2" name="Google Shape;262;p26"/>
          <p:cNvCxnSpPr>
            <a:stCxn id="260" idx="3"/>
            <a:endCxn id="261" idx="2"/>
          </p:cNvCxnSpPr>
          <p:nvPr/>
        </p:nvCxnSpPr>
        <p:spPr>
          <a:xfrm rot="10800000" flipH="1">
            <a:off x="2440893" y="1521825"/>
            <a:ext cx="1245000" cy="5271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3" name="Google Shape;263;p26"/>
          <p:cNvSpPr txBox="1"/>
          <p:nvPr/>
        </p:nvSpPr>
        <p:spPr>
          <a:xfrm rot="-1267491">
            <a:off x="2424069" y="1470569"/>
            <a:ext cx="86254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Αναλύει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 rot="1991138">
            <a:off x="2452743" y="2188422"/>
            <a:ext cx="136986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Αναπτύσσει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6"/>
          <p:cNvSpPr/>
          <p:nvPr/>
        </p:nvSpPr>
        <p:spPr>
          <a:xfrm rot="5400000">
            <a:off x="415125" y="3356992"/>
            <a:ext cx="1800200" cy="43204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6"/>
          <p:cNvSpPr txBox="1"/>
          <p:nvPr/>
        </p:nvSpPr>
        <p:spPr>
          <a:xfrm>
            <a:off x="1207213" y="2672899"/>
            <a:ext cx="216024" cy="169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Ένταξη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6"/>
          <p:cNvSpPr/>
          <p:nvPr/>
        </p:nvSpPr>
        <p:spPr>
          <a:xfrm>
            <a:off x="611560" y="4533413"/>
            <a:ext cx="1584176" cy="72008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Υποχρεωτική Εκπαίδευση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6"/>
          <p:cNvSpPr/>
          <p:nvPr/>
        </p:nvSpPr>
        <p:spPr>
          <a:xfrm>
            <a:off x="2402807" y="4607259"/>
            <a:ext cx="2952328" cy="4554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Προωθεί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6"/>
          <p:cNvSpPr/>
          <p:nvPr/>
        </p:nvSpPr>
        <p:spPr>
          <a:xfrm>
            <a:off x="5508104" y="4459567"/>
            <a:ext cx="2304256" cy="64807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Υπολογιστική Σκέψη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6"/>
          <p:cNvSpPr/>
          <p:nvPr/>
        </p:nvSpPr>
        <p:spPr>
          <a:xfrm>
            <a:off x="458912" y="5676315"/>
            <a:ext cx="2142238" cy="64807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Δημιουργική</a:t>
            </a:r>
            <a:r>
              <a:rPr lang="el-G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Σκέψη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6"/>
          <p:cNvSpPr/>
          <p:nvPr/>
        </p:nvSpPr>
        <p:spPr>
          <a:xfrm>
            <a:off x="5508104" y="5676315"/>
            <a:ext cx="2592288" cy="576064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Υπολογιστικές Γνώσεις και Δεξιότητες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6"/>
          <p:cNvSpPr/>
          <p:nvPr/>
        </p:nvSpPr>
        <p:spPr>
          <a:xfrm>
            <a:off x="2864009" y="5672123"/>
            <a:ext cx="2448300" cy="432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Βελτιώνει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6"/>
          <p:cNvSpPr/>
          <p:nvPr/>
        </p:nvSpPr>
        <p:spPr>
          <a:xfrm>
            <a:off x="3814956" y="1839149"/>
            <a:ext cx="3547989" cy="393378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Υπολογιστικά Προϊόντα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6"/>
          <p:cNvSpPr/>
          <p:nvPr/>
        </p:nvSpPr>
        <p:spPr>
          <a:xfrm>
            <a:off x="4170665" y="2382785"/>
            <a:ext cx="2440138" cy="401184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Νέα Γνώση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6"/>
          <p:cNvSpPr/>
          <p:nvPr/>
        </p:nvSpPr>
        <p:spPr>
          <a:xfrm>
            <a:off x="3941081" y="2991744"/>
            <a:ext cx="2824727" cy="648072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Δεξιότητες προγραμματισμού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6"/>
          <p:cNvSpPr/>
          <p:nvPr/>
        </p:nvSpPr>
        <p:spPr>
          <a:xfrm>
            <a:off x="7514169" y="1274030"/>
            <a:ext cx="173887" cy="1573977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26"/>
          <p:cNvSpPr txBox="1"/>
          <p:nvPr/>
        </p:nvSpPr>
        <p:spPr>
          <a:xfrm>
            <a:off x="7860353" y="2885041"/>
            <a:ext cx="1152128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Perez-Poch, Gonz´alez, and L´opez, 2016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6"/>
          <p:cNvSpPr/>
          <p:nvPr/>
        </p:nvSpPr>
        <p:spPr>
          <a:xfrm>
            <a:off x="7514169" y="2991744"/>
            <a:ext cx="173887" cy="765588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6"/>
          <p:cNvSpPr txBox="1"/>
          <p:nvPr/>
        </p:nvSpPr>
        <p:spPr>
          <a:xfrm>
            <a:off x="7674135" y="1591329"/>
            <a:ext cx="1497818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Israel-Fishelson and Hershkovitz, 2022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0" name="Google Shape;280;p26"/>
          <p:cNvCxnSpPr/>
          <p:nvPr/>
        </p:nvCxnSpPr>
        <p:spPr>
          <a:xfrm>
            <a:off x="2409397" y="2057868"/>
            <a:ext cx="1068617" cy="713469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1" name="Google Shape;281;p26"/>
          <p:cNvCxnSpPr>
            <a:endCxn id="273" idx="2"/>
          </p:cNvCxnSpPr>
          <p:nvPr/>
        </p:nvCxnSpPr>
        <p:spPr>
          <a:xfrm rot="10800000" flipH="1">
            <a:off x="3433656" y="2035838"/>
            <a:ext cx="381300" cy="7356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2" name="Google Shape;282;p26"/>
          <p:cNvCxnSpPr>
            <a:endCxn id="274" idx="2"/>
          </p:cNvCxnSpPr>
          <p:nvPr/>
        </p:nvCxnSpPr>
        <p:spPr>
          <a:xfrm rot="10800000" flipH="1">
            <a:off x="3477965" y="2583377"/>
            <a:ext cx="692700" cy="1881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83" name="Google Shape;283;p26"/>
          <p:cNvCxnSpPr>
            <a:endCxn id="275" idx="2"/>
          </p:cNvCxnSpPr>
          <p:nvPr/>
        </p:nvCxnSpPr>
        <p:spPr>
          <a:xfrm>
            <a:off x="3433481" y="2779980"/>
            <a:ext cx="507600" cy="5358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7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Cambria"/>
              <a:buNone/>
            </a:pPr>
            <a:r>
              <a:rPr lang="el-GR"/>
              <a:t>Η Δημιουργικότητα και η σύνδεση της με την ΥΣ και τον προγραμματισμό καθώς και η προώθησής της μέσω της ΤΝ</a:t>
            </a:r>
            <a:endParaRPr/>
          </a:p>
        </p:txBody>
      </p:sp>
      <p:sp>
        <p:nvSpPr>
          <p:cNvPr id="289" name="Google Shape;289;p27"/>
          <p:cNvSpPr/>
          <p:nvPr/>
        </p:nvSpPr>
        <p:spPr>
          <a:xfrm>
            <a:off x="407018" y="1196752"/>
            <a:ext cx="2149564" cy="64807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Υπολογιστική Δημιουργικότητα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7"/>
          <p:cNvSpPr/>
          <p:nvPr/>
        </p:nvSpPr>
        <p:spPr>
          <a:xfrm>
            <a:off x="2653982" y="1412776"/>
            <a:ext cx="1096010" cy="2880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7"/>
          <p:cNvSpPr/>
          <p:nvPr/>
        </p:nvSpPr>
        <p:spPr>
          <a:xfrm>
            <a:off x="3901672" y="1268760"/>
            <a:ext cx="1318399" cy="467594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T.N.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7"/>
          <p:cNvSpPr/>
          <p:nvPr/>
        </p:nvSpPr>
        <p:spPr>
          <a:xfrm>
            <a:off x="5402188" y="1339852"/>
            <a:ext cx="1112412" cy="28894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7"/>
          <p:cNvSpPr/>
          <p:nvPr/>
        </p:nvSpPr>
        <p:spPr>
          <a:xfrm>
            <a:off x="6612000" y="1196752"/>
            <a:ext cx="1704416" cy="539602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Δημιουργικές επιδόσεις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27"/>
          <p:cNvSpPr/>
          <p:nvPr/>
        </p:nvSpPr>
        <p:spPr>
          <a:xfrm>
            <a:off x="273996" y="2265360"/>
            <a:ext cx="2379986" cy="792088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Αναδημιουργία Δημιουργικότητας Ανθρώπινου Επιπέδου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5" name="Google Shape;295;p27"/>
          <p:cNvCxnSpPr>
            <a:stCxn id="289" idx="2"/>
            <a:endCxn id="294" idx="0"/>
          </p:cNvCxnSpPr>
          <p:nvPr/>
        </p:nvCxnSpPr>
        <p:spPr>
          <a:xfrm flipH="1">
            <a:off x="1464100" y="1844824"/>
            <a:ext cx="17700" cy="4206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96" name="Google Shape;296;p27"/>
          <p:cNvSpPr/>
          <p:nvPr/>
        </p:nvSpPr>
        <p:spPr>
          <a:xfrm>
            <a:off x="2862045" y="2272308"/>
            <a:ext cx="3294131" cy="79686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Συγχώνευση Δημιουργικότητας Ανθρώπων και Τ.Ν. (Συνδημιουργικότητα)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7" name="Google Shape;297;p27"/>
          <p:cNvCxnSpPr>
            <a:stCxn id="289" idx="2"/>
            <a:endCxn id="296" idx="0"/>
          </p:cNvCxnSpPr>
          <p:nvPr/>
        </p:nvCxnSpPr>
        <p:spPr>
          <a:xfrm>
            <a:off x="1481800" y="1844824"/>
            <a:ext cx="3027300" cy="4275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98" name="Google Shape;298;p27"/>
          <p:cNvSpPr/>
          <p:nvPr/>
        </p:nvSpPr>
        <p:spPr>
          <a:xfrm>
            <a:off x="6343012" y="2290984"/>
            <a:ext cx="208063" cy="778189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7"/>
          <p:cNvSpPr txBox="1"/>
          <p:nvPr/>
        </p:nvSpPr>
        <p:spPr>
          <a:xfrm>
            <a:off x="6612000" y="2316091"/>
            <a:ext cx="100811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Γραμμές Έρευνας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7"/>
          <p:cNvSpPr/>
          <p:nvPr/>
        </p:nvSpPr>
        <p:spPr>
          <a:xfrm>
            <a:off x="107503" y="3477984"/>
            <a:ext cx="2736305" cy="743103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Υποστηρικτές της Ανθρώπινης Δημιουργικής Διαδικασίας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3167844" y="3477983"/>
            <a:ext cx="2682532" cy="743103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Ενισχυτές της Ανθρώπινης Δημιουργικής Ικανότητας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6015675" y="3477984"/>
            <a:ext cx="1192651" cy="743104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Γεννήτριες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03" name="Google Shape;303;p27"/>
          <p:cNvCxnSpPr>
            <a:stCxn id="301" idx="0"/>
            <a:endCxn id="296" idx="2"/>
          </p:cNvCxnSpPr>
          <p:nvPr/>
        </p:nvCxnSpPr>
        <p:spPr>
          <a:xfrm rot="10800000">
            <a:off x="4509110" y="3069083"/>
            <a:ext cx="0" cy="4089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4" name="Google Shape;304;p27"/>
          <p:cNvCxnSpPr>
            <a:stCxn id="300" idx="0"/>
            <a:endCxn id="296" idx="2"/>
          </p:cNvCxnSpPr>
          <p:nvPr/>
        </p:nvCxnSpPr>
        <p:spPr>
          <a:xfrm rot="10800000" flipH="1">
            <a:off x="1475655" y="3069084"/>
            <a:ext cx="3033600" cy="4089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05" name="Google Shape;305;p27"/>
          <p:cNvCxnSpPr>
            <a:stCxn id="302" idx="0"/>
            <a:endCxn id="296" idx="2"/>
          </p:cNvCxnSpPr>
          <p:nvPr/>
        </p:nvCxnSpPr>
        <p:spPr>
          <a:xfrm rot="10800000">
            <a:off x="4509001" y="3069084"/>
            <a:ext cx="2103000" cy="4089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06" name="Google Shape;306;p27"/>
          <p:cNvSpPr/>
          <p:nvPr/>
        </p:nvSpPr>
        <p:spPr>
          <a:xfrm>
            <a:off x="7392201" y="3477983"/>
            <a:ext cx="204135" cy="743103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27"/>
          <p:cNvSpPr txBox="1"/>
          <p:nvPr/>
        </p:nvSpPr>
        <p:spPr>
          <a:xfrm>
            <a:off x="7780211" y="3618702"/>
            <a:ext cx="10081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Ρόλοι Η/Υ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27"/>
          <p:cNvSpPr/>
          <p:nvPr/>
        </p:nvSpPr>
        <p:spPr>
          <a:xfrm>
            <a:off x="259371" y="4804619"/>
            <a:ext cx="1849732" cy="360041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Τ.Ν</a:t>
            </a:r>
            <a:r>
              <a:rPr lang="el-G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7"/>
          <p:cNvSpPr/>
          <p:nvPr/>
        </p:nvSpPr>
        <p:spPr>
          <a:xfrm>
            <a:off x="259371" y="5496164"/>
            <a:ext cx="1849732" cy="504056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Εικονική Πραγματικότητα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7"/>
          <p:cNvSpPr/>
          <p:nvPr/>
        </p:nvSpPr>
        <p:spPr>
          <a:xfrm>
            <a:off x="2411760" y="4996776"/>
            <a:ext cx="1512168" cy="825696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Εκπαίδευση στις Καλές Τέχνες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1" name="Google Shape;311;p27"/>
          <p:cNvCxnSpPr>
            <a:stCxn id="308" idx="3"/>
            <a:endCxn id="310" idx="1"/>
          </p:cNvCxnSpPr>
          <p:nvPr/>
        </p:nvCxnSpPr>
        <p:spPr>
          <a:xfrm>
            <a:off x="2109103" y="4984640"/>
            <a:ext cx="302700" cy="4251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12" name="Google Shape;312;p27"/>
          <p:cNvCxnSpPr>
            <a:stCxn id="309" idx="3"/>
            <a:endCxn id="310" idx="1"/>
          </p:cNvCxnSpPr>
          <p:nvPr/>
        </p:nvCxnSpPr>
        <p:spPr>
          <a:xfrm rot="10800000" flipH="1">
            <a:off x="2109103" y="5409492"/>
            <a:ext cx="302700" cy="3387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3" name="Google Shape;313;p27"/>
          <p:cNvSpPr/>
          <p:nvPr/>
        </p:nvSpPr>
        <p:spPr>
          <a:xfrm>
            <a:off x="5402188" y="5951010"/>
            <a:ext cx="1990013" cy="317511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Άγχος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7"/>
          <p:cNvSpPr txBox="1"/>
          <p:nvPr/>
        </p:nvSpPr>
        <p:spPr>
          <a:xfrm rot="-722635">
            <a:off x="3914417" y="4932106"/>
            <a:ext cx="10759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Ενισχύει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5" name="Google Shape;315;p27"/>
          <p:cNvCxnSpPr>
            <a:stCxn id="310" idx="3"/>
            <a:endCxn id="313" idx="2"/>
          </p:cNvCxnSpPr>
          <p:nvPr/>
        </p:nvCxnSpPr>
        <p:spPr>
          <a:xfrm>
            <a:off x="3923928" y="5409624"/>
            <a:ext cx="1478400" cy="7002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16" name="Google Shape;316;p27"/>
          <p:cNvSpPr txBox="1"/>
          <p:nvPr/>
        </p:nvSpPr>
        <p:spPr>
          <a:xfrm rot="1535301">
            <a:off x="4285299" y="5464420"/>
            <a:ext cx="10287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Μειώνει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7"/>
          <p:cNvSpPr/>
          <p:nvPr/>
        </p:nvSpPr>
        <p:spPr>
          <a:xfrm>
            <a:off x="5359787" y="5384151"/>
            <a:ext cx="2071621" cy="315688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Συγκέντρωση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7"/>
          <p:cNvSpPr/>
          <p:nvPr/>
        </p:nvSpPr>
        <p:spPr>
          <a:xfrm>
            <a:off x="5111415" y="4724415"/>
            <a:ext cx="2587549" cy="372286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Δημιουργικότητα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9" name="Google Shape;319;p27"/>
          <p:cNvCxnSpPr>
            <a:endCxn id="318" idx="2"/>
          </p:cNvCxnSpPr>
          <p:nvPr/>
        </p:nvCxnSpPr>
        <p:spPr>
          <a:xfrm rot="10800000" flipH="1">
            <a:off x="4799715" y="4910558"/>
            <a:ext cx="311700" cy="2865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0" name="Google Shape;320;p27"/>
          <p:cNvCxnSpPr>
            <a:endCxn id="317" idx="2"/>
          </p:cNvCxnSpPr>
          <p:nvPr/>
        </p:nvCxnSpPr>
        <p:spPr>
          <a:xfrm>
            <a:off x="4787987" y="5196995"/>
            <a:ext cx="571800" cy="3450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1" name="Google Shape;321;p27"/>
          <p:cNvCxnSpPr>
            <a:stCxn id="310" idx="3"/>
          </p:cNvCxnSpPr>
          <p:nvPr/>
        </p:nvCxnSpPr>
        <p:spPr>
          <a:xfrm rot="10800000" flipH="1">
            <a:off x="3923928" y="5197224"/>
            <a:ext cx="875700" cy="2124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2" name="Google Shape;322;p27"/>
          <p:cNvSpPr/>
          <p:nvPr/>
        </p:nvSpPr>
        <p:spPr>
          <a:xfrm>
            <a:off x="7698964" y="4724415"/>
            <a:ext cx="185404" cy="1544106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7"/>
          <p:cNvSpPr txBox="1"/>
          <p:nvPr/>
        </p:nvSpPr>
        <p:spPr>
          <a:xfrm>
            <a:off x="7806470" y="5185835"/>
            <a:ext cx="1368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Rong, Lian, &amp; Tang, 2022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8"/>
          <p:cNvSpPr txBox="1">
            <a:spLocks noGrp="1"/>
          </p:cNvSpPr>
          <p:nvPr>
            <p:ph type="title"/>
          </p:nvPr>
        </p:nvSpPr>
        <p:spPr>
          <a:xfrm>
            <a:off x="160225" y="44325"/>
            <a:ext cx="8983800" cy="120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l-GR" sz="1950"/>
              <a:t>Κριτική Σκέψη, Επίλυση Προβλημάτων, η  σύνδεση τους με την ΥΣ και τον Προγραμματισμό, και πώς να τις ενισχύσουμε χρησιμοποιώντας την ΤΝ.</a:t>
            </a:r>
            <a:endParaRPr sz="195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120" b="0">
              <a:solidFill>
                <a:srgbClr val="C0000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120" b="0">
              <a:solidFill>
                <a:srgbClr val="C00000"/>
              </a:solidFill>
            </a:endParaRPr>
          </a:p>
        </p:txBody>
      </p:sp>
      <p:sp>
        <p:nvSpPr>
          <p:cNvPr id="330" name="Google Shape;330;p28"/>
          <p:cNvSpPr txBox="1">
            <a:spLocks noGrp="1"/>
          </p:cNvSpPr>
          <p:nvPr>
            <p:ph type="body" idx="1"/>
          </p:nvPr>
        </p:nvSpPr>
        <p:spPr>
          <a:xfrm>
            <a:off x="458900" y="1485000"/>
            <a:ext cx="8154900" cy="1202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40"/>
              <a:buFont typeface="Arial"/>
              <a:buNone/>
            </a:pPr>
            <a:r>
              <a:rPr lang="el-GR" sz="2060">
                <a:solidFill>
                  <a:srgbClr val="3F3F3F"/>
                </a:solidFill>
              </a:rPr>
              <a:t>Ορισμός</a:t>
            </a:r>
            <a:r>
              <a:rPr lang="el-GR" sz="2060"/>
              <a:t>:</a:t>
            </a:r>
            <a:endParaRPr sz="2060">
              <a:solidFill>
                <a:srgbClr val="3F3F3F"/>
              </a:solidFill>
            </a:endParaRPr>
          </a:p>
          <a:p>
            <a:pPr marL="0" lvl="0" indent="0" algn="just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l-GR" sz="2260" b="0">
                <a:solidFill>
                  <a:srgbClr val="3F3F3F"/>
                </a:solidFill>
              </a:rPr>
              <a:t>Η </a:t>
            </a:r>
            <a:r>
              <a:rPr lang="el-GR" sz="2260">
                <a:solidFill>
                  <a:srgbClr val="3F3F3F"/>
                </a:solidFill>
              </a:rPr>
              <a:t>κριτική σκέψη</a:t>
            </a:r>
            <a:r>
              <a:rPr lang="el-GR" sz="2260" b="0">
                <a:solidFill>
                  <a:srgbClr val="3F3F3F"/>
                </a:solidFill>
              </a:rPr>
              <a:t> αναφέρεται στην </a:t>
            </a:r>
            <a:r>
              <a:rPr lang="el-GR" sz="2260">
                <a:solidFill>
                  <a:srgbClr val="3F3F3F"/>
                </a:solidFill>
              </a:rPr>
              <a:t>ικανότητα </a:t>
            </a:r>
            <a:r>
              <a:rPr lang="el-GR" sz="2260" b="0">
                <a:solidFill>
                  <a:srgbClr val="3F3F3F"/>
                </a:solidFill>
              </a:rPr>
              <a:t>να σκέφτεται κανείς </a:t>
            </a:r>
            <a:r>
              <a:rPr lang="el-GR" sz="2260">
                <a:solidFill>
                  <a:srgbClr val="3F3F3F"/>
                </a:solidFill>
              </a:rPr>
              <a:t>κριτικά </a:t>
            </a:r>
            <a:r>
              <a:rPr lang="el-GR" sz="2260" b="0">
                <a:solidFill>
                  <a:srgbClr val="3F3F3F"/>
                </a:solidFill>
              </a:rPr>
              <a:t>και αποτελεί βασικό στοιχείο για την πολιτική συμμετοχή και την οικονομική επιτυχία</a:t>
            </a:r>
            <a:r>
              <a:rPr lang="el-GR" sz="2260" b="0">
                <a:solidFill>
                  <a:schemeClr val="dk1"/>
                </a:solidFill>
              </a:rPr>
              <a:t>. </a:t>
            </a:r>
            <a:r>
              <a:rPr lang="el-GR" sz="1960" b="0">
                <a:solidFill>
                  <a:srgbClr val="3F3F3F"/>
                </a:solidFill>
              </a:rPr>
              <a:t>(Willingham, 2019)</a:t>
            </a:r>
            <a:r>
              <a:rPr lang="el-GR" sz="2060" b="0">
                <a:solidFill>
                  <a:srgbClr val="3F3F3F"/>
                </a:solidFill>
              </a:rPr>
              <a:t>. </a:t>
            </a:r>
            <a:r>
              <a:rPr lang="el-GR" sz="2360" b="0">
                <a:solidFill>
                  <a:srgbClr val="3F3F3F"/>
                </a:solidFill>
              </a:rPr>
              <a:t> </a:t>
            </a:r>
            <a:endParaRPr sz="1800">
              <a:solidFill>
                <a:srgbClr val="3F3F3F"/>
              </a:solidFill>
            </a:endParaRPr>
          </a:p>
        </p:txBody>
      </p:sp>
      <p:sp>
        <p:nvSpPr>
          <p:cNvPr id="331" name="Google Shape;331;p28"/>
          <p:cNvSpPr txBox="1">
            <a:spLocks noGrp="1"/>
          </p:cNvSpPr>
          <p:nvPr>
            <p:ph type="body" idx="2"/>
          </p:nvPr>
        </p:nvSpPr>
        <p:spPr>
          <a:xfrm>
            <a:off x="458900" y="2925675"/>
            <a:ext cx="3921600" cy="2963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100" b="1">
                <a:solidFill>
                  <a:srgbClr val="3F3F3F"/>
                </a:solidFill>
              </a:rPr>
              <a:t>Χαρακτηριστικά</a:t>
            </a:r>
            <a:endParaRPr sz="2100" b="1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Ανάλυση</a:t>
            </a:r>
            <a:endParaRPr sz="2100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Σύνθεση</a:t>
            </a:r>
            <a:endParaRPr sz="2100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Λήψη αποφάσεων</a:t>
            </a:r>
            <a:endParaRPr sz="2100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Εξαγωγή δικαιολογημένων συμπερασμάτων</a:t>
            </a:r>
            <a:endParaRPr sz="2100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Γενικεύσεις</a:t>
            </a:r>
            <a:endParaRPr sz="2100">
              <a:solidFill>
                <a:srgbClr val="3F3F3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100">
              <a:solidFill>
                <a:srgbClr val="3F3F3F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 txBox="1">
            <a:spLocks noGrp="1"/>
          </p:cNvSpPr>
          <p:nvPr>
            <p:ph type="body" idx="4"/>
          </p:nvPr>
        </p:nvSpPr>
        <p:spPr>
          <a:xfrm>
            <a:off x="4572000" y="2985825"/>
            <a:ext cx="4041900" cy="2323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100" b="1">
                <a:solidFill>
                  <a:srgbClr val="3F3F3F"/>
                </a:solidFill>
              </a:rPr>
              <a:t>3 βασικά στοιχεία:</a:t>
            </a:r>
            <a:endParaRPr sz="2100" b="1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Σαφήνεια</a:t>
            </a:r>
            <a:endParaRPr sz="2100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Ακρίβεια</a:t>
            </a:r>
            <a:endParaRPr sz="2100">
              <a:solidFill>
                <a:srgbClr val="3F3F3F"/>
              </a:solidFill>
            </a:endParaRPr>
          </a:p>
          <a:p>
            <a:pPr marL="457200" lvl="0" indent="-361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100"/>
              <a:buFont typeface="Gill Sans"/>
              <a:buChar char="●"/>
            </a:pPr>
            <a:r>
              <a:rPr lang="el-GR" sz="2100">
                <a:solidFill>
                  <a:srgbClr val="3F3F3F"/>
                </a:solidFill>
              </a:rPr>
              <a:t>Συνάφεια </a:t>
            </a:r>
            <a:endParaRPr sz="2100">
              <a:solidFill>
                <a:srgbClr val="3F3F3F"/>
              </a:solidFill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8"/>
          <p:cNvSpPr txBox="1"/>
          <p:nvPr/>
        </p:nvSpPr>
        <p:spPr>
          <a:xfrm>
            <a:off x="687750" y="5302750"/>
            <a:ext cx="77667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Η </a:t>
            </a:r>
            <a:r>
              <a:rPr lang="el-GR" sz="21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κριτική σκέψη</a:t>
            </a:r>
            <a:r>
              <a:rPr lang="el-GR" sz="21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: προϋπόθεση για την </a:t>
            </a:r>
            <a:r>
              <a:rPr lang="el-GR" sz="21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επίλυση προβλημάτων</a:t>
            </a:r>
            <a:r>
              <a:rPr lang="el-GR" sz="21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. </a:t>
            </a:r>
            <a:endParaRPr sz="21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9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Κριτική Σκέψη &amp; Σύνδεση με την ΥΣ</a:t>
            </a:r>
            <a:endParaRPr/>
          </a:p>
        </p:txBody>
      </p:sp>
      <p:sp>
        <p:nvSpPr>
          <p:cNvPr id="340" name="Google Shape;340;p29"/>
          <p:cNvSpPr txBox="1">
            <a:spLocks noGrp="1"/>
          </p:cNvSpPr>
          <p:nvPr>
            <p:ph type="body" idx="1"/>
          </p:nvPr>
        </p:nvSpPr>
        <p:spPr>
          <a:xfrm>
            <a:off x="248150" y="980725"/>
            <a:ext cx="8895900" cy="5553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3605" b="1"/>
              <a:t>Κριτική Σκέψη</a:t>
            </a:r>
            <a:r>
              <a:rPr lang="el-GR" sz="3605"/>
              <a:t>: </a:t>
            </a:r>
            <a:endParaRPr sz="3605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306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endParaRPr sz="3765" b="1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3765" b="1"/>
              <a:t>Κριτική σκέψη &gt;&gt; προαπαιτούμενο για την ΥΣ</a:t>
            </a:r>
            <a:endParaRPr sz="3765" b="1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3765" b="1"/>
              <a:t>                          &gt;&gt; ουσιώδη για τη διαδικασία της ΥΣ</a:t>
            </a:r>
            <a:endParaRPr sz="3765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  <a:p>
            <a:pPr marL="0" lvl="0" indent="0" algn="just" rtl="0">
              <a:spcBef>
                <a:spcPts val="36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341" name="Google Shape;341;p29"/>
          <p:cNvSpPr/>
          <p:nvPr/>
        </p:nvSpPr>
        <p:spPr>
          <a:xfrm>
            <a:off x="658425" y="980725"/>
            <a:ext cx="2315400" cy="1377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Μη Αλγοριθμικός υψηλότερος τρόπος σκέψης</a:t>
            </a:r>
            <a:endParaRPr sz="2100" b="1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2" name="Google Shape;342;p29"/>
          <p:cNvSpPr/>
          <p:nvPr/>
        </p:nvSpPr>
        <p:spPr>
          <a:xfrm>
            <a:off x="6197300" y="980725"/>
            <a:ext cx="2491200" cy="12897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1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Επηρεάζει την απόκτηση γνώσης </a:t>
            </a:r>
            <a:endParaRPr sz="2100" b="1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3" name="Google Shape;343;p29"/>
          <p:cNvSpPr/>
          <p:nvPr/>
        </p:nvSpPr>
        <p:spPr>
          <a:xfrm>
            <a:off x="658425" y="2577125"/>
            <a:ext cx="8030100" cy="19929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3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Απαραίτητη για να:</a:t>
            </a:r>
            <a:endParaRPr sz="2300" b="1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68300" algn="just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Gill Sans"/>
              <a:buChar char="●"/>
            </a:pPr>
            <a:r>
              <a:rPr lang="el-GR" sz="22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Αντιληφθεί το υποκείμενο ένα πρόβλημα</a:t>
            </a:r>
            <a:endParaRPr sz="22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68300" algn="just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Gill Sans"/>
              <a:buChar char="●"/>
            </a:pPr>
            <a:r>
              <a:rPr lang="el-GR" sz="22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Εξάγει &amp; αναλύει κριτικά πληροφορίες</a:t>
            </a:r>
            <a:endParaRPr sz="22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457200" lvl="0" indent="-368300" algn="just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Gill Sans"/>
              <a:buChar char="●"/>
            </a:pPr>
            <a:r>
              <a:rPr lang="el-GR" sz="22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Εφαρμόσει υπολογιστική σκέψη για την επίλυση ενός προβλήματος </a:t>
            </a:r>
            <a:endParaRPr sz="22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0"/>
          <p:cNvSpPr txBox="1">
            <a:spLocks noGrp="1"/>
          </p:cNvSpPr>
          <p:nvPr>
            <p:ph type="title"/>
          </p:nvPr>
        </p:nvSpPr>
        <p:spPr>
          <a:xfrm>
            <a:off x="-162232" y="0"/>
            <a:ext cx="9466532" cy="764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l-GR" sz="2035" dirty="0"/>
              <a:t>Κριτική Σκέψη, Επίλυση Προβλημάτων, η  σύνδεση τους με την ΥΣ  και τον Προγραμματισμό, και πώς να τις ενισχύσουμε χρησιμοποιώντας την Τ. Ν.</a:t>
            </a:r>
            <a:endParaRPr sz="2260" dirty="0"/>
          </a:p>
        </p:txBody>
      </p:sp>
      <p:sp>
        <p:nvSpPr>
          <p:cNvPr id="350" name="Google Shape;350;p30"/>
          <p:cNvSpPr txBox="1">
            <a:spLocks noGrp="1"/>
          </p:cNvSpPr>
          <p:nvPr>
            <p:ph type="body" idx="1"/>
          </p:nvPr>
        </p:nvSpPr>
        <p:spPr>
          <a:xfrm>
            <a:off x="130900" y="980725"/>
            <a:ext cx="8763000" cy="514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l-GR" sz="2300" b="1">
                <a:solidFill>
                  <a:srgbClr val="3F3F3F"/>
                </a:solidFill>
              </a:rPr>
              <a:t>Πώς μπορεί η ΤΝ να συμβάλλει στην ενίσχυση της ανθρώπινης κριτικής σκέψης και επίλυσης προβλημάτων;</a:t>
            </a:r>
            <a:endParaRPr sz="2300" b="1">
              <a:solidFill>
                <a:srgbClr val="3F3F3F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3F3F3F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300">
                <a:solidFill>
                  <a:srgbClr val="3F3F3F"/>
                </a:solidFill>
              </a:rPr>
              <a:t>H </a:t>
            </a:r>
            <a:r>
              <a:rPr lang="el-GR" sz="2300" b="1">
                <a:solidFill>
                  <a:srgbClr val="3F3F3F"/>
                </a:solidFill>
              </a:rPr>
              <a:t>κριτική σκέψη</a:t>
            </a:r>
            <a:r>
              <a:rPr lang="el-GR" sz="2300">
                <a:solidFill>
                  <a:srgbClr val="3F3F3F"/>
                </a:solidFill>
              </a:rPr>
              <a:t> και η </a:t>
            </a:r>
            <a:r>
              <a:rPr lang="el-GR" sz="2300" b="1">
                <a:solidFill>
                  <a:srgbClr val="3F3F3F"/>
                </a:solidFill>
              </a:rPr>
              <a:t>επίλυση προβλημάτων</a:t>
            </a:r>
            <a:r>
              <a:rPr lang="el-GR" sz="2300">
                <a:solidFill>
                  <a:srgbClr val="3F3F3F"/>
                </a:solidFill>
              </a:rPr>
              <a:t> είναι τα βασικά στοιχεία στη διαδικασία λήψης αποφάσεων.</a:t>
            </a:r>
            <a:endParaRPr sz="2300">
              <a:solidFill>
                <a:srgbClr val="3F3F3F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300">
              <a:solidFill>
                <a:srgbClr val="3F3F3F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300">
                <a:solidFill>
                  <a:srgbClr val="3F3F3F"/>
                </a:solidFill>
              </a:rPr>
              <a:t>Η </a:t>
            </a:r>
            <a:r>
              <a:rPr lang="el-GR" sz="2300" b="1">
                <a:solidFill>
                  <a:srgbClr val="3F3F3F"/>
                </a:solidFill>
              </a:rPr>
              <a:t>ΤΝ </a:t>
            </a:r>
            <a:r>
              <a:rPr lang="el-GR" sz="2300">
                <a:solidFill>
                  <a:srgbClr val="3F3F3F"/>
                </a:solidFill>
              </a:rPr>
              <a:t>αποτελεί ένα </a:t>
            </a:r>
            <a:r>
              <a:rPr lang="el-GR" sz="2300" b="1">
                <a:solidFill>
                  <a:srgbClr val="3F3F3F"/>
                </a:solidFill>
              </a:rPr>
              <a:t>χρήσιμο εργαλείο</a:t>
            </a:r>
            <a:r>
              <a:rPr lang="el-GR" sz="2300">
                <a:solidFill>
                  <a:srgbClr val="3F3F3F"/>
                </a:solidFill>
              </a:rPr>
              <a:t> για την απόκτηση αυτών των ικανοτήτων και την επίτευξη της καλύτερης λύσης σε ένα πρόβλημα.</a:t>
            </a:r>
            <a:r>
              <a:rPr lang="el-GR" sz="2400">
                <a:solidFill>
                  <a:srgbClr val="3F3F3F"/>
                </a:solidFill>
              </a:rPr>
              <a:t> </a:t>
            </a:r>
            <a:r>
              <a:rPr lang="el-GR" sz="24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"/>
          <p:cNvSpPr txBox="1">
            <a:spLocks noGrp="1"/>
          </p:cNvSpPr>
          <p:nvPr>
            <p:ph type="title"/>
          </p:nvPr>
        </p:nvSpPr>
        <p:spPr>
          <a:xfrm>
            <a:off x="160225" y="188650"/>
            <a:ext cx="87924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6370"/>
              <a:buFont typeface="Arial"/>
              <a:buNone/>
            </a:pPr>
            <a:r>
              <a:rPr lang="el-GR" sz="2135"/>
              <a:t>Κριτική Σκέψη, Επίλυση Προβλημάτων, η  σύνδεση τους με την ΥΣ  και τον Προγραμματισμό, και πώς να τις ενισχύσουμε χρησιμοποιώντας την Τ. Ν.</a:t>
            </a:r>
            <a:endParaRPr/>
          </a:p>
        </p:txBody>
      </p:sp>
      <p:sp>
        <p:nvSpPr>
          <p:cNvPr id="357" name="Google Shape;357;p31"/>
          <p:cNvSpPr txBox="1">
            <a:spLocks noGrp="1"/>
          </p:cNvSpPr>
          <p:nvPr>
            <p:ph type="body" idx="1"/>
          </p:nvPr>
        </p:nvSpPr>
        <p:spPr>
          <a:xfrm>
            <a:off x="175800" y="1015575"/>
            <a:ext cx="8792400" cy="563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400">
                <a:solidFill>
                  <a:srgbClr val="3F3F3F"/>
                </a:solidFill>
              </a:rPr>
              <a:t>Πρόσφατες </a:t>
            </a:r>
            <a:r>
              <a:rPr lang="el-GR" sz="2400" b="1">
                <a:solidFill>
                  <a:srgbClr val="3F3F3F"/>
                </a:solidFill>
              </a:rPr>
              <a:t>ερευνητικές μελέτες</a:t>
            </a:r>
            <a:r>
              <a:rPr lang="el-GR" sz="2400">
                <a:solidFill>
                  <a:srgbClr val="3F3F3F"/>
                </a:solidFill>
              </a:rPr>
              <a:t> επικεντρώνονται </a:t>
            </a:r>
            <a:r>
              <a:rPr lang="el-GR" sz="2400" b="1">
                <a:solidFill>
                  <a:srgbClr val="3F3F3F"/>
                </a:solidFill>
              </a:rPr>
              <a:t>στη χρήση της ΤΝ </a:t>
            </a:r>
            <a:r>
              <a:rPr lang="el-GR" sz="2400">
                <a:solidFill>
                  <a:srgbClr val="3F3F3F"/>
                </a:solidFill>
              </a:rPr>
              <a:t>και της </a:t>
            </a:r>
            <a:r>
              <a:rPr lang="el-GR" sz="2400" b="1">
                <a:solidFill>
                  <a:srgbClr val="3F3F3F"/>
                </a:solidFill>
              </a:rPr>
              <a:t>μεταγν</a:t>
            </a:r>
            <a:r>
              <a:rPr lang="el-GR" sz="2400" b="1"/>
              <a:t>ώσης</a:t>
            </a:r>
            <a:r>
              <a:rPr lang="el-GR" sz="2400" b="1">
                <a:solidFill>
                  <a:srgbClr val="3F3F3F"/>
                </a:solidFill>
              </a:rPr>
              <a:t> </a:t>
            </a:r>
            <a:r>
              <a:rPr lang="el-GR" sz="2400">
                <a:solidFill>
                  <a:srgbClr val="3F3F3F"/>
                </a:solidFill>
              </a:rPr>
              <a:t>για τη βελτίωση των ικανοτήτων επίλυσης προβλημάτων.</a:t>
            </a:r>
            <a:endParaRPr sz="2400" b="1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400" b="1">
                <a:solidFill>
                  <a:srgbClr val="3F3F3F"/>
                </a:solidFill>
              </a:rPr>
              <a:t>Μεταγνωστική Ικανότητα</a:t>
            </a:r>
            <a:r>
              <a:rPr lang="el-GR" sz="2400">
                <a:solidFill>
                  <a:srgbClr val="3F3F3F"/>
                </a:solidFill>
              </a:rPr>
              <a:t>: </a:t>
            </a:r>
            <a:endParaRPr sz="2400">
              <a:solidFill>
                <a:srgbClr val="3F3F3F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1"/>
          <p:cNvSpPr/>
          <p:nvPr/>
        </p:nvSpPr>
        <p:spPr>
          <a:xfrm>
            <a:off x="658450" y="2928825"/>
            <a:ext cx="3311700" cy="164130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2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Η ικανότητα να σκεφτεί κανείς για τη δική του γνώση.</a:t>
            </a:r>
            <a:endParaRPr sz="1200" b="1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9" name="Google Shape;359;p31"/>
          <p:cNvSpPr/>
          <p:nvPr/>
        </p:nvSpPr>
        <p:spPr>
          <a:xfrm>
            <a:off x="4351225" y="2928825"/>
            <a:ext cx="4601400" cy="164130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2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Συνδέεται με την αυτορρυθμιζόμενη μάθηση. </a:t>
            </a:r>
            <a:endParaRPr sz="1200" b="1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0" name="Google Shape;360;p31"/>
          <p:cNvSpPr txBox="1"/>
          <p:nvPr/>
        </p:nvSpPr>
        <p:spPr>
          <a:xfrm>
            <a:off x="175800" y="4921750"/>
            <a:ext cx="8630100" cy="14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2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Η ενσωμάτωση </a:t>
            </a:r>
            <a:r>
              <a:rPr lang="el-GR" sz="2200" b="1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της μεταγνωστικής σκέψης</a:t>
            </a:r>
            <a:r>
              <a:rPr lang="el-GR" sz="22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 μ</a:t>
            </a:r>
            <a:r>
              <a:rPr lang="el-GR" sz="2200">
                <a:solidFill>
                  <a:srgbClr val="374151"/>
                </a:solidFill>
                <a:latin typeface="Gill Sans"/>
                <a:ea typeface="Gill Sans"/>
                <a:cs typeface="Gill Sans"/>
                <a:sym typeface="Gill Sans"/>
              </a:rPr>
              <a:t>πορεί να προσδώσει ένα επίπεδο βαθύτερης κατανόησης και αντίληψης στην αξιολόγηση πληροφοριών και αποτελεσμάτων που παρέχονται από την τεχνητή νοημοσύνη. </a:t>
            </a:r>
            <a:endParaRPr sz="22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361" name="Google Shape;361;p31"/>
          <p:cNvCxnSpPr/>
          <p:nvPr/>
        </p:nvCxnSpPr>
        <p:spPr>
          <a:xfrm flipH="1">
            <a:off x="3091050" y="2606425"/>
            <a:ext cx="263700" cy="23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2" name="Google Shape;362;p31"/>
          <p:cNvCxnSpPr/>
          <p:nvPr/>
        </p:nvCxnSpPr>
        <p:spPr>
          <a:xfrm>
            <a:off x="5464900" y="2577125"/>
            <a:ext cx="234600" cy="29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2"/>
          <p:cNvSpPr txBox="1">
            <a:spLocks noGrp="1"/>
          </p:cNvSpPr>
          <p:nvPr>
            <p:ph type="body" idx="1"/>
          </p:nvPr>
        </p:nvSpPr>
        <p:spPr>
          <a:xfrm>
            <a:off x="599825" y="261825"/>
            <a:ext cx="8059500" cy="65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l-GR" sz="2200" b="1" dirty="0">
                <a:solidFill>
                  <a:srgbClr val="800000"/>
                </a:solidFill>
                <a:latin typeface="Cambria"/>
                <a:ea typeface="Cambria"/>
                <a:cs typeface="Cambria"/>
                <a:sym typeface="Cambria"/>
              </a:rPr>
              <a:t>Συμπεράσματα</a:t>
            </a:r>
            <a:endParaRPr sz="2200" b="1" dirty="0">
              <a:solidFill>
                <a:srgbClr val="8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sz="2200" b="1" dirty="0">
              <a:solidFill>
                <a:srgbClr val="8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61950" algn="just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100"/>
              <a:buChar char="▪"/>
            </a:pPr>
            <a:r>
              <a:rPr lang="el-GR" sz="2100" b="1" dirty="0">
                <a:solidFill>
                  <a:srgbClr val="374151"/>
                </a:solidFill>
              </a:rPr>
              <a:t>Η δημιουργικότητα</a:t>
            </a:r>
            <a:r>
              <a:rPr lang="el-GR" sz="2100" dirty="0">
                <a:solidFill>
                  <a:srgbClr val="374151"/>
                </a:solidFill>
              </a:rPr>
              <a:t>, η</a:t>
            </a:r>
            <a:r>
              <a:rPr lang="el-GR" sz="2100" b="1" dirty="0">
                <a:solidFill>
                  <a:srgbClr val="374151"/>
                </a:solidFill>
              </a:rPr>
              <a:t> κριτική σκέψη και η επίλυση προβλημάτων</a:t>
            </a:r>
            <a:r>
              <a:rPr lang="el-GR" sz="2100" dirty="0">
                <a:solidFill>
                  <a:srgbClr val="374151"/>
                </a:solidFill>
              </a:rPr>
              <a:t>      αποτελεσματικές στην </a:t>
            </a:r>
            <a:r>
              <a:rPr lang="el-GR" sz="2100" b="1" dirty="0">
                <a:solidFill>
                  <a:srgbClr val="374151"/>
                </a:solidFill>
              </a:rPr>
              <a:t>προώθηση </a:t>
            </a:r>
            <a:r>
              <a:rPr lang="el-GR" sz="2100" dirty="0">
                <a:solidFill>
                  <a:srgbClr val="374151"/>
                </a:solidFill>
              </a:rPr>
              <a:t>του </a:t>
            </a:r>
            <a:r>
              <a:rPr lang="el-GR" sz="2100" b="1" dirty="0">
                <a:solidFill>
                  <a:srgbClr val="374151"/>
                </a:solidFill>
              </a:rPr>
              <a:t>υπολογιστικού τρόπου σκέψης.</a:t>
            </a:r>
            <a:endParaRPr sz="2100" b="1" dirty="0">
              <a:solidFill>
                <a:srgbClr val="374151"/>
              </a:solidFill>
            </a:endParaRPr>
          </a:p>
          <a:p>
            <a:pPr marL="457200" lvl="0" indent="0" algn="just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2100" b="1" dirty="0">
              <a:solidFill>
                <a:srgbClr val="374151"/>
              </a:solidFill>
            </a:endParaRPr>
          </a:p>
          <a:p>
            <a:pPr marL="457200" lvl="0" indent="-361950" algn="just" rtl="0">
              <a:lnSpc>
                <a:spcPct val="150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100"/>
              <a:buChar char="▪"/>
            </a:pPr>
            <a:r>
              <a:rPr lang="el-GR" sz="2100" dirty="0">
                <a:solidFill>
                  <a:srgbClr val="374151"/>
                </a:solidFill>
              </a:rPr>
              <a:t>Η </a:t>
            </a:r>
            <a:r>
              <a:rPr lang="el-GR" sz="2100" b="1" dirty="0">
                <a:solidFill>
                  <a:srgbClr val="374151"/>
                </a:solidFill>
              </a:rPr>
              <a:t>τεχνητή νοημοσύνη</a:t>
            </a:r>
            <a:r>
              <a:rPr lang="el-GR" sz="2100" dirty="0">
                <a:solidFill>
                  <a:srgbClr val="374151"/>
                </a:solidFill>
              </a:rPr>
              <a:t>           </a:t>
            </a:r>
            <a:r>
              <a:rPr lang="el-GR" sz="2200" b="1" dirty="0">
                <a:solidFill>
                  <a:srgbClr val="374151"/>
                </a:solidFill>
              </a:rPr>
              <a:t>εργαλείο </a:t>
            </a:r>
            <a:r>
              <a:rPr lang="el-GR" sz="2100" dirty="0">
                <a:solidFill>
                  <a:srgbClr val="374151"/>
                </a:solidFill>
              </a:rPr>
              <a:t>υποστήριξης για τους εκπαιδευτικούς στην </a:t>
            </a:r>
            <a:r>
              <a:rPr lang="el-GR" sz="2100" b="1" dirty="0">
                <a:solidFill>
                  <a:srgbClr val="374151"/>
                </a:solidFill>
              </a:rPr>
              <a:t>ενίσχυση της δημιουργικότητας, της κριτικής σκέψης και της επίλυσης προβλημάτων</a:t>
            </a:r>
            <a:r>
              <a:rPr lang="el-GR" sz="2100" dirty="0">
                <a:solidFill>
                  <a:srgbClr val="374151"/>
                </a:solidFill>
              </a:rPr>
              <a:t> σε σχολεία και εκπαιδευτικά περιβάλλοντα.</a:t>
            </a:r>
            <a:endParaRPr sz="2500" b="1" dirty="0">
              <a:solidFill>
                <a:schemeClr val="dk1"/>
              </a:solidFill>
            </a:endParaRPr>
          </a:p>
        </p:txBody>
      </p:sp>
      <p:cxnSp>
        <p:nvCxnSpPr>
          <p:cNvPr id="369" name="Google Shape;369;p32"/>
          <p:cNvCxnSpPr/>
          <p:nvPr/>
        </p:nvCxnSpPr>
        <p:spPr>
          <a:xfrm>
            <a:off x="4045434" y="3985030"/>
            <a:ext cx="644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70" name="Google Shape;370;p32"/>
          <p:cNvCxnSpPr/>
          <p:nvPr/>
        </p:nvCxnSpPr>
        <p:spPr>
          <a:xfrm>
            <a:off x="3096875" y="2129758"/>
            <a:ext cx="644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3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100"/>
              <a:t> </a:t>
            </a:r>
            <a:r>
              <a:rPr lang="el-GR" sz="2200"/>
              <a:t>Μελλοντικές Κατευθύνσεις </a:t>
            </a:r>
            <a:endParaRPr sz="2500"/>
          </a:p>
        </p:txBody>
      </p:sp>
      <p:sp>
        <p:nvSpPr>
          <p:cNvPr id="377" name="Google Shape;377;p33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8229600" cy="514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Roboto"/>
              <a:buChar char="▪"/>
            </a:pPr>
            <a:r>
              <a:rPr lang="el-GR" sz="2000" b="1">
                <a:solidFill>
                  <a:srgbClr val="374151"/>
                </a:solidFill>
              </a:rPr>
              <a:t> </a:t>
            </a:r>
            <a:r>
              <a:rPr lang="el-GR" sz="2100" b="1">
                <a:solidFill>
                  <a:srgbClr val="374151"/>
                </a:solidFill>
              </a:rPr>
              <a:t>Ομοιόμορφη χρήση αυτών των τεχνολογιών   στα ευρωπαϊκά σχολεία</a:t>
            </a:r>
            <a:r>
              <a:rPr lang="el-GR" sz="2100">
                <a:solidFill>
                  <a:srgbClr val="374151"/>
                </a:solidFill>
              </a:rPr>
              <a:t>.</a:t>
            </a:r>
            <a:endParaRPr sz="2100">
              <a:solidFill>
                <a:srgbClr val="374151"/>
              </a:solidFill>
            </a:endParaRPr>
          </a:p>
          <a:p>
            <a:pPr marL="457200" lvl="0" indent="-3619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100"/>
              <a:buChar char="▪"/>
            </a:pPr>
            <a:r>
              <a:rPr lang="el-GR" sz="2100" b="1">
                <a:solidFill>
                  <a:srgbClr val="374151"/>
                </a:solidFill>
              </a:rPr>
              <a:t>Στενότερη συνεργασία </a:t>
            </a:r>
            <a:r>
              <a:rPr lang="el-GR" sz="2100">
                <a:solidFill>
                  <a:srgbClr val="374151"/>
                </a:solidFill>
              </a:rPr>
              <a:t>μεταξύ των σχολείων σε διάφορες ευρωπαϊκές χώρες</a:t>
            </a:r>
            <a:endParaRPr sz="2100">
              <a:solidFill>
                <a:srgbClr val="374151"/>
              </a:solidFill>
            </a:endParaRPr>
          </a:p>
          <a:p>
            <a:pPr marL="457200" lvl="0" indent="-3619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100"/>
              <a:buChar char="▪"/>
            </a:pPr>
            <a:r>
              <a:rPr lang="el-GR" sz="2100">
                <a:solidFill>
                  <a:srgbClr val="374151"/>
                </a:solidFill>
              </a:rPr>
              <a:t> </a:t>
            </a:r>
            <a:r>
              <a:rPr lang="el-GR" sz="2100" b="1">
                <a:solidFill>
                  <a:srgbClr val="374151"/>
                </a:solidFill>
              </a:rPr>
              <a:t>Ανάγκη προώθησης </a:t>
            </a:r>
            <a:r>
              <a:rPr lang="el-GR" sz="2100">
                <a:solidFill>
                  <a:srgbClr val="374151"/>
                </a:solidFill>
              </a:rPr>
              <a:t>της εφαρμογής της </a:t>
            </a:r>
            <a:r>
              <a:rPr lang="el-GR" sz="2100" b="1">
                <a:solidFill>
                  <a:srgbClr val="374151"/>
                </a:solidFill>
              </a:rPr>
              <a:t>δια βίου μάθησης </a:t>
            </a:r>
            <a:r>
              <a:rPr lang="el-GR" sz="2100">
                <a:solidFill>
                  <a:srgbClr val="374151"/>
                </a:solidFill>
              </a:rPr>
              <a:t>με στόχο την </a:t>
            </a:r>
            <a:r>
              <a:rPr lang="el-GR" sz="2100" b="1">
                <a:solidFill>
                  <a:srgbClr val="374151"/>
                </a:solidFill>
              </a:rPr>
              <a:t>εξοικείωση </a:t>
            </a:r>
            <a:r>
              <a:rPr lang="el-GR" sz="2100">
                <a:solidFill>
                  <a:srgbClr val="374151"/>
                </a:solidFill>
              </a:rPr>
              <a:t>με την ΤΝ</a:t>
            </a:r>
            <a:endParaRPr sz="2100">
              <a:solidFill>
                <a:srgbClr val="374151"/>
              </a:solidFill>
            </a:endParaRPr>
          </a:p>
          <a:p>
            <a:pPr marL="457200" lvl="0" indent="-3619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100"/>
              <a:buChar char="▪"/>
            </a:pPr>
            <a:r>
              <a:rPr lang="el-GR" sz="2100" b="1">
                <a:solidFill>
                  <a:srgbClr val="374151"/>
                </a:solidFill>
              </a:rPr>
              <a:t>Εμβάθυνση σε  κρίσιμα θέματα</a:t>
            </a:r>
            <a:r>
              <a:rPr lang="el-GR" sz="2100">
                <a:solidFill>
                  <a:srgbClr val="374151"/>
                </a:solidFill>
              </a:rPr>
              <a:t>  όπως την </a:t>
            </a:r>
            <a:r>
              <a:rPr lang="el-GR" sz="2100" b="1">
                <a:solidFill>
                  <a:srgbClr val="374151"/>
                </a:solidFill>
              </a:rPr>
              <a:t>προστασία </a:t>
            </a:r>
            <a:r>
              <a:rPr lang="el-GR" sz="2100">
                <a:solidFill>
                  <a:srgbClr val="374151"/>
                </a:solidFill>
              </a:rPr>
              <a:t>των </a:t>
            </a:r>
            <a:r>
              <a:rPr lang="el-GR" sz="2100" b="1">
                <a:solidFill>
                  <a:srgbClr val="374151"/>
                </a:solidFill>
              </a:rPr>
              <a:t>δεδομένων</a:t>
            </a:r>
            <a:endParaRPr sz="2100"/>
          </a:p>
        </p:txBody>
      </p:sp>
      <p:pic>
        <p:nvPicPr>
          <p:cNvPr id="378" name="Google Shape;37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900" y="5586875"/>
            <a:ext cx="1810725" cy="12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58375"/>
            <a:ext cx="8839200" cy="2871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457212" y="169040"/>
            <a:ext cx="82296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200"/>
              <a:buFont typeface="Cambria"/>
              <a:buNone/>
            </a:pPr>
            <a:r>
              <a:rPr lang="el-GR">
                <a:latin typeface="Gill Sans"/>
                <a:ea typeface="Gill Sans"/>
                <a:cs typeface="Gill Sans"/>
                <a:sym typeface="Gill Sans"/>
              </a:rPr>
              <a:t>Εισαγωγή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306665" y="2993670"/>
            <a:ext cx="1809300" cy="646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Ψηφιοποιημένος κόσμος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295414" y="5436839"/>
            <a:ext cx="1820400" cy="6465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Τοπίο σταδιοδρομίας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295414" y="4207215"/>
            <a:ext cx="2340300" cy="646500"/>
          </a:xfrm>
          <a:prstGeom prst="rect">
            <a:avLst/>
          </a:prstGeom>
          <a:solidFill>
            <a:srgbClr val="EFEFEF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Μαθητής του σήμερα  Πολίτης του αύριο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4860032" y="1268760"/>
            <a:ext cx="3672300" cy="9234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Πανδημία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Πολιτική αποσταθεροποίηση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Κλιματική αλλαγή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9" name="Google Shape;99;p17"/>
          <p:cNvSpPr/>
          <p:nvPr/>
        </p:nvSpPr>
        <p:spPr>
          <a:xfrm rot="-5400000">
            <a:off x="2741198" y="4334464"/>
            <a:ext cx="403500" cy="391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7"/>
          <p:cNvSpPr/>
          <p:nvPr/>
        </p:nvSpPr>
        <p:spPr>
          <a:xfrm>
            <a:off x="975999" y="3809194"/>
            <a:ext cx="360000" cy="378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7"/>
          <p:cNvSpPr/>
          <p:nvPr/>
        </p:nvSpPr>
        <p:spPr>
          <a:xfrm rot="10800000">
            <a:off x="965492" y="4937405"/>
            <a:ext cx="381000" cy="397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7"/>
          <p:cNvSpPr txBox="1"/>
          <p:nvPr/>
        </p:nvSpPr>
        <p:spPr>
          <a:xfrm>
            <a:off x="3215099" y="4207214"/>
            <a:ext cx="1491300" cy="646500"/>
          </a:xfrm>
          <a:prstGeom prst="rect">
            <a:avLst/>
          </a:prstGeom>
          <a:solidFill>
            <a:srgbClr val="D9D9D9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Σύγχρονη</a:t>
            </a:r>
            <a:r>
              <a:rPr lang="el-GR" sz="180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Εκπαίδευση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5310699" y="3162875"/>
            <a:ext cx="2952300" cy="646500"/>
          </a:xfrm>
          <a:prstGeom prst="rect">
            <a:avLst/>
          </a:prstGeom>
          <a:solidFill>
            <a:srgbClr val="EFEFEF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Προσωπική ανάπτυξη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Κοινωνική ανάπτυξη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5699375" y="4571591"/>
            <a:ext cx="2952300" cy="1200600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Κριτική Σκέψη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Επίλυση Προβλημάτων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Επικοινωνία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Char char="•"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Ομαδική Εργασία</a:t>
            </a:r>
            <a:endParaRPr sz="14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17"/>
          <p:cNvSpPr/>
          <p:nvPr/>
        </p:nvSpPr>
        <p:spPr>
          <a:xfrm>
            <a:off x="6545469" y="5817350"/>
            <a:ext cx="1116000" cy="228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5879395" y="6083170"/>
            <a:ext cx="2448300" cy="369300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Ανάπτυξη</a:t>
            </a:r>
            <a:r>
              <a:rPr lang="el-GR" sz="180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Καινοτομίας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 rot="-5400000">
            <a:off x="4827405" y="5013749"/>
            <a:ext cx="1335900" cy="369300"/>
          </a:xfrm>
          <a:prstGeom prst="rect">
            <a:avLst/>
          </a:prstGeom>
          <a:solidFill>
            <a:srgbClr val="EFEFEF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ΔΕΞΙΟΤΗΤΕΣ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3372733" y="3255047"/>
            <a:ext cx="1008000" cy="3693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Τ.Ν</a:t>
            </a:r>
            <a:r>
              <a:rPr lang="el-GR" sz="180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sz="1800" i="0" u="none" strike="noStrike" cap="none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3056338" y="5516025"/>
            <a:ext cx="1624500" cy="3693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Ρομπότ</a:t>
            </a:r>
            <a:r>
              <a:rPr lang="el-GR" sz="1800" i="0" u="none" strike="noStrike" cap="none" dirty="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lang="el-GR" sz="1800" i="0" u="none" strike="noStrike" cap="none" dirty="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Τ.Ν</a:t>
            </a:r>
            <a:r>
              <a:rPr lang="el-GR" sz="180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 sz="1800" i="0" u="none" strike="noStrike" cap="none" dirty="0">
              <a:solidFill>
                <a:schemeClr val="tx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10" name="Google Shape;110;p17"/>
          <p:cNvCxnSpPr>
            <a:endCxn id="103" idx="1"/>
          </p:cNvCxnSpPr>
          <p:nvPr/>
        </p:nvCxnSpPr>
        <p:spPr>
          <a:xfrm rot="-5400000">
            <a:off x="4568799" y="3788525"/>
            <a:ext cx="1044300" cy="439500"/>
          </a:xfrm>
          <a:prstGeom prst="bentConnector2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1" name="Google Shape;111;p17"/>
          <p:cNvSpPr/>
          <p:nvPr/>
        </p:nvSpPr>
        <p:spPr>
          <a:xfrm>
            <a:off x="3792870" y="3809194"/>
            <a:ext cx="167700" cy="378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7"/>
          <p:cNvSpPr/>
          <p:nvPr/>
        </p:nvSpPr>
        <p:spPr>
          <a:xfrm rot="10800000">
            <a:off x="3785341" y="4908875"/>
            <a:ext cx="155700" cy="499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784728" y="1586612"/>
            <a:ext cx="720000" cy="369300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Τ.Π.Ε.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4" name="Google Shape;114;p17"/>
          <p:cNvCxnSpPr/>
          <p:nvPr/>
        </p:nvCxnSpPr>
        <p:spPr>
          <a:xfrm>
            <a:off x="1475656" y="1771278"/>
            <a:ext cx="648000" cy="0"/>
          </a:xfrm>
          <a:prstGeom prst="straightConnector1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5" name="Google Shape;115;p17"/>
          <p:cNvSpPr txBox="1"/>
          <p:nvPr/>
        </p:nvSpPr>
        <p:spPr>
          <a:xfrm>
            <a:off x="2212258" y="1448112"/>
            <a:ext cx="1351486" cy="646500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Παγκόσμιες προκλήσεις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3665600" y="1684084"/>
            <a:ext cx="978300" cy="19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17"/>
          <p:cNvCxnSpPr/>
          <p:nvPr/>
        </p:nvCxnSpPr>
        <p:spPr>
          <a:xfrm>
            <a:off x="1485216" y="1924419"/>
            <a:ext cx="648000" cy="614400"/>
          </a:xfrm>
          <a:prstGeom prst="straightConnector1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18" name="Google Shape;118;p17"/>
          <p:cNvSpPr txBox="1"/>
          <p:nvPr/>
        </p:nvSpPr>
        <p:spPr>
          <a:xfrm>
            <a:off x="2212258" y="2414907"/>
            <a:ext cx="991486" cy="369300"/>
          </a:xfrm>
          <a:prstGeom prst="rect">
            <a:avLst/>
          </a:prstGeom>
          <a:solidFill>
            <a:srgbClr val="FFFFCC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Απειλή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9" name="Google Shape;119;p17"/>
          <p:cNvCxnSpPr/>
          <p:nvPr/>
        </p:nvCxnSpPr>
        <p:spPr>
          <a:xfrm rot="10800000">
            <a:off x="3347976" y="2599573"/>
            <a:ext cx="1008000" cy="0"/>
          </a:xfrm>
          <a:prstGeom prst="straightConnector1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0" name="Google Shape;120;p17"/>
          <p:cNvSpPr txBox="1"/>
          <p:nvPr/>
        </p:nvSpPr>
        <p:spPr>
          <a:xfrm>
            <a:off x="4538855" y="2423137"/>
            <a:ext cx="2828700" cy="3693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Δεοντολογία από την Ε.Ε.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21" name="Google Shape;121;p17"/>
          <p:cNvCxnSpPr/>
          <p:nvPr/>
        </p:nvCxnSpPr>
        <p:spPr>
          <a:xfrm>
            <a:off x="4860032" y="4157281"/>
            <a:ext cx="955500" cy="0"/>
          </a:xfrm>
          <a:prstGeom prst="straightConnector1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2" name="Google Shape;122;p17"/>
          <p:cNvSpPr txBox="1"/>
          <p:nvPr/>
        </p:nvSpPr>
        <p:spPr>
          <a:xfrm>
            <a:off x="5815576" y="4022550"/>
            <a:ext cx="1296000" cy="369300"/>
          </a:xfrm>
          <a:prstGeom prst="rect">
            <a:avLst/>
          </a:prstGeom>
          <a:solidFill>
            <a:srgbClr val="EFEFEF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ΓΝΩΣΕΙΣ</a:t>
            </a:r>
            <a:endParaRPr sz="1800" i="0" u="none" strike="noStrike" cap="non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23" name="Google Shape;123;p17"/>
          <p:cNvCxnSpPr/>
          <p:nvPr/>
        </p:nvCxnSpPr>
        <p:spPr>
          <a:xfrm>
            <a:off x="4695066" y="4571591"/>
            <a:ext cx="604500" cy="564600"/>
          </a:xfrm>
          <a:prstGeom prst="bentConnector3">
            <a:avLst>
              <a:gd name="adj1" fmla="val 29827"/>
            </a:avLst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24" name="Google Shape;124;p17"/>
          <p:cNvSpPr txBox="1"/>
          <p:nvPr/>
        </p:nvSpPr>
        <p:spPr>
          <a:xfrm>
            <a:off x="2821575" y="1959425"/>
            <a:ext cx="6368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700"/>
              <a:t>Σύγχρονη Τεχνολογία</a:t>
            </a:r>
            <a:endParaRPr sz="2700"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1"/>
          </p:nvPr>
        </p:nvSpPr>
        <p:spPr>
          <a:xfrm>
            <a:off x="265225" y="942850"/>
            <a:ext cx="8601000" cy="5801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200"/>
              <a:t>Κατά την περίοδο του </a:t>
            </a:r>
            <a:r>
              <a:rPr lang="el-GR" sz="2200" b="1"/>
              <a:t>COVID-19 </a:t>
            </a:r>
            <a:r>
              <a:rPr lang="el-GR" sz="2200"/>
              <a:t>έγινε σαφές ότι οι </a:t>
            </a:r>
            <a:r>
              <a:rPr lang="el-GR" sz="2200" b="1"/>
              <a:t>ΤΠΕ</a:t>
            </a:r>
            <a:r>
              <a:rPr lang="el-GR" sz="2200"/>
              <a:t> πλέον πρέπει να προσβλέπουν σε</a:t>
            </a:r>
            <a:r>
              <a:rPr lang="el-GR" sz="2000"/>
              <a:t>: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/>
              <a:t>Piaget, 1962</a:t>
            </a: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/>
              <a:t>Ackerman, 2001</a:t>
            </a: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/>
              <a:t>Papert, 1980,1993    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l-GR" sz="2000" b="1">
                <a:solidFill>
                  <a:schemeClr val="dk1"/>
                </a:solidFill>
              </a:rPr>
              <a:t>Η </a:t>
            </a:r>
            <a:r>
              <a:rPr lang="el-GR" sz="2000" b="1" u="sng">
                <a:solidFill>
                  <a:schemeClr val="dk1"/>
                </a:solidFill>
              </a:rPr>
              <a:t>εφαρμογή</a:t>
            </a:r>
            <a:r>
              <a:rPr lang="el-GR" sz="2000" b="1">
                <a:solidFill>
                  <a:schemeClr val="dk1"/>
                </a:solidFill>
              </a:rPr>
              <a:t> θα ενισχυθεί με:</a:t>
            </a:r>
            <a:endParaRPr sz="2000" b="1"/>
          </a:p>
        </p:txBody>
      </p:sp>
      <p:sp>
        <p:nvSpPr>
          <p:cNvPr id="132" name="Google Shape;132;p18"/>
          <p:cNvSpPr txBox="1"/>
          <p:nvPr/>
        </p:nvSpPr>
        <p:spPr>
          <a:xfrm>
            <a:off x="1401900" y="3883675"/>
            <a:ext cx="7786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3" name="Google Shape;133;p18"/>
          <p:cNvSpPr/>
          <p:nvPr/>
        </p:nvSpPr>
        <p:spPr>
          <a:xfrm>
            <a:off x="3815650" y="1864625"/>
            <a:ext cx="1994700" cy="492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b="1">
                <a:latin typeface="Gill Sans"/>
                <a:ea typeface="Gill Sans"/>
                <a:cs typeface="Gill Sans"/>
                <a:sym typeface="Gill Sans"/>
              </a:rPr>
              <a:t>αλληλεπίδραση</a:t>
            </a:r>
            <a:endParaRPr sz="16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4" name="Google Shape;134;p18"/>
          <p:cNvSpPr/>
          <p:nvPr/>
        </p:nvSpPr>
        <p:spPr>
          <a:xfrm>
            <a:off x="3815650" y="1367075"/>
            <a:ext cx="1994700" cy="492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700" b="1">
                <a:latin typeface="Gill Sans"/>
                <a:ea typeface="Gill Sans"/>
                <a:cs typeface="Gill Sans"/>
                <a:sym typeface="Gill Sans"/>
              </a:rPr>
              <a:t>κοινωνικότητα</a:t>
            </a:r>
            <a:endParaRPr sz="17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5" name="Google Shape;135;p18"/>
          <p:cNvSpPr/>
          <p:nvPr/>
        </p:nvSpPr>
        <p:spPr>
          <a:xfrm>
            <a:off x="2390450" y="2922011"/>
            <a:ext cx="216000" cy="576000"/>
          </a:xfrm>
          <a:prstGeom prst="rightBrace">
            <a:avLst>
              <a:gd name="adj1" fmla="val 0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8"/>
          <p:cNvSpPr/>
          <p:nvPr/>
        </p:nvSpPr>
        <p:spPr>
          <a:xfrm>
            <a:off x="2741325" y="2922000"/>
            <a:ext cx="1795824" cy="396900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σκέφτομαι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7" name="Google Shape;137;p18"/>
          <p:cNvSpPr/>
          <p:nvPr/>
        </p:nvSpPr>
        <p:spPr>
          <a:xfrm>
            <a:off x="5082489" y="2921988"/>
            <a:ext cx="1240758" cy="396900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πράττω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6820050" y="2856900"/>
            <a:ext cx="1899936" cy="49258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οικοδομώ γνώση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39" name="Google Shape;139;p18"/>
          <p:cNvCxnSpPr/>
          <p:nvPr/>
        </p:nvCxnSpPr>
        <p:spPr>
          <a:xfrm>
            <a:off x="4578125" y="3120448"/>
            <a:ext cx="463500" cy="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0" name="Google Shape;140;p18"/>
          <p:cNvCxnSpPr/>
          <p:nvPr/>
        </p:nvCxnSpPr>
        <p:spPr>
          <a:xfrm>
            <a:off x="6364100" y="3072445"/>
            <a:ext cx="415200" cy="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1" name="Google Shape;141;p18"/>
          <p:cNvCxnSpPr/>
          <p:nvPr/>
        </p:nvCxnSpPr>
        <p:spPr>
          <a:xfrm>
            <a:off x="2524035" y="4013513"/>
            <a:ext cx="252000" cy="6600"/>
          </a:xfrm>
          <a:prstGeom prst="straightConnector1">
            <a:avLst/>
          </a:prstGeom>
          <a:noFill/>
          <a:ln w="9525" cap="flat" cmpd="sng">
            <a:solidFill>
              <a:srgbClr val="953734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42" name="Google Shape;142;p18"/>
          <p:cNvSpPr/>
          <p:nvPr/>
        </p:nvSpPr>
        <p:spPr>
          <a:xfrm>
            <a:off x="4412176" y="4384175"/>
            <a:ext cx="2805840" cy="907146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αποτελεσματικότερη οικοδόμηση γνώσης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7218025" y="3698788"/>
            <a:ext cx="1648188" cy="57601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u="sng">
                <a:latin typeface="Gill Sans"/>
                <a:ea typeface="Gill Sans"/>
                <a:cs typeface="Gill Sans"/>
                <a:sym typeface="Gill Sans"/>
              </a:rPr>
              <a:t>εφαρμογή </a:t>
            </a: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στην πράξη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4537200" y="3498000"/>
            <a:ext cx="2419848" cy="776790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προσομοίωση πραγματικότητας 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2877200" y="3728813"/>
            <a:ext cx="1439748" cy="57601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ΤΠΕ στη μάθηση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46" name="Google Shape;146;p18"/>
          <p:cNvCxnSpPr/>
          <p:nvPr/>
        </p:nvCxnSpPr>
        <p:spPr>
          <a:xfrm rot="10800000" flipH="1">
            <a:off x="4316948" y="3921547"/>
            <a:ext cx="220200" cy="1305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7" name="Google Shape;147;p18"/>
          <p:cNvCxnSpPr>
            <a:endCxn id="143" idx="1"/>
          </p:cNvCxnSpPr>
          <p:nvPr/>
        </p:nvCxnSpPr>
        <p:spPr>
          <a:xfrm>
            <a:off x="6957025" y="3986797"/>
            <a:ext cx="261000" cy="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8" name="Google Shape;148;p18"/>
          <p:cNvCxnSpPr/>
          <p:nvPr/>
        </p:nvCxnSpPr>
        <p:spPr>
          <a:xfrm>
            <a:off x="3595449" y="4381218"/>
            <a:ext cx="721500" cy="2151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49" name="Google Shape;149;p18"/>
          <p:cNvCxnSpPr>
            <a:stCxn id="143" idx="2"/>
            <a:endCxn id="142" idx="3"/>
          </p:cNvCxnSpPr>
          <p:nvPr/>
        </p:nvCxnSpPr>
        <p:spPr>
          <a:xfrm flipH="1">
            <a:off x="7218019" y="4274806"/>
            <a:ext cx="824100" cy="5628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0" name="Google Shape;150;p18"/>
          <p:cNvSpPr/>
          <p:nvPr/>
        </p:nvSpPr>
        <p:spPr>
          <a:xfrm>
            <a:off x="3815650" y="5476250"/>
            <a:ext cx="2282850" cy="894780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Τεχνητή Νοημοσύνη (ΤΝ)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1" name="Google Shape;151;p18"/>
          <p:cNvSpPr/>
          <p:nvPr/>
        </p:nvSpPr>
        <p:spPr>
          <a:xfrm>
            <a:off x="6957053" y="5299213"/>
            <a:ext cx="1899936" cy="57601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ρομπότ εκπαιδευτής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6765600" y="6035625"/>
            <a:ext cx="2282850" cy="57601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κιτ ρομποτικής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53" name="Google Shape;153;p18"/>
          <p:cNvCxnSpPr>
            <a:stCxn id="144" idx="2"/>
            <a:endCxn id="142" idx="0"/>
          </p:cNvCxnSpPr>
          <p:nvPr/>
        </p:nvCxnSpPr>
        <p:spPr>
          <a:xfrm>
            <a:off x="5747124" y="4274790"/>
            <a:ext cx="68100" cy="109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4" name="Google Shape;154;p18"/>
          <p:cNvCxnSpPr>
            <a:stCxn id="150" idx="3"/>
            <a:endCxn id="151" idx="1"/>
          </p:cNvCxnSpPr>
          <p:nvPr/>
        </p:nvCxnSpPr>
        <p:spPr>
          <a:xfrm rot="10800000" flipH="1">
            <a:off x="6098500" y="5587340"/>
            <a:ext cx="858600" cy="3363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5" name="Google Shape;155;p18"/>
          <p:cNvCxnSpPr>
            <a:stCxn id="150" idx="3"/>
            <a:endCxn id="152" idx="1"/>
          </p:cNvCxnSpPr>
          <p:nvPr/>
        </p:nvCxnSpPr>
        <p:spPr>
          <a:xfrm>
            <a:off x="6098500" y="5923640"/>
            <a:ext cx="667200" cy="3999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"/>
          <p:cNvSpPr txBox="1">
            <a:spLocks noGrp="1"/>
          </p:cNvSpPr>
          <p:nvPr>
            <p:ph type="title"/>
          </p:nvPr>
        </p:nvSpPr>
        <p:spPr>
          <a:xfrm>
            <a:off x="457212" y="188640"/>
            <a:ext cx="82296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700"/>
              <a:t>Σύγχρονη Τεχνολογία</a:t>
            </a:r>
            <a:endParaRPr sz="2700"/>
          </a:p>
        </p:txBody>
      </p:sp>
      <p:sp>
        <p:nvSpPr>
          <p:cNvPr id="162" name="Google Shape;162;p19"/>
          <p:cNvSpPr txBox="1">
            <a:spLocks noGrp="1"/>
          </p:cNvSpPr>
          <p:nvPr>
            <p:ph type="body" idx="1"/>
          </p:nvPr>
        </p:nvSpPr>
        <p:spPr>
          <a:xfrm>
            <a:off x="227325" y="980725"/>
            <a:ext cx="8714700" cy="514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300" b="1" u="sng"/>
              <a:t>Η εμπλοκή της ΤΝ θα διανθίσει:</a:t>
            </a:r>
            <a:endParaRPr sz="2200" b="1" u="sng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α) δημιουργικότητα</a:t>
            </a:r>
            <a:endParaRPr sz="20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β) κίνητρο μάθησης</a:t>
            </a:r>
            <a:endParaRPr sz="20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γ) κριτική σκέψη</a:t>
            </a:r>
            <a:endParaRPr sz="20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δ) στρατηγικές επίλυσης προβλημάτων          </a:t>
            </a:r>
            <a:r>
              <a:rPr lang="el-GR" sz="2200" b="1"/>
              <a:t>Δεξιότητες 21ου</a:t>
            </a: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ε) επικοινωνία                                                      αιώνα</a:t>
            </a:r>
            <a:endParaRPr sz="20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στ) συνεργατική αλληλεπίδραση</a:t>
            </a:r>
            <a:endParaRPr sz="20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/>
              <a:t>ζ) δεξιότητες προγραμματισμού</a:t>
            </a:r>
            <a:endParaRPr sz="20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200" b="1"/>
              <a:t>Περισσότερες ευκαιρίες στην αγορά εργασίας και συμμετοχή στη σημερινή ευρωπαϊκή κοινωνία. </a:t>
            </a:r>
            <a:endParaRPr sz="2200" b="1"/>
          </a:p>
        </p:txBody>
      </p:sp>
      <p:sp>
        <p:nvSpPr>
          <p:cNvPr id="163" name="Google Shape;163;p19"/>
          <p:cNvSpPr/>
          <p:nvPr/>
        </p:nvSpPr>
        <p:spPr>
          <a:xfrm rot="10800000" flipH="1">
            <a:off x="5013400" y="1736171"/>
            <a:ext cx="216000" cy="2703600"/>
          </a:xfrm>
          <a:prstGeom prst="rightBrace">
            <a:avLst>
              <a:gd name="adj1" fmla="val 0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9"/>
          <p:cNvSpPr/>
          <p:nvPr/>
        </p:nvSpPr>
        <p:spPr>
          <a:xfrm flipH="1">
            <a:off x="2709050" y="4553475"/>
            <a:ext cx="360000" cy="576000"/>
          </a:xfrm>
          <a:prstGeom prst="downArrow">
            <a:avLst>
              <a:gd name="adj1" fmla="val 50000"/>
              <a:gd name="adj2" fmla="val 47932"/>
            </a:avLst>
          </a:prstGeom>
          <a:solidFill>
            <a:schemeClr val="lt1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700"/>
              <a:t>Θεωρία Δραστηριοτήτων - Active Theory</a:t>
            </a:r>
            <a:endParaRPr sz="2700"/>
          </a:p>
        </p:txBody>
      </p:sp>
      <p:sp>
        <p:nvSpPr>
          <p:cNvPr id="171" name="Google Shape;171;p20"/>
          <p:cNvSpPr txBox="1">
            <a:spLocks noGrp="1"/>
          </p:cNvSpPr>
          <p:nvPr>
            <p:ph type="body" idx="1"/>
          </p:nvPr>
        </p:nvSpPr>
        <p:spPr>
          <a:xfrm>
            <a:off x="140625" y="852525"/>
            <a:ext cx="8638800" cy="566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latin typeface="Calibri"/>
                <a:ea typeface="Calibri"/>
                <a:cs typeface="Calibri"/>
                <a:sym typeface="Calibri"/>
              </a:rPr>
              <a:t>Μέσω της ΤΝ επέρχεται η γνωστική ανάπτυξη, που διαμοιράζεται στην κοινότητα  με απώτερο σκοπό της τη βαθιά γνώση του υπό εξέταση Α.</a:t>
            </a:r>
            <a:endParaRPr sz="24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0"/>
          <p:cNvSpPr/>
          <p:nvPr/>
        </p:nvSpPr>
        <p:spPr>
          <a:xfrm>
            <a:off x="5276000" y="3141000"/>
            <a:ext cx="2207196" cy="745200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Καταμερισμός               Εργασίας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3" name="Google Shape;173;p20"/>
          <p:cNvSpPr/>
          <p:nvPr/>
        </p:nvSpPr>
        <p:spPr>
          <a:xfrm>
            <a:off x="4909575" y="1754375"/>
            <a:ext cx="3501900" cy="831276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         Αντικείμενο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στόχος δραστηριότητας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4" name="Google Shape;174;p20"/>
          <p:cNvSpPr/>
          <p:nvPr/>
        </p:nvSpPr>
        <p:spPr>
          <a:xfrm>
            <a:off x="3310925" y="876698"/>
            <a:ext cx="1588518" cy="49258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Τεχνολογία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5" name="Google Shape;175;p20"/>
          <p:cNvSpPr/>
          <p:nvPr/>
        </p:nvSpPr>
        <p:spPr>
          <a:xfrm>
            <a:off x="1530050" y="1754375"/>
            <a:ext cx="1898478" cy="576018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  Υποκείμενο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  δάσκ./μαθη.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140625" y="1367700"/>
            <a:ext cx="1372518" cy="359694"/>
          </a:xfrm>
          <a:prstGeom prst="flowChartTerminator">
            <a:avLst/>
          </a:prstGeom>
          <a:solidFill>
            <a:srgbClr val="538CD5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Έναυσμα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2479300" y="4126075"/>
            <a:ext cx="3071520" cy="831276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        Κοινωνία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  δάσκ./συμμαθ./γονείς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458900" y="3425525"/>
            <a:ext cx="2448306" cy="652266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        Κανόνες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επικοινωνία τάξης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9" name="Google Shape;179;p20"/>
          <p:cNvSpPr/>
          <p:nvPr/>
        </p:nvSpPr>
        <p:spPr>
          <a:xfrm rot="-9122446">
            <a:off x="3622192" y="1362237"/>
            <a:ext cx="187483" cy="871536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0" name="Google Shape;180;p20"/>
          <p:cNvSpPr/>
          <p:nvPr/>
        </p:nvSpPr>
        <p:spPr>
          <a:xfrm rot="-9122446">
            <a:off x="3152784" y="2108834"/>
            <a:ext cx="187483" cy="1148807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1" name="Google Shape;181;p20"/>
          <p:cNvSpPr/>
          <p:nvPr/>
        </p:nvSpPr>
        <p:spPr>
          <a:xfrm rot="-5400000">
            <a:off x="3499848" y="2570238"/>
            <a:ext cx="187200" cy="1372500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2" name="Google Shape;182;p20"/>
          <p:cNvSpPr/>
          <p:nvPr/>
        </p:nvSpPr>
        <p:spPr>
          <a:xfrm rot="-5267844">
            <a:off x="4574632" y="2664835"/>
            <a:ext cx="117087" cy="1154425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3" name="Google Shape;183;p20"/>
          <p:cNvSpPr/>
          <p:nvPr/>
        </p:nvSpPr>
        <p:spPr>
          <a:xfrm rot="-2003102">
            <a:off x="4160521" y="1362291"/>
            <a:ext cx="187547" cy="871424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4" name="Google Shape;184;p20"/>
          <p:cNvSpPr/>
          <p:nvPr/>
        </p:nvSpPr>
        <p:spPr>
          <a:xfrm rot="-1830445">
            <a:off x="4771484" y="2045915"/>
            <a:ext cx="187334" cy="1306274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5" name="Google Shape;185;p20"/>
          <p:cNvSpPr/>
          <p:nvPr/>
        </p:nvSpPr>
        <p:spPr>
          <a:xfrm rot="-5400000">
            <a:off x="3927625" y="1608700"/>
            <a:ext cx="187500" cy="1146000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6" name="Google Shape;186;p20"/>
          <p:cNvSpPr/>
          <p:nvPr/>
        </p:nvSpPr>
        <p:spPr>
          <a:xfrm rot="-7599060">
            <a:off x="3663685" y="1695641"/>
            <a:ext cx="188461" cy="1839793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7" name="Google Shape;187;p20"/>
          <p:cNvSpPr/>
          <p:nvPr/>
        </p:nvSpPr>
        <p:spPr>
          <a:xfrm rot="7517550">
            <a:off x="4234075" y="1750889"/>
            <a:ext cx="187451" cy="1969324"/>
          </a:xfrm>
          <a:prstGeom prst="upDownArrow">
            <a:avLst>
              <a:gd name="adj1" fmla="val 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8" name="Google Shape;188;p20"/>
          <p:cNvSpPr/>
          <p:nvPr/>
        </p:nvSpPr>
        <p:spPr>
          <a:xfrm rot="-147353">
            <a:off x="3960150" y="1441929"/>
            <a:ext cx="133022" cy="1712065"/>
          </a:xfrm>
          <a:prstGeom prst="upDownArrow">
            <a:avLst>
              <a:gd name="adj1" fmla="val 684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89" name="Google Shape;189;p20"/>
          <p:cNvCxnSpPr>
            <a:stCxn id="176" idx="3"/>
            <a:endCxn id="175" idx="0"/>
          </p:cNvCxnSpPr>
          <p:nvPr/>
        </p:nvCxnSpPr>
        <p:spPr>
          <a:xfrm>
            <a:off x="1513143" y="1547547"/>
            <a:ext cx="966000" cy="2067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90" name="Google Shape;190;p20"/>
          <p:cNvCxnSpPr>
            <a:stCxn id="175" idx="2"/>
            <a:endCxn id="178" idx="0"/>
          </p:cNvCxnSpPr>
          <p:nvPr/>
        </p:nvCxnSpPr>
        <p:spPr>
          <a:xfrm flipH="1">
            <a:off x="1683089" y="2330393"/>
            <a:ext cx="796200" cy="10950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1" name="Google Shape;191;p20"/>
          <p:cNvSpPr txBox="1"/>
          <p:nvPr/>
        </p:nvSpPr>
        <p:spPr>
          <a:xfrm rot="851098">
            <a:off x="1534583" y="1216472"/>
            <a:ext cx="1093233" cy="492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μάθηση</a:t>
            </a:r>
            <a:endParaRPr sz="20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 rot="-579">
            <a:off x="258556" y="2549044"/>
            <a:ext cx="1780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αλληλεπιδρά</a:t>
            </a:r>
            <a:endParaRPr sz="20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3" name="Google Shape;193;p20"/>
          <p:cNvCxnSpPr>
            <a:stCxn id="178" idx="3"/>
          </p:cNvCxnSpPr>
          <p:nvPr/>
        </p:nvCxnSpPr>
        <p:spPr>
          <a:xfrm>
            <a:off x="2907206" y="3751658"/>
            <a:ext cx="408000" cy="3597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94" name="Google Shape;194;p20"/>
          <p:cNvSpPr txBox="1"/>
          <p:nvPr/>
        </p:nvSpPr>
        <p:spPr>
          <a:xfrm>
            <a:off x="3219800" y="3433900"/>
            <a:ext cx="57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με</a:t>
            </a:r>
            <a:endParaRPr sz="2000" b="1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0"/>
          <p:cNvSpPr/>
          <p:nvPr/>
        </p:nvSpPr>
        <p:spPr>
          <a:xfrm>
            <a:off x="5450600" y="2548900"/>
            <a:ext cx="3237900" cy="2238600"/>
          </a:xfrm>
          <a:prstGeom prst="bentUpArrow">
            <a:avLst>
              <a:gd name="adj1" fmla="val 10754"/>
              <a:gd name="adj2" fmla="val 25000"/>
              <a:gd name="adj3" fmla="val 22389"/>
            </a:avLst>
          </a:prstGeom>
          <a:solidFill>
            <a:srgbClr val="538CD5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Calibri"/>
                <a:ea typeface="Calibri"/>
                <a:cs typeface="Calibri"/>
                <a:sym typeface="Calibri"/>
              </a:rPr>
              <a:t>κι έπειτα με το…</a:t>
            </a:r>
            <a:endParaRPr sz="2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0"/>
          <p:cNvSpPr/>
          <p:nvPr/>
        </p:nvSpPr>
        <p:spPr>
          <a:xfrm rot="642908">
            <a:off x="4981543" y="1143180"/>
            <a:ext cx="2045974" cy="639040"/>
          </a:xfrm>
          <a:prstGeom prst="leftArrow">
            <a:avLst>
              <a:gd name="adj1" fmla="val 36095"/>
              <a:gd name="adj2" fmla="val 52170"/>
            </a:avLst>
          </a:prstGeom>
          <a:solidFill>
            <a:srgbClr val="538CD5"/>
          </a:solidFill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b="1">
                <a:latin typeface="Calibri"/>
                <a:ea typeface="Calibri"/>
                <a:cs typeface="Calibri"/>
                <a:sym typeface="Calibri"/>
              </a:rPr>
              <a:t>διάδραση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8229600" cy="514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587" b="1"/>
              <a:t>Το </a:t>
            </a:r>
            <a:r>
              <a:rPr lang="el-GR" sz="2887" b="1" u="sng"/>
              <a:t>Ευρωπαϊκό Σχέδιο Δράσης</a:t>
            </a:r>
            <a:r>
              <a:rPr lang="el-GR" sz="2387" b="1"/>
              <a:t> </a:t>
            </a:r>
            <a:r>
              <a:rPr lang="el-GR" sz="2587" b="1"/>
              <a:t> για την ψηφιακή εκπαίδευση της Ευρωπαϊκής Επιτροπής (2021 - 2027):</a:t>
            </a:r>
            <a:endParaRPr sz="2587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200" b="1"/>
              <a:t>                  </a:t>
            </a: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200" b="1"/>
              <a:t>                             </a:t>
            </a:r>
            <a:r>
              <a:rPr lang="el-GR" sz="2587" b="1"/>
              <a:t> προώθηση δεξιοτήτων 21ου αιώνα</a:t>
            </a:r>
            <a:endParaRPr sz="2587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457200" lvl="0" indent="-355917" algn="l" rtl="0">
              <a:spcBef>
                <a:spcPts val="360"/>
              </a:spcBef>
              <a:spcAft>
                <a:spcPts val="0"/>
              </a:spcAft>
              <a:buSzPct val="100000"/>
              <a:buChar char="▪"/>
            </a:pPr>
            <a:r>
              <a:rPr lang="el-GR" sz="2587" b="1"/>
              <a:t>Πώς θα είναι αποτελεσματικές στην Υπολογιστική Σκέψη (ΥΣ). </a:t>
            </a:r>
            <a:endParaRPr sz="2587" b="1"/>
          </a:p>
          <a:p>
            <a:pPr marL="457200" lvl="0" indent="-355917" algn="l" rtl="0">
              <a:spcBef>
                <a:spcPts val="0"/>
              </a:spcBef>
              <a:spcAft>
                <a:spcPts val="0"/>
              </a:spcAft>
              <a:buSzPct val="100000"/>
              <a:buChar char="▪"/>
            </a:pPr>
            <a:r>
              <a:rPr lang="el-GR" sz="2587" b="1"/>
              <a:t>Πώς η ΤΝ θα είναι αρωγός στο εκπαιδευτικό πλαίσιο.</a:t>
            </a:r>
            <a:endParaRPr sz="2587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200" b="1"/>
          </a:p>
        </p:txBody>
      </p:sp>
      <p:sp>
        <p:nvSpPr>
          <p:cNvPr id="203" name="Google Shape;203;p21"/>
          <p:cNvSpPr/>
          <p:nvPr/>
        </p:nvSpPr>
        <p:spPr>
          <a:xfrm>
            <a:off x="3675300" y="1818700"/>
            <a:ext cx="473700" cy="5685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2927075" y="3316550"/>
            <a:ext cx="2197500" cy="10041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300" b="1">
                <a:latin typeface="Gill Sans"/>
                <a:ea typeface="Gill Sans"/>
                <a:cs typeface="Gill Sans"/>
                <a:sym typeface="Gill Sans"/>
              </a:rPr>
              <a:t>Ερωτήματα έρευνας</a:t>
            </a:r>
            <a:endParaRPr sz="2700" b="1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latin typeface="Gill Sans"/>
                <a:ea typeface="Gill Sans"/>
                <a:cs typeface="Gill Sans"/>
                <a:sym typeface="Gill Sans"/>
              </a:rPr>
              <a:t>Μεθοδολογία Έρευνας</a:t>
            </a:r>
            <a:endParaRPr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1" name="Google Shape;211;p22"/>
          <p:cNvSpPr txBox="1">
            <a:spLocks noGrp="1"/>
          </p:cNvSpPr>
          <p:nvPr>
            <p:ph type="body" idx="1"/>
          </p:nvPr>
        </p:nvSpPr>
        <p:spPr>
          <a:xfrm>
            <a:off x="457200" y="980728"/>
            <a:ext cx="8229600" cy="5145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dirty="0"/>
              <a:t>                                                    </a:t>
            </a:r>
            <a:r>
              <a:rPr lang="el-GR" sz="2000" b="1" dirty="0"/>
              <a:t>Δεν έχει διερευνηθεί πλήρως.</a:t>
            </a: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 dirty="0"/>
              <a:t>                                              Οι εφαρμογές ΤΝ για διδακτική                       </a:t>
            </a: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 dirty="0"/>
              <a:t>                                              αξιοποίηση δεν είναι πλήρεις στη</a:t>
            </a: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000" b="1" dirty="0"/>
              <a:t>                                              βιβλιογραφία.</a:t>
            </a: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700" b="1" dirty="0"/>
              <a:t>Έγινε χρήση </a:t>
            </a:r>
            <a:r>
              <a:rPr lang="el-GR" sz="2700" b="1" u="sng" dirty="0"/>
              <a:t>μόλις</a:t>
            </a:r>
            <a:r>
              <a:rPr lang="el-GR" sz="2700" b="1" dirty="0"/>
              <a:t> 20 άρθρων (2018-2023).</a:t>
            </a:r>
            <a:endParaRPr sz="27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500" b="1" u="sng" dirty="0"/>
              <a:t>Προστιθέμενα ζητήματα προς διερεύνηση:</a:t>
            </a:r>
            <a:endParaRPr sz="2500" b="1" u="sng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100" b="1" dirty="0"/>
              <a:t>α) Ένταξη δεξιοτήτων πληροφορικής στο Α.Π.</a:t>
            </a:r>
            <a:endParaRPr sz="21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100" b="1" dirty="0"/>
              <a:t>β) Σύνδεση των παραπάνω με ΤΝ.</a:t>
            </a:r>
            <a:endParaRPr sz="2100" b="1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l-GR" sz="2100" b="1" dirty="0"/>
              <a:t>γ) Πώς η Κριτική Σκέψη και η Επίλυση Προβλήματος μπορούν να συνδεθούν με την ΥΣ και να προωθηθούν με την ΤΝ.</a:t>
            </a:r>
            <a:endParaRPr sz="2100" b="1" dirty="0"/>
          </a:p>
        </p:txBody>
      </p:sp>
      <p:sp>
        <p:nvSpPr>
          <p:cNvPr id="212" name="Google Shape;212;p22"/>
          <p:cNvSpPr/>
          <p:nvPr/>
        </p:nvSpPr>
        <p:spPr>
          <a:xfrm>
            <a:off x="665950" y="1448525"/>
            <a:ext cx="2282850" cy="894780"/>
          </a:xfrm>
          <a:prstGeom prst="flowChartTerminator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latin typeface="Gill Sans"/>
                <a:ea typeface="Gill Sans"/>
                <a:cs typeface="Gill Sans"/>
                <a:sym typeface="Gill Sans"/>
              </a:rPr>
              <a:t>Τεχνητή Νοημοσύνη (ΤΝ)</a:t>
            </a:r>
            <a:endParaRPr sz="1800" b="1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13" name="Google Shape;213;p22"/>
          <p:cNvCxnSpPr/>
          <p:nvPr/>
        </p:nvCxnSpPr>
        <p:spPr>
          <a:xfrm rot="10800000" flipH="1">
            <a:off x="2948800" y="1629128"/>
            <a:ext cx="840300" cy="3048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14" name="Google Shape;214;p22"/>
          <p:cNvCxnSpPr/>
          <p:nvPr/>
        </p:nvCxnSpPr>
        <p:spPr>
          <a:xfrm>
            <a:off x="2967850" y="1933915"/>
            <a:ext cx="877800" cy="263595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3"/>
          <p:cNvSpPr txBox="1">
            <a:spLocks noGrp="1"/>
          </p:cNvSpPr>
          <p:nvPr>
            <p:ph type="body" idx="1"/>
          </p:nvPr>
        </p:nvSpPr>
        <p:spPr>
          <a:xfrm>
            <a:off x="457200" y="980729"/>
            <a:ext cx="8229600" cy="171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342900" lvl="0" indent="-34290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ct val="100000"/>
              <a:buChar char="▪"/>
            </a:pPr>
            <a:r>
              <a:rPr lang="el-GR" sz="2200"/>
              <a:t>Ορισμοί</a:t>
            </a:r>
            <a:endParaRPr sz="2200"/>
          </a:p>
          <a:p>
            <a:pPr marL="742950" lvl="1" indent="-285750" algn="l" rtl="0">
              <a:lnSpc>
                <a:spcPct val="114000"/>
              </a:lnSpc>
              <a:spcBef>
                <a:spcPts val="407"/>
              </a:spcBef>
              <a:spcAft>
                <a:spcPts val="0"/>
              </a:spcAft>
              <a:buSzPct val="100000"/>
              <a:buChar char="•"/>
            </a:pPr>
            <a:r>
              <a:rPr lang="el-GR" sz="2200" b="1"/>
              <a:t>Υπολογιστική σκέψη </a:t>
            </a:r>
            <a:r>
              <a:rPr lang="el-GR" sz="2200"/>
              <a:t>είναι οι διαδικασίες σκέψης που εμπλέκονται στη διατύπωση ενός προβλήματος και εκφράζουν τη λύση (ή λύσεις) του με τέτοιο τρόπο ώστε ένας υπολογιστής - άνθρωπος ή μηχανή – να μπορεί να πραγματοποιήσει αποτελεσματικά.</a:t>
            </a:r>
            <a:r>
              <a:rPr lang="el-GR"/>
              <a:t> (Wing, 2017)</a:t>
            </a:r>
            <a:endParaRPr sz="2200"/>
          </a:p>
          <a:p>
            <a:pPr marL="0" lvl="0" indent="0" algn="l" rtl="0">
              <a:lnSpc>
                <a:spcPct val="114000"/>
              </a:lnSpc>
              <a:spcBef>
                <a:spcPts val="370"/>
              </a:spcBef>
              <a:spcAft>
                <a:spcPts val="0"/>
              </a:spcAft>
              <a:buSzPct val="100000"/>
              <a:buNone/>
            </a:pPr>
            <a:endParaRPr sz="2000"/>
          </a:p>
        </p:txBody>
      </p:sp>
      <p:sp>
        <p:nvSpPr>
          <p:cNvPr id="221" name="Google Shape;221;p23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100000"/>
              <a:buFont typeface="Cambria"/>
              <a:buNone/>
            </a:pPr>
            <a:r>
              <a:rPr lang="el-GR"/>
              <a:t>Υπολογιστική Σκέψη (ΥΣ)-Προγραμματισμός-Κωδικοποίηση στα Προγράμματα Σπουδών</a:t>
            </a:r>
            <a:endParaRPr/>
          </a:p>
        </p:txBody>
      </p:sp>
      <p:sp>
        <p:nvSpPr>
          <p:cNvPr id="222" name="Google Shape;222;p23"/>
          <p:cNvSpPr/>
          <p:nvPr/>
        </p:nvSpPr>
        <p:spPr>
          <a:xfrm>
            <a:off x="1043608" y="2827598"/>
            <a:ext cx="5616624" cy="58447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Υπολογιστική Σκέψη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3"/>
          <p:cNvSpPr/>
          <p:nvPr/>
        </p:nvSpPr>
        <p:spPr>
          <a:xfrm>
            <a:off x="-4" y="4870738"/>
            <a:ext cx="1610400" cy="718500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αφαίρεση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840761" y="5796145"/>
            <a:ext cx="2003048" cy="657191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αλγοριθμική</a:t>
            </a:r>
            <a:b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σκέψη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1864239" y="4865377"/>
            <a:ext cx="2208936" cy="651855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αυτοματισμός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4231343" y="4875945"/>
            <a:ext cx="2011165" cy="569279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αποσύνθεση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5076057" y="5970354"/>
            <a:ext cx="2437928" cy="482982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εκσφαλμάτωση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6400676" y="4890235"/>
            <a:ext cx="1640028" cy="554989"/>
          </a:xfrm>
          <a:prstGeom prst="ellipse">
            <a:avLst/>
          </a:prstGeom>
          <a:solidFill>
            <a:srgbClr val="FFFFCC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γενίκευση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1403648" y="3689112"/>
            <a:ext cx="4917032" cy="52819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Σύνολο εννοιών και δεξιοτήτων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0" name="Google Shape;230;p23"/>
          <p:cNvCxnSpPr>
            <a:stCxn id="222" idx="2"/>
            <a:endCxn id="229" idx="0"/>
          </p:cNvCxnSpPr>
          <p:nvPr/>
        </p:nvCxnSpPr>
        <p:spPr>
          <a:xfrm>
            <a:off x="3851920" y="3412068"/>
            <a:ext cx="10200" cy="276900"/>
          </a:xfrm>
          <a:prstGeom prst="straightConnector1">
            <a:avLst/>
          </a:prstGeom>
          <a:noFill/>
          <a:ln w="9525" cap="flat" cmpd="sng">
            <a:solidFill>
              <a:srgbClr val="953734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31" name="Google Shape;231;p23"/>
          <p:cNvSpPr/>
          <p:nvPr/>
        </p:nvSpPr>
        <p:spPr>
          <a:xfrm>
            <a:off x="7923883" y="3689112"/>
            <a:ext cx="320525" cy="3052256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2" name="Google Shape;232;p23"/>
          <p:cNvCxnSpPr>
            <a:endCxn id="223" idx="0"/>
          </p:cNvCxnSpPr>
          <p:nvPr/>
        </p:nvCxnSpPr>
        <p:spPr>
          <a:xfrm flipH="1">
            <a:off x="805196" y="4217338"/>
            <a:ext cx="895500" cy="653400"/>
          </a:xfrm>
          <a:prstGeom prst="straightConnector1">
            <a:avLst/>
          </a:prstGeom>
          <a:noFill/>
          <a:ln w="9525" cap="flat" cmpd="sng">
            <a:solidFill>
              <a:srgbClr val="95373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33" name="Google Shape;233;p23"/>
          <p:cNvCxnSpPr>
            <a:endCxn id="224" idx="0"/>
          </p:cNvCxnSpPr>
          <p:nvPr/>
        </p:nvCxnSpPr>
        <p:spPr>
          <a:xfrm>
            <a:off x="1743885" y="4217245"/>
            <a:ext cx="98400" cy="1578900"/>
          </a:xfrm>
          <a:prstGeom prst="straightConnector1">
            <a:avLst/>
          </a:prstGeom>
          <a:noFill/>
          <a:ln w="9525" cap="flat" cmpd="sng">
            <a:solidFill>
              <a:srgbClr val="95373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34" name="Google Shape;234;p23"/>
          <p:cNvCxnSpPr>
            <a:endCxn id="225" idx="0"/>
          </p:cNvCxnSpPr>
          <p:nvPr/>
        </p:nvCxnSpPr>
        <p:spPr>
          <a:xfrm>
            <a:off x="1758207" y="4217377"/>
            <a:ext cx="1210500" cy="648000"/>
          </a:xfrm>
          <a:prstGeom prst="straightConnector1">
            <a:avLst/>
          </a:prstGeom>
          <a:noFill/>
          <a:ln w="9525" cap="flat" cmpd="sng">
            <a:solidFill>
              <a:srgbClr val="953734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35" name="Google Shape;235;p23"/>
          <p:cNvCxnSpPr>
            <a:endCxn id="226" idx="0"/>
          </p:cNvCxnSpPr>
          <p:nvPr/>
        </p:nvCxnSpPr>
        <p:spPr>
          <a:xfrm flipH="1">
            <a:off x="5236926" y="4217445"/>
            <a:ext cx="651900" cy="658500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236" name="Google Shape;236;p23"/>
          <p:cNvCxnSpPr/>
          <p:nvPr/>
        </p:nvCxnSpPr>
        <p:spPr>
          <a:xfrm>
            <a:off x="5912718" y="4217306"/>
            <a:ext cx="747514" cy="1753048"/>
          </a:xfrm>
          <a:prstGeom prst="straightConnector1">
            <a:avLst/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37" name="Google Shape;237;p23"/>
          <p:cNvSpPr txBox="1"/>
          <p:nvPr/>
        </p:nvSpPr>
        <p:spPr>
          <a:xfrm rot="-5400000">
            <a:off x="6963021" y="4840950"/>
            <a:ext cx="335699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Αναπτύσσουν τη δημιουργικότητα και τις ικανότητες επίλυσης προβλημάτων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38" name="Google Shape;238;p23"/>
          <p:cNvCxnSpPr>
            <a:endCxn id="228" idx="0"/>
          </p:cNvCxnSpPr>
          <p:nvPr/>
        </p:nvCxnSpPr>
        <p:spPr>
          <a:xfrm>
            <a:off x="5912690" y="4217335"/>
            <a:ext cx="1308000" cy="672900"/>
          </a:xfrm>
          <a:prstGeom prst="straightConnector1">
            <a:avLst/>
          </a:prstGeom>
          <a:noFill/>
          <a:ln w="9525" cap="flat" cmpd="sng">
            <a:solidFill>
              <a:srgbClr val="953734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 txBox="1">
            <a:spLocks noGrp="1"/>
          </p:cNvSpPr>
          <p:nvPr>
            <p:ph type="title"/>
          </p:nvPr>
        </p:nvSpPr>
        <p:spPr>
          <a:xfrm>
            <a:off x="458912" y="188640"/>
            <a:ext cx="82296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ts val="2000"/>
              <a:buFont typeface="Cambria"/>
              <a:buNone/>
            </a:pPr>
            <a:r>
              <a:rPr lang="el-GR" sz="2000"/>
              <a:t>Υπολογιστική Σκέψη (ΥΣ)-Προγραμματισμός-Κωδικοποίηση στα Προγράμματα Σπουδών</a:t>
            </a:r>
            <a:endParaRPr sz="2200"/>
          </a:p>
        </p:txBody>
      </p:sp>
      <p:sp>
        <p:nvSpPr>
          <p:cNvPr id="244" name="Google Shape;244;p24"/>
          <p:cNvSpPr txBox="1">
            <a:spLocks noGrp="1"/>
          </p:cNvSpPr>
          <p:nvPr>
            <p:ph type="body" idx="1"/>
          </p:nvPr>
        </p:nvSpPr>
        <p:spPr>
          <a:xfrm>
            <a:off x="107504" y="980728"/>
            <a:ext cx="8229600" cy="5145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342900" lvl="0" indent="-3429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Arial"/>
              <a:buChar char="•"/>
            </a:pPr>
            <a:r>
              <a:rPr lang="el-GR" sz="2000" b="1">
                <a:solidFill>
                  <a:srgbClr val="3F3F3F"/>
                </a:solidFill>
              </a:rPr>
              <a:t>Προγραμματισμός</a:t>
            </a:r>
            <a:r>
              <a:rPr lang="el-GR" sz="2000">
                <a:solidFill>
                  <a:srgbClr val="3F3F3F"/>
                </a:solidFill>
              </a:rPr>
              <a:t> είναι η δραστηριότητα της ανάλυσης ενός προβλήματος, του σχεδιασμού της  λύσης του, και της εφαρμογής της.</a:t>
            </a:r>
            <a:endParaRPr sz="2000">
              <a:solidFill>
                <a:srgbClr val="3F3F3F"/>
              </a:solidFill>
            </a:endParaRPr>
          </a:p>
          <a:p>
            <a:pPr marL="342900" lvl="0" indent="-2159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None/>
            </a:pPr>
            <a:endParaRPr sz="2000"/>
          </a:p>
          <a:p>
            <a:pPr marL="342900" lvl="0" indent="-34290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l-GR" sz="2000" b="1"/>
              <a:t>Κωδικοποίηση</a:t>
            </a:r>
            <a:r>
              <a:rPr lang="el-GR" sz="2000"/>
              <a:t> είναι το βήμα της υλοποίησης των λύσεων σε μία συγκεκριμένη γλώσσα προγραμματισμού.</a:t>
            </a:r>
            <a:endParaRPr/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l-GR" sz="2000"/>
              <a:t>Η </a:t>
            </a:r>
            <a:r>
              <a:rPr lang="el-GR" sz="2000" b="1"/>
              <a:t>ΥΣ </a:t>
            </a:r>
            <a:r>
              <a:rPr lang="el-GR" sz="2000"/>
              <a:t>και ο </a:t>
            </a:r>
            <a:r>
              <a:rPr lang="el-GR" sz="2000" b="1"/>
              <a:t>προγραμματισμός/κωδικοποίηση</a:t>
            </a:r>
            <a:r>
              <a:rPr lang="el-GR" sz="2000"/>
              <a:t> περιλαμβάνονται στα Προγράμματα Σπουδών της υποχρεωτικής εκπαίδευσης διάφορων χωρών της ΕΕ.</a:t>
            </a:r>
            <a:endParaRPr sz="2000"/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endParaRPr sz="2000"/>
          </a:p>
          <a:p>
            <a:pPr marL="0" lvl="0" indent="0" algn="l" rtl="0">
              <a:lnSpc>
                <a:spcPct val="114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l-GR" sz="2000"/>
              <a:t>Για την προώθηση της ΥΣ και του προγραμματισμού απαιτούνται </a:t>
            </a:r>
            <a:r>
              <a:rPr lang="el-GR" sz="2000" b="1"/>
              <a:t>δύο εγκάρσιες ικανότητες</a:t>
            </a:r>
            <a:r>
              <a:rPr lang="el-GR" sz="2000"/>
              <a:t>: 1. </a:t>
            </a:r>
            <a:r>
              <a:rPr lang="el-GR" sz="2000" b="1" u="sng"/>
              <a:t>Δημιουργικότητα</a:t>
            </a:r>
            <a:r>
              <a:rPr lang="el-GR" sz="2000" b="1"/>
              <a:t> </a:t>
            </a:r>
            <a:r>
              <a:rPr lang="el-GR" sz="2000"/>
              <a:t>2. </a:t>
            </a:r>
            <a:r>
              <a:rPr lang="el-GR" sz="2000" b="1" u="sng"/>
              <a:t>Κριτική Σκέψη</a:t>
            </a:r>
            <a:endParaRPr sz="2000" b="1" u="sng"/>
          </a:p>
        </p:txBody>
      </p:sp>
      <p:sp>
        <p:nvSpPr>
          <p:cNvPr id="245" name="Google Shape;245;p24"/>
          <p:cNvSpPr/>
          <p:nvPr/>
        </p:nvSpPr>
        <p:spPr>
          <a:xfrm>
            <a:off x="8121080" y="1484784"/>
            <a:ext cx="216024" cy="792088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4"/>
          <p:cNvSpPr txBox="1"/>
          <p:nvPr/>
        </p:nvSpPr>
        <p:spPr>
          <a:xfrm rot="-5400000">
            <a:off x="8108788" y="1528022"/>
            <a:ext cx="1133739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Συστατικό της ΥΣ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4"/>
          <p:cNvSpPr/>
          <p:nvPr/>
        </p:nvSpPr>
        <p:spPr>
          <a:xfrm>
            <a:off x="8105764" y="2708920"/>
            <a:ext cx="123328" cy="648072"/>
          </a:xfrm>
          <a:prstGeom prst="righ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rgbClr val="8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4"/>
          <p:cNvSpPr txBox="1"/>
          <p:nvPr/>
        </p:nvSpPr>
        <p:spPr>
          <a:xfrm rot="-5400000">
            <a:off x="7991582" y="2783735"/>
            <a:ext cx="1368152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Γραμματισμός του 21</a:t>
            </a:r>
            <a:r>
              <a:rPr lang="el-GR" sz="16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ου</a:t>
            </a:r>
            <a:r>
              <a:rPr lang="el-G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αιώνα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1191</Words>
  <Application>Microsoft Office PowerPoint</Application>
  <PresentationFormat>Προβολή στην οθόνη (4:3)</PresentationFormat>
  <Paragraphs>278</Paragraphs>
  <Slides>19</Slides>
  <Notes>19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6" baseType="lpstr">
      <vt:lpstr>Arial</vt:lpstr>
      <vt:lpstr>Roboto</vt:lpstr>
      <vt:lpstr>Gill Sans</vt:lpstr>
      <vt:lpstr>Noto Sans Symbols</vt:lpstr>
      <vt:lpstr>Calibri</vt:lpstr>
      <vt:lpstr>Cambria</vt:lpstr>
      <vt:lpstr>Office Theme</vt:lpstr>
      <vt:lpstr>Τεχνητή νοημοσύνη και ανάπτυξη ανθρώπινης συμπεριφοράς: Μια προοπτική για απόκτηση νέων δεξιοτήτων και ικανοτήτων για το εκπαιδευτικό πλαίσιο  </vt:lpstr>
      <vt:lpstr>Εισαγωγή</vt:lpstr>
      <vt:lpstr>Σύγχρονη Τεχνολογία</vt:lpstr>
      <vt:lpstr>Σύγχρονη Τεχνολογία</vt:lpstr>
      <vt:lpstr>Θεωρία Δραστηριοτήτων - Active Theory</vt:lpstr>
      <vt:lpstr>Παρουσίαση του PowerPoint</vt:lpstr>
      <vt:lpstr>Μεθοδολογία Έρευνας</vt:lpstr>
      <vt:lpstr>Υπολογιστική Σκέψη (ΥΣ)-Προγραμματισμός-Κωδικοποίηση στα Προγράμματα Σπουδών</vt:lpstr>
      <vt:lpstr>Υπολογιστική Σκέψη (ΥΣ)-Προγραμματισμός-Κωδικοποίηση στα Προγράμματα Σπουδών</vt:lpstr>
      <vt:lpstr>Η Δημιουργικότητα και η σύνδεση της με την ΥΣ και τον προγραμματισμό καθώς και η προώθησής της μέσω της ΤΝ</vt:lpstr>
      <vt:lpstr>Η Δημιουργικότητα και η σύνδεση της με την ΥΣ και τον προγραμματισμό καθώς και η προώθησής της μέσω της ΤΝ</vt:lpstr>
      <vt:lpstr>Η Δημιουργικότητα και η σύνδεση της με την ΥΣ και τον προγραμματισμό καθώς και η προώθησής της μέσω της ΤΝ</vt:lpstr>
      <vt:lpstr>Κριτική Σκέψη, Επίλυση Προβλημάτων, η  σύνδεση τους με την ΥΣ και τον Προγραμματισμό, και πώς να τις ενισχύσουμε χρησιμοποιώντας την ΤΝ.  </vt:lpstr>
      <vt:lpstr>Κριτική Σκέψη &amp; Σύνδεση με την ΥΣ</vt:lpstr>
      <vt:lpstr>Κριτική Σκέψη, Επίλυση Προβλημάτων, η  σύνδεση τους με την ΥΣ  και τον Προγραμματισμό, και πώς να τις ενισχύσουμε χρησιμοποιώντας την Τ. Ν.</vt:lpstr>
      <vt:lpstr>Κριτική Σκέψη, Επίλυση Προβλημάτων, η  σύνδεση τους με την ΥΣ  και τον Προγραμματισμό, και πώς να τις ενισχύσουμε χρησιμοποιώντας την Τ. Ν.</vt:lpstr>
      <vt:lpstr>Παρουσίαση του PowerPoint</vt:lpstr>
      <vt:lpstr> Μελλοντικές Κατευθύνσεις 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και ανάπτυξη ανθρώπινης συμπεριφοράς: Μια προοπτική για απόκτηση νέων δεξιοτήτων και ικανοτήτων για το εκπαιδευτικό πλαίσιο  </dc:title>
  <cp:lastModifiedBy>Ανδρέας</cp:lastModifiedBy>
  <cp:revision>4</cp:revision>
  <dcterms:modified xsi:type="dcterms:W3CDTF">2023-12-16T17:16:47Z</dcterms:modified>
</cp:coreProperties>
</file>