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Trebuchet MS" panose="020B0603020202020204" pitchFamily="34" charset="0"/>
      <p:regular r:id="rId19"/>
      <p:bold r:id="rId20"/>
      <p:italic r:id="rId21"/>
      <p:boldItalic r:id="rId22"/>
    </p:embeddedFont>
    <p:embeddedFont>
      <p:font typeface="Montserrat" panose="020B0604020202020204" charset="0"/>
      <p:regular r:id="rId23"/>
      <p:bold r:id="rId24"/>
      <p:italic r:id="rId25"/>
      <p:boldItalic r:id="rId26"/>
    </p:embeddedFont>
    <p:embeddedFont>
      <p:font typeface="Georgia" panose="02040502050405020303" pitchFamily="18" charset="0"/>
      <p:regular r:id="rId27"/>
      <p:bold r:id="rId28"/>
      <p:italic r:id="rId29"/>
      <p:boldItalic r:id="rId30"/>
    </p:embeddedFont>
    <p:embeddedFont>
      <p:font typeface="Comic Sans MS" panose="030F0702030302020204" pitchFamily="66" charset="0"/>
      <p:regular r:id="rId31"/>
      <p:bold r:id="rId32"/>
      <p:italic r:id="rId33"/>
      <p:boldItalic r:id="rId34"/>
    </p:embeddedFont>
    <p:embeddedFont>
      <p:font typeface="Lato" panose="020B060402020202020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654" y="120"/>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presProps" Target="presProps.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a545721c13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2a545721c1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a545721c13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2a545721c13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a545721c13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a545721c13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a611d2e056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2a611d2e056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2a545721c13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2a545721c13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a611d2e056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2a611d2e056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a611d2e056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a611d2e056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2a545721c1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2a545721c1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a64b4f792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a64b4f792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a64b4f7927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a64b4f7927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a545721c1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2a545721c1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a545721c1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a545721c1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a545721c13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a545721c1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a545721c13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2a545721c1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2a76769e2b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a76769e2b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name="adj" fmla="val 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name="adj" fmla="val 5000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150" y="1145825"/>
              <a:ext cx="3996600" cy="3996900"/>
            </a:xfrm>
            <a:prstGeom prst="diagStripe">
              <a:avLst>
                <a:gd name="adj" fmla="val 58774"/>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1646" y="-75"/>
              <a:ext cx="2299800" cy="23001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652821" y="590035"/>
              <a:ext cx="2300100" cy="2299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3537150" y="1578400"/>
            <a:ext cx="5017500" cy="15789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17" name="Google Shape;17;p2"/>
          <p:cNvSpPr txBox="1">
            <a:spLocks noGrp="1"/>
          </p:cNvSpPr>
          <p:nvPr>
            <p:ph type="subTitle" idx="1"/>
          </p:nvPr>
        </p:nvSpPr>
        <p:spPr>
          <a:xfrm>
            <a:off x="5083950" y="3924925"/>
            <a:ext cx="34707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a:endParaRPr/>
          </a:p>
        </p:txBody>
      </p:sp>
      <p:sp>
        <p:nvSpPr>
          <p:cNvPr id="18" name="Google Shape;18;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1"/>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1"/>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1"/>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1"/>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1"/>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1"/>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1"/>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1"/>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125;p11"/>
          <p:cNvSpPr txBox="1">
            <a:spLocks noGrp="1"/>
          </p:cNvSpPr>
          <p:nvPr>
            <p:ph type="title" hasCustomPrompt="1"/>
          </p:nvPr>
        </p:nvSpPr>
        <p:spPr>
          <a:xfrm>
            <a:off x="823850" y="1284675"/>
            <a:ext cx="4776000" cy="1300800"/>
          </a:xfrm>
          <a:prstGeom prst="rect">
            <a:avLst/>
          </a:prstGeom>
        </p:spPr>
        <p:txBody>
          <a:bodyPr spcFirstLastPara="1" wrap="square" lIns="91425" tIns="91425" rIns="91425" bIns="91425" anchor="t" anchorCtr="0">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a:spLocks noGrp="1"/>
          </p:cNvSpPr>
          <p:nvPr>
            <p:ph type="body" idx="1"/>
          </p:nvPr>
        </p:nvSpPr>
        <p:spPr>
          <a:xfrm>
            <a:off x="823850" y="2643124"/>
            <a:ext cx="4776000" cy="1218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27" name="Google Shape;12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8"/>
        <p:cNvGrpSpPr/>
        <p:nvPr/>
      </p:nvGrpSpPr>
      <p:grpSpPr>
        <a:xfrm>
          <a:off x="0" y="0"/>
          <a:ext cx="0" cy="0"/>
          <a:chOff x="0" y="0"/>
          <a:chExt cx="0" cy="0"/>
        </a:xfrm>
      </p:grpSpPr>
      <p:sp>
        <p:nvSpPr>
          <p:cNvPr id="129" name="Google Shape;12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39;p3"/>
          <p:cNvSpPr txBox="1">
            <a:spLocks noGrp="1"/>
          </p:cNvSpPr>
          <p:nvPr>
            <p:ph type="title"/>
          </p:nvPr>
        </p:nvSpPr>
        <p:spPr>
          <a:xfrm>
            <a:off x="823850" y="2053000"/>
            <a:ext cx="4587000" cy="11487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6" name="Google Shape;46;p4"/>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7" name="Google Shape;47;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5"/>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3" name="Google Shape;53;p5"/>
          <p:cNvSpPr txBox="1">
            <a:spLocks noGrp="1"/>
          </p:cNvSpPr>
          <p:nvPr>
            <p:ph type="body" idx="1"/>
          </p:nvPr>
        </p:nvSpPr>
        <p:spPr>
          <a:xfrm>
            <a:off x="1297500"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4" name="Google Shape;54;p5"/>
          <p:cNvSpPr txBox="1">
            <a:spLocks noGrp="1"/>
          </p:cNvSpPr>
          <p:nvPr>
            <p:ph type="body" idx="2"/>
          </p:nvPr>
        </p:nvSpPr>
        <p:spPr>
          <a:xfrm>
            <a:off x="4933221"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6"/>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60;p6"/>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1" name="Google Shape;6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7"/>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7"/>
          <p:cNvSpPr txBox="1">
            <a:spLocks noGrp="1"/>
          </p:cNvSpPr>
          <p:nvPr>
            <p:ph type="title"/>
          </p:nvPr>
        </p:nvSpPr>
        <p:spPr>
          <a:xfrm>
            <a:off x="1297500" y="393750"/>
            <a:ext cx="3798900" cy="1493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7" name="Google Shape;67;p7"/>
          <p:cNvSpPr txBox="1">
            <a:spLocks noGrp="1"/>
          </p:cNvSpPr>
          <p:nvPr>
            <p:ph type="body" idx="1"/>
          </p:nvPr>
        </p:nvSpPr>
        <p:spPr>
          <a:xfrm>
            <a:off x="1297500" y="1972550"/>
            <a:ext cx="3798900" cy="2415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8" name="Google Shape;6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rot="5400000">
              <a:off x="4840825" y="6000"/>
              <a:ext cx="42987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rot="-5400000">
              <a:off x="5618399" y="123664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p:nvPr/>
          </p:nvSpPr>
          <p:spPr>
            <a:xfrm flipH="1">
              <a:off x="5849857" y="144407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rot="-5400000">
              <a:off x="5987081" y="246974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p:nvPr/>
          </p:nvSpPr>
          <p:spPr>
            <a:xfrm flipH="1">
              <a:off x="6222115" y="2677179"/>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rot="-5400000">
              <a:off x="6675341" y="186224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p:nvPr/>
          </p:nvSpPr>
          <p:spPr>
            <a:xfrm flipH="1">
              <a:off x="6908099" y="2069680"/>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rot="-5400000">
              <a:off x="6861141" y="247808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
            <p:cNvSpPr/>
            <p:nvPr/>
          </p:nvSpPr>
          <p:spPr>
            <a:xfrm flipH="1">
              <a:off x="7965266" y="269319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flipH="1">
              <a:off x="8145082" y="330903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rot="-5400000">
              <a:off x="7047599" y="309534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flipH="1">
              <a:off x="7276649" y="330278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8"/>
            <p:cNvSpPr/>
            <p:nvPr/>
          </p:nvSpPr>
          <p:spPr>
            <a:xfrm rot="-5400000">
              <a:off x="7227414" y="3711189"/>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8"/>
            <p:cNvSpPr/>
            <p:nvPr/>
          </p:nvSpPr>
          <p:spPr>
            <a:xfrm flipH="1">
              <a:off x="7462448" y="391862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rot="-5400000">
              <a:off x="8102491" y="37188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flipH="1">
              <a:off x="8334533" y="392629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rot="-5400000">
              <a:off x="8288290" y="433470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89;p8"/>
          <p:cNvSpPr txBox="1">
            <a:spLocks noGrp="1"/>
          </p:cNvSpPr>
          <p:nvPr>
            <p:ph type="title"/>
          </p:nvPr>
        </p:nvSpPr>
        <p:spPr>
          <a:xfrm>
            <a:off x="823850" y="866775"/>
            <a:ext cx="4587000" cy="35211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0" name="Google Shape;9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9"/>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9"/>
          <p:cNvSpPr txBox="1">
            <a:spLocks noGrp="1"/>
          </p:cNvSpPr>
          <p:nvPr>
            <p:ph type="title"/>
          </p:nvPr>
        </p:nvSpPr>
        <p:spPr>
          <a:xfrm>
            <a:off x="1297500" y="1658325"/>
            <a:ext cx="3036300" cy="1751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6" name="Google Shape;96;p9"/>
          <p:cNvSpPr txBox="1">
            <a:spLocks noGrp="1"/>
          </p:cNvSpPr>
          <p:nvPr>
            <p:ph type="subTitle" idx="1"/>
          </p:nvPr>
        </p:nvSpPr>
        <p:spPr>
          <a:xfrm>
            <a:off x="1297500" y="3538000"/>
            <a:ext cx="30363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a:endParaRPr/>
          </a:p>
        </p:txBody>
      </p:sp>
      <p:sp>
        <p:nvSpPr>
          <p:cNvPr id="97" name="Google Shape;97;p9"/>
          <p:cNvSpPr txBox="1">
            <a:spLocks noGrp="1"/>
          </p:cNvSpPr>
          <p:nvPr>
            <p:ph type="body" idx="2"/>
          </p:nvPr>
        </p:nvSpPr>
        <p:spPr>
          <a:xfrm>
            <a:off x="4648200" y="1696600"/>
            <a:ext cx="3676800" cy="2347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8" name="Google Shape;9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0"/>
            <p:cNvSpPr/>
            <p:nvPr/>
          </p:nvSpPr>
          <p:spPr>
            <a:xfrm flipH="1">
              <a:off x="154125" y="3925529"/>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10"/>
          <p:cNvSpPr txBox="1">
            <a:spLocks noGrp="1"/>
          </p:cNvSpPr>
          <p:nvPr>
            <p:ph type="body" idx="1"/>
          </p:nvPr>
        </p:nvSpPr>
        <p:spPr>
          <a:xfrm>
            <a:off x="812725" y="4305375"/>
            <a:ext cx="6936000" cy="523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300"/>
              <a:buNone/>
              <a:defRPr/>
            </a:lvl1pPr>
          </a:lstStyle>
          <a:p>
            <a:endParaRPr/>
          </a:p>
        </p:txBody>
      </p:sp>
      <p:sp>
        <p:nvSpPr>
          <p:cNvPr id="104" name="Google Shape;10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focus">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l"/>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14:dur="2100">
        <p14:gallery dir="l"/>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3"/>
        <p:cNvGrpSpPr/>
        <p:nvPr/>
      </p:nvGrpSpPr>
      <p:grpSpPr>
        <a:xfrm>
          <a:off x="0" y="0"/>
          <a:ext cx="0" cy="0"/>
          <a:chOff x="0" y="0"/>
          <a:chExt cx="0" cy="0"/>
        </a:xfrm>
      </p:grpSpPr>
      <p:sp>
        <p:nvSpPr>
          <p:cNvPr id="134" name="Google Shape;134;p13"/>
          <p:cNvSpPr txBox="1">
            <a:spLocks noGrp="1"/>
          </p:cNvSpPr>
          <p:nvPr>
            <p:ph type="ctrTitle"/>
          </p:nvPr>
        </p:nvSpPr>
        <p:spPr>
          <a:xfrm>
            <a:off x="989124" y="51075"/>
            <a:ext cx="7816945" cy="1898749"/>
          </a:xfrm>
          <a:prstGeom prst="rect">
            <a:avLst/>
          </a:prstGeom>
        </p:spPr>
        <p:txBody>
          <a:bodyPr spcFirstLastPara="1" wrap="square" lIns="91425" tIns="91425" rIns="91425" bIns="91425" anchor="ctr" anchorCtr="0">
            <a:normAutofit fontScale="90000"/>
          </a:bodyPr>
          <a:lstStyle/>
          <a:p>
            <a:pPr marL="0" lvl="0" indent="0" algn="l" rtl="0">
              <a:lnSpc>
                <a:spcPct val="100000"/>
              </a:lnSpc>
              <a:spcBef>
                <a:spcPts val="0"/>
              </a:spcBef>
              <a:spcAft>
                <a:spcPts val="0"/>
              </a:spcAft>
              <a:buNone/>
            </a:pPr>
            <a:r>
              <a:rPr lang="el" sz="2300" b="1" dirty="0">
                <a:solidFill>
                  <a:srgbClr val="FEF7F0"/>
                </a:solidFill>
                <a:latin typeface="Georgia"/>
                <a:ea typeface="Georgia"/>
                <a:cs typeface="Georgia"/>
                <a:sym typeface="Georgia"/>
              </a:rPr>
              <a:t> </a:t>
            </a:r>
            <a:r>
              <a:rPr lang="el" sz="2300" b="1" dirty="0" smtClean="0">
                <a:solidFill>
                  <a:srgbClr val="FEF7F0"/>
                </a:solidFill>
                <a:latin typeface="Georgia"/>
                <a:ea typeface="Georgia"/>
                <a:cs typeface="Georgia"/>
                <a:sym typeface="Georgia"/>
              </a:rPr>
              <a:t/>
            </a:r>
            <a:br>
              <a:rPr lang="el" sz="2300" b="1" dirty="0" smtClean="0">
                <a:solidFill>
                  <a:srgbClr val="FEF7F0"/>
                </a:solidFill>
                <a:latin typeface="Georgia"/>
                <a:ea typeface="Georgia"/>
                <a:cs typeface="Georgia"/>
                <a:sym typeface="Georgia"/>
              </a:rPr>
            </a:br>
            <a:r>
              <a:rPr lang="el" sz="2300" b="1" dirty="0" smtClean="0">
                <a:solidFill>
                  <a:srgbClr val="FEF7F0"/>
                </a:solidFill>
                <a:latin typeface="Georgia"/>
                <a:ea typeface="Georgia"/>
                <a:cs typeface="Georgia"/>
                <a:sym typeface="Georgia"/>
              </a:rPr>
              <a:t/>
            </a:r>
            <a:br>
              <a:rPr lang="el" sz="2300" b="1" dirty="0" smtClean="0">
                <a:solidFill>
                  <a:srgbClr val="FEF7F0"/>
                </a:solidFill>
                <a:latin typeface="Georgia"/>
                <a:ea typeface="Georgia"/>
                <a:cs typeface="Georgia"/>
                <a:sym typeface="Georgia"/>
              </a:rPr>
            </a:br>
            <a:r>
              <a:rPr lang="el" sz="2300" b="1" dirty="0" smtClean="0">
                <a:solidFill>
                  <a:srgbClr val="FEF7F0"/>
                </a:solidFill>
                <a:latin typeface="Georgia"/>
                <a:ea typeface="Georgia"/>
                <a:cs typeface="Georgia"/>
                <a:sym typeface="Georgia"/>
              </a:rPr>
              <a:t/>
            </a:r>
            <a:br>
              <a:rPr lang="el" sz="2300" b="1" dirty="0" smtClean="0">
                <a:solidFill>
                  <a:srgbClr val="FEF7F0"/>
                </a:solidFill>
                <a:latin typeface="Georgia"/>
                <a:ea typeface="Georgia"/>
                <a:cs typeface="Georgia"/>
                <a:sym typeface="Georgia"/>
              </a:rPr>
            </a:br>
            <a:r>
              <a:rPr lang="el" sz="2300" b="1" dirty="0" smtClean="0">
                <a:solidFill>
                  <a:srgbClr val="FEF7F0"/>
                </a:solidFill>
                <a:latin typeface="Georgia"/>
                <a:ea typeface="Georgia"/>
                <a:cs typeface="Georgia"/>
                <a:sym typeface="Georgia"/>
              </a:rPr>
              <a:t/>
            </a:r>
            <a:br>
              <a:rPr lang="el" sz="2300" b="1" dirty="0" smtClean="0">
                <a:solidFill>
                  <a:srgbClr val="FEF7F0"/>
                </a:solidFill>
                <a:latin typeface="Georgia"/>
                <a:ea typeface="Georgia"/>
                <a:cs typeface="Georgia"/>
                <a:sym typeface="Georgia"/>
              </a:rPr>
            </a:br>
            <a:r>
              <a:rPr lang="el" sz="2300" b="1" dirty="0" smtClean="0">
                <a:solidFill>
                  <a:srgbClr val="FEF7F0"/>
                </a:solidFill>
                <a:latin typeface="Georgia"/>
                <a:ea typeface="Georgia"/>
                <a:cs typeface="Georgia"/>
                <a:sym typeface="Georgia"/>
              </a:rPr>
              <a:t/>
            </a:r>
            <a:br>
              <a:rPr lang="el" sz="2300" b="1" dirty="0" smtClean="0">
                <a:solidFill>
                  <a:srgbClr val="FEF7F0"/>
                </a:solidFill>
                <a:latin typeface="Georgia"/>
                <a:ea typeface="Georgia"/>
                <a:cs typeface="Georgia"/>
                <a:sym typeface="Georgia"/>
              </a:rPr>
            </a:br>
            <a:r>
              <a:rPr lang="el" sz="2300" b="1" dirty="0" smtClean="0">
                <a:solidFill>
                  <a:srgbClr val="FEF7F0"/>
                </a:solidFill>
                <a:latin typeface="Georgia"/>
                <a:ea typeface="Georgia"/>
                <a:cs typeface="Georgia"/>
                <a:sym typeface="Georgia"/>
              </a:rPr>
              <a:t/>
            </a:r>
            <a:br>
              <a:rPr lang="el" sz="2300" b="1" dirty="0" smtClean="0">
                <a:solidFill>
                  <a:srgbClr val="FEF7F0"/>
                </a:solidFill>
                <a:latin typeface="Georgia"/>
                <a:ea typeface="Georgia"/>
                <a:cs typeface="Georgia"/>
                <a:sym typeface="Georgia"/>
              </a:rPr>
            </a:br>
            <a:r>
              <a:rPr lang="en-US" sz="2300" b="1" dirty="0" smtClean="0">
                <a:solidFill>
                  <a:srgbClr val="FEF7F0"/>
                </a:solidFill>
                <a:latin typeface="Georgia"/>
                <a:ea typeface="Georgia"/>
                <a:cs typeface="Georgia"/>
                <a:sym typeface="Georgia"/>
              </a:rPr>
              <a:t/>
            </a:r>
            <a:br>
              <a:rPr lang="en-US" sz="2300" b="1" dirty="0" smtClean="0">
                <a:solidFill>
                  <a:srgbClr val="FEF7F0"/>
                </a:solidFill>
                <a:latin typeface="Georgia"/>
                <a:ea typeface="Georgia"/>
                <a:cs typeface="Georgia"/>
                <a:sym typeface="Georgia"/>
              </a:rPr>
            </a:br>
            <a:r>
              <a:rPr lang="el" sz="2300" b="1" dirty="0" smtClean="0">
                <a:solidFill>
                  <a:srgbClr val="FEF7F0"/>
                </a:solidFill>
                <a:latin typeface="Arial"/>
                <a:ea typeface="Arial"/>
                <a:cs typeface="Arial"/>
                <a:sym typeface="Arial"/>
              </a:rPr>
              <a:t>Συμμετοχικές </a:t>
            </a:r>
            <a:r>
              <a:rPr lang="el" sz="2300" b="1" dirty="0">
                <a:solidFill>
                  <a:srgbClr val="FEF7F0"/>
                </a:solidFill>
                <a:latin typeface="Arial"/>
                <a:ea typeface="Arial"/>
                <a:cs typeface="Arial"/>
                <a:sym typeface="Arial"/>
              </a:rPr>
              <a:t>δραστηριότητες με </a:t>
            </a:r>
            <a:endParaRPr sz="2300" b="1" dirty="0">
              <a:solidFill>
                <a:srgbClr val="FEF7F0"/>
              </a:solidFill>
              <a:latin typeface="Arial"/>
              <a:ea typeface="Arial"/>
              <a:cs typeface="Arial"/>
              <a:sym typeface="Arial"/>
            </a:endParaRPr>
          </a:p>
          <a:p>
            <a:pPr marL="0" lvl="0" indent="0" algn="l" rtl="0">
              <a:lnSpc>
                <a:spcPct val="100000"/>
              </a:lnSpc>
              <a:spcBef>
                <a:spcPts val="0"/>
              </a:spcBef>
              <a:spcAft>
                <a:spcPts val="0"/>
              </a:spcAft>
              <a:buNone/>
            </a:pPr>
            <a:r>
              <a:rPr lang="el" sz="2300" b="1" dirty="0">
                <a:solidFill>
                  <a:srgbClr val="FEF7F0"/>
                </a:solidFill>
                <a:latin typeface="Arial"/>
                <a:ea typeface="Arial"/>
                <a:cs typeface="Arial"/>
                <a:sym typeface="Arial"/>
              </a:rPr>
              <a:t>                        επαυξημένη πραγματικότητα                             </a:t>
            </a:r>
            <a:endParaRPr sz="2300" b="1" dirty="0">
              <a:solidFill>
                <a:srgbClr val="FEF7F0"/>
              </a:solidFill>
              <a:latin typeface="Arial"/>
              <a:ea typeface="Arial"/>
              <a:cs typeface="Arial"/>
              <a:sym typeface="Arial"/>
            </a:endParaRPr>
          </a:p>
          <a:p>
            <a:pPr lvl="0" algn="ctr">
              <a:lnSpc>
                <a:spcPct val="115000"/>
              </a:lnSpc>
            </a:pPr>
            <a:r>
              <a:rPr lang="el" sz="2300" b="1" dirty="0">
                <a:solidFill>
                  <a:srgbClr val="FEF7F0"/>
                </a:solidFill>
                <a:latin typeface="Arial"/>
                <a:ea typeface="Arial"/>
                <a:cs typeface="Arial"/>
                <a:sym typeface="Arial"/>
              </a:rPr>
              <a:t>                   με στόχο την προώθηση </a:t>
            </a:r>
            <a:r>
              <a:rPr lang="el" sz="2300" b="1" dirty="0" smtClean="0">
                <a:solidFill>
                  <a:srgbClr val="FEF7F0"/>
                </a:solidFill>
                <a:latin typeface="Arial"/>
                <a:ea typeface="Arial"/>
                <a:cs typeface="Arial"/>
                <a:sym typeface="Arial"/>
              </a:rPr>
              <a:t>της</a:t>
            </a:r>
            <a:r>
              <a:rPr lang="en-US" sz="2300" b="1" dirty="0" smtClean="0">
                <a:solidFill>
                  <a:srgbClr val="FEF7F0"/>
                </a:solidFill>
                <a:latin typeface="Arial"/>
                <a:ea typeface="Arial"/>
                <a:cs typeface="Arial"/>
                <a:sym typeface="Arial"/>
              </a:rPr>
              <a:t/>
            </a:r>
            <a:br>
              <a:rPr lang="en-US" sz="2300" b="1" dirty="0" smtClean="0">
                <a:solidFill>
                  <a:srgbClr val="FEF7F0"/>
                </a:solidFill>
                <a:latin typeface="Arial"/>
                <a:ea typeface="Arial"/>
                <a:cs typeface="Arial"/>
                <a:sym typeface="Arial"/>
              </a:rPr>
            </a:br>
            <a:r>
              <a:rPr lang="el" sz="2300" b="1" dirty="0" smtClean="0">
                <a:solidFill>
                  <a:srgbClr val="FEF7F0"/>
                </a:solidFill>
                <a:latin typeface="Arial"/>
                <a:ea typeface="Arial"/>
                <a:cs typeface="Arial"/>
                <a:sym typeface="Arial"/>
              </a:rPr>
              <a:t> </a:t>
            </a:r>
            <a:r>
              <a:rPr lang="en-US" sz="2300" b="1" dirty="0" smtClean="0">
                <a:solidFill>
                  <a:srgbClr val="FEF7F0"/>
                </a:solidFill>
                <a:latin typeface="Arial"/>
                <a:ea typeface="Arial"/>
                <a:cs typeface="Arial"/>
                <a:sym typeface="Arial"/>
              </a:rPr>
              <a:t>                                          </a:t>
            </a:r>
            <a:r>
              <a:rPr lang="el" sz="2300" b="1" dirty="0" smtClean="0">
                <a:solidFill>
                  <a:srgbClr val="FEF7F0"/>
                </a:solidFill>
                <a:latin typeface="Arial"/>
                <a:ea typeface="Arial"/>
                <a:cs typeface="Arial"/>
                <a:sym typeface="Arial"/>
              </a:rPr>
              <a:t>πολιτιστικής κληρονομιάς.</a:t>
            </a:r>
            <a:r>
              <a:rPr lang="el" sz="2300" b="1" dirty="0" smtClean="0">
                <a:solidFill>
                  <a:srgbClr val="FEF7F0"/>
                </a:solidFill>
                <a:latin typeface="Georgia"/>
                <a:ea typeface="Georgia"/>
                <a:cs typeface="Georgia"/>
                <a:sym typeface="Georgia"/>
              </a:rPr>
              <a:t>               </a:t>
            </a:r>
            <a:endParaRPr sz="3800" b="1" dirty="0" smtClean="0">
              <a:solidFill>
                <a:srgbClr val="E69138"/>
              </a:solidFill>
              <a:latin typeface="Comic Sans MS"/>
              <a:ea typeface="Comic Sans MS"/>
              <a:cs typeface="Comic Sans MS"/>
              <a:sym typeface="Comic Sans MS"/>
            </a:endParaRPr>
          </a:p>
          <a:p>
            <a:pPr marL="0" lvl="0" indent="0" algn="l" rtl="0">
              <a:lnSpc>
                <a:spcPct val="150000"/>
              </a:lnSpc>
              <a:spcBef>
                <a:spcPts val="0"/>
              </a:spcBef>
              <a:spcAft>
                <a:spcPts val="0"/>
              </a:spcAft>
              <a:buNone/>
            </a:pPr>
            <a:r>
              <a:rPr lang="en-US" sz="1100" b="1" dirty="0" smtClean="0">
                <a:solidFill>
                  <a:srgbClr val="FEF7F0"/>
                </a:solidFill>
                <a:latin typeface="+mj-lt"/>
                <a:ea typeface="Trebuchet MS"/>
                <a:cs typeface="Trebuchet MS"/>
                <a:sym typeface="Trebuchet MS"/>
              </a:rPr>
              <a:t>                                                                                                                                                         </a:t>
            </a:r>
            <a:br>
              <a:rPr lang="en-US" sz="1100" b="1" dirty="0" smtClean="0">
                <a:solidFill>
                  <a:srgbClr val="FEF7F0"/>
                </a:solidFill>
                <a:latin typeface="+mj-lt"/>
                <a:ea typeface="Trebuchet MS"/>
                <a:cs typeface="Trebuchet MS"/>
                <a:sym typeface="Trebuchet MS"/>
              </a:rPr>
            </a:br>
            <a:r>
              <a:rPr lang="en-US" sz="1100" b="1" dirty="0" smtClean="0">
                <a:solidFill>
                  <a:srgbClr val="FEF7F0"/>
                </a:solidFill>
                <a:latin typeface="+mj-lt"/>
                <a:ea typeface="Trebuchet MS"/>
                <a:cs typeface="Trebuchet MS"/>
                <a:sym typeface="Trebuchet MS"/>
              </a:rPr>
              <a:t>                                                                                                                                                               </a:t>
            </a:r>
            <a:r>
              <a:rPr lang="el-GR" sz="1100" b="1" dirty="0" smtClean="0">
                <a:solidFill>
                  <a:srgbClr val="FEF7F0"/>
                </a:solidFill>
                <a:latin typeface="+mj-lt"/>
                <a:ea typeface="Trebuchet MS"/>
                <a:cs typeface="Trebuchet MS"/>
                <a:sym typeface="Trebuchet MS"/>
              </a:rPr>
              <a:t>Επιμέλεια </a:t>
            </a:r>
            <a:r>
              <a:rPr lang="en-US" sz="1100" b="1" dirty="0" smtClean="0">
                <a:solidFill>
                  <a:srgbClr val="FEF7F0"/>
                </a:solidFill>
                <a:latin typeface="+mj-lt"/>
                <a:ea typeface="Trebuchet MS"/>
                <a:cs typeface="Trebuchet MS"/>
                <a:sym typeface="Trebuchet MS"/>
              </a:rPr>
              <a:t>: </a:t>
            </a:r>
            <a:r>
              <a:rPr lang="el-GR" sz="1100" b="1" dirty="0" smtClean="0">
                <a:solidFill>
                  <a:srgbClr val="FEF7F0"/>
                </a:solidFill>
                <a:latin typeface="+mj-lt"/>
                <a:ea typeface="Trebuchet MS"/>
                <a:cs typeface="Trebuchet MS"/>
                <a:sym typeface="Trebuchet MS"/>
              </a:rPr>
              <a:t>«Οι Αναλώσιμοι»</a:t>
            </a:r>
            <a:r>
              <a:rPr lang="en-US" sz="1100" b="1" dirty="0" smtClean="0">
                <a:solidFill>
                  <a:srgbClr val="FEF7F0"/>
                </a:solidFill>
                <a:latin typeface="+mn-lt"/>
                <a:ea typeface="Trebuchet MS"/>
                <a:cs typeface="Trebuchet MS"/>
                <a:sym typeface="Trebuchet MS"/>
              </a:rPr>
              <a:t> </a:t>
            </a:r>
            <a:r>
              <a:rPr lang="el-GR" sz="1100" b="1" dirty="0" smtClean="0">
                <a:solidFill>
                  <a:srgbClr val="FEF7F0"/>
                </a:solidFill>
                <a:latin typeface="+mj-lt"/>
                <a:ea typeface="Trebuchet MS"/>
                <a:cs typeface="Trebuchet MS"/>
                <a:sym typeface="Trebuchet MS"/>
              </a:rPr>
              <a:t/>
            </a:r>
            <a:br>
              <a:rPr lang="el-GR" sz="1100" b="1" dirty="0" smtClean="0">
                <a:solidFill>
                  <a:srgbClr val="FEF7F0"/>
                </a:solidFill>
                <a:latin typeface="+mj-lt"/>
                <a:ea typeface="Trebuchet MS"/>
                <a:cs typeface="Trebuchet MS"/>
                <a:sym typeface="Trebuchet MS"/>
              </a:rPr>
            </a:br>
            <a:r>
              <a:rPr lang="el-GR" sz="1100" b="1" dirty="0" smtClean="0">
                <a:solidFill>
                  <a:srgbClr val="FEF7F0"/>
                </a:solidFill>
                <a:latin typeface="+mj-lt"/>
                <a:ea typeface="Trebuchet MS"/>
                <a:cs typeface="Trebuchet MS"/>
                <a:sym typeface="Trebuchet MS"/>
              </a:rPr>
              <a:t>                                                                                                                                                               </a:t>
            </a:r>
            <a:r>
              <a:rPr lang="el-GR" sz="1100" b="1" dirty="0" smtClean="0">
                <a:solidFill>
                  <a:srgbClr val="FEF7F0"/>
                </a:solidFill>
                <a:latin typeface="+mj-lt"/>
                <a:ea typeface="Trebuchet MS"/>
                <a:cs typeface="Trebuchet MS"/>
                <a:sym typeface="Trebuchet MS"/>
              </a:rPr>
              <a:t>Μαρία </a:t>
            </a:r>
            <a:r>
              <a:rPr lang="el-GR" sz="1100" b="1" dirty="0" smtClean="0">
                <a:solidFill>
                  <a:srgbClr val="FEF7F0"/>
                </a:solidFill>
                <a:latin typeface="+mj-lt"/>
                <a:ea typeface="Trebuchet MS"/>
                <a:cs typeface="Trebuchet MS"/>
                <a:sym typeface="Trebuchet MS"/>
              </a:rPr>
              <a:t>Κοντογιάννη</a:t>
            </a:r>
            <a:br>
              <a:rPr lang="el-GR" sz="1100" b="1" dirty="0" smtClean="0">
                <a:solidFill>
                  <a:srgbClr val="FEF7F0"/>
                </a:solidFill>
                <a:latin typeface="+mj-lt"/>
                <a:ea typeface="Trebuchet MS"/>
                <a:cs typeface="Trebuchet MS"/>
                <a:sym typeface="Trebuchet MS"/>
              </a:rPr>
            </a:br>
            <a:r>
              <a:rPr lang="el-GR" sz="1100" b="1" dirty="0" smtClean="0">
                <a:solidFill>
                  <a:srgbClr val="FEF7F0"/>
                </a:solidFill>
                <a:latin typeface="+mj-lt"/>
                <a:ea typeface="Trebuchet MS"/>
                <a:cs typeface="Trebuchet MS"/>
                <a:sym typeface="Trebuchet MS"/>
              </a:rPr>
              <a:t>                                                                                                                                                              </a:t>
            </a:r>
            <a:r>
              <a:rPr lang="el-GR" sz="1100" b="1" dirty="0" smtClean="0">
                <a:solidFill>
                  <a:srgbClr val="FEF7F0"/>
                </a:solidFill>
                <a:latin typeface="+mj-lt"/>
                <a:ea typeface="Trebuchet MS"/>
                <a:cs typeface="Trebuchet MS"/>
                <a:sym typeface="Trebuchet MS"/>
              </a:rPr>
              <a:t>  </a:t>
            </a:r>
            <a:r>
              <a:rPr lang="el-GR" sz="1100" b="1" dirty="0" smtClean="0">
                <a:solidFill>
                  <a:srgbClr val="FEF7F0"/>
                </a:solidFill>
                <a:latin typeface="+mj-lt"/>
                <a:ea typeface="Trebuchet MS"/>
                <a:cs typeface="Trebuchet MS"/>
                <a:sym typeface="Trebuchet MS"/>
              </a:rPr>
              <a:t>Άννα </a:t>
            </a:r>
            <a:r>
              <a:rPr lang="el-GR" sz="1100" b="1" dirty="0" err="1" smtClean="0">
                <a:solidFill>
                  <a:srgbClr val="FEF7F0"/>
                </a:solidFill>
                <a:latin typeface="+mj-lt"/>
                <a:ea typeface="Trebuchet MS"/>
                <a:cs typeface="Trebuchet MS"/>
                <a:sym typeface="Trebuchet MS"/>
              </a:rPr>
              <a:t>Μητριτσάκη</a:t>
            </a:r>
            <a:r>
              <a:rPr lang="el-GR" sz="1100" b="1" dirty="0" smtClean="0">
                <a:solidFill>
                  <a:srgbClr val="FEF7F0"/>
                </a:solidFill>
                <a:latin typeface="+mj-lt"/>
                <a:ea typeface="Trebuchet MS"/>
                <a:cs typeface="Trebuchet MS"/>
                <a:sym typeface="Trebuchet MS"/>
              </a:rPr>
              <a:t/>
            </a:r>
            <a:br>
              <a:rPr lang="el-GR" sz="1100" b="1" dirty="0" smtClean="0">
                <a:solidFill>
                  <a:srgbClr val="FEF7F0"/>
                </a:solidFill>
                <a:latin typeface="+mj-lt"/>
                <a:ea typeface="Trebuchet MS"/>
                <a:cs typeface="Trebuchet MS"/>
                <a:sym typeface="Trebuchet MS"/>
              </a:rPr>
            </a:br>
            <a:r>
              <a:rPr lang="el-GR" sz="1100" b="1" dirty="0" smtClean="0">
                <a:solidFill>
                  <a:srgbClr val="FEF7F0"/>
                </a:solidFill>
                <a:latin typeface="+mj-lt"/>
                <a:ea typeface="Trebuchet MS"/>
                <a:cs typeface="Trebuchet MS"/>
                <a:sym typeface="Trebuchet MS"/>
              </a:rPr>
              <a:t>                                                                                                                                                                Μαρία </a:t>
            </a:r>
            <a:r>
              <a:rPr lang="el-GR" sz="1100" b="1" dirty="0" err="1" smtClean="0">
                <a:solidFill>
                  <a:srgbClr val="FEF7F0"/>
                </a:solidFill>
                <a:latin typeface="+mj-lt"/>
                <a:ea typeface="Trebuchet MS"/>
                <a:cs typeface="Trebuchet MS"/>
                <a:sym typeface="Trebuchet MS"/>
              </a:rPr>
              <a:t>Μιχελακάκη</a:t>
            </a:r>
            <a:r>
              <a:rPr lang="el-GR" sz="1100" b="1" dirty="0" smtClean="0">
                <a:solidFill>
                  <a:srgbClr val="FEF7F0"/>
                </a:solidFill>
                <a:latin typeface="+mj-lt"/>
                <a:ea typeface="Trebuchet MS"/>
                <a:cs typeface="Trebuchet MS"/>
                <a:sym typeface="Trebuchet MS"/>
              </a:rPr>
              <a:t/>
            </a:r>
            <a:br>
              <a:rPr lang="el-GR" sz="1100" b="1" dirty="0" smtClean="0">
                <a:solidFill>
                  <a:srgbClr val="FEF7F0"/>
                </a:solidFill>
                <a:latin typeface="+mj-lt"/>
                <a:ea typeface="Trebuchet MS"/>
                <a:cs typeface="Trebuchet MS"/>
                <a:sym typeface="Trebuchet MS"/>
              </a:rPr>
            </a:br>
            <a:r>
              <a:rPr lang="el-GR" sz="1100" b="1" dirty="0" smtClean="0">
                <a:solidFill>
                  <a:srgbClr val="FEF7F0"/>
                </a:solidFill>
                <a:latin typeface="+mj-lt"/>
                <a:ea typeface="Trebuchet MS"/>
                <a:cs typeface="Trebuchet MS"/>
                <a:sym typeface="Trebuchet MS"/>
              </a:rPr>
              <a:t>                                                                                                                                                                Αχιλλέας Θέμελης</a:t>
            </a:r>
            <a:endParaRPr sz="3800" b="1" dirty="0">
              <a:solidFill>
                <a:srgbClr val="FEF7F0"/>
              </a:solidFill>
              <a:latin typeface="Trebuchet MS"/>
              <a:ea typeface="Trebuchet MS"/>
              <a:cs typeface="Trebuchet MS"/>
              <a:sym typeface="Trebuchet MS"/>
            </a:endParaRPr>
          </a:p>
          <a:p>
            <a:pPr marL="0" lvl="0" indent="0" algn="l" rtl="0">
              <a:spcBef>
                <a:spcPts val="0"/>
              </a:spcBef>
              <a:spcAft>
                <a:spcPts val="0"/>
              </a:spcAft>
              <a:buNone/>
            </a:pPr>
            <a:r>
              <a:rPr lang="en-US" dirty="0" smtClean="0"/>
              <a:t/>
            </a:r>
            <a:br>
              <a:rPr lang="en-US" dirty="0" smtClean="0"/>
            </a:br>
            <a:r>
              <a:rPr lang="en-US" dirty="0" smtClean="0"/>
              <a:t>          </a:t>
            </a:r>
            <a:endParaRPr dirty="0"/>
          </a:p>
        </p:txBody>
      </p:sp>
      <p:sp>
        <p:nvSpPr>
          <p:cNvPr id="135" name="Google Shape;135;p13"/>
          <p:cNvSpPr txBox="1">
            <a:spLocks noGrp="1"/>
          </p:cNvSpPr>
          <p:nvPr>
            <p:ph type="subTitle" idx="1"/>
          </p:nvPr>
        </p:nvSpPr>
        <p:spPr>
          <a:xfrm>
            <a:off x="5107000" y="3825750"/>
            <a:ext cx="3948300" cy="11646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l" sz="1100" dirty="0">
                <a:solidFill>
                  <a:srgbClr val="FEF7F0"/>
                </a:solidFill>
                <a:latin typeface="Arial"/>
                <a:ea typeface="Arial"/>
                <a:cs typeface="Arial"/>
                <a:sym typeface="Arial"/>
              </a:rPr>
              <a:t>“</a:t>
            </a:r>
            <a:r>
              <a:rPr lang="el" sz="1100" i="1" dirty="0">
                <a:solidFill>
                  <a:srgbClr val="FEF7F0"/>
                </a:solidFill>
                <a:latin typeface="Arial"/>
                <a:ea typeface="Arial"/>
                <a:cs typeface="Arial"/>
                <a:sym typeface="Arial"/>
              </a:rPr>
              <a:t>Towards participatory activities with augmented reality for cultural heritage”           </a:t>
            </a:r>
            <a:endParaRPr sz="1100" i="1" dirty="0">
              <a:solidFill>
                <a:srgbClr val="FEF7F0"/>
              </a:solidFill>
              <a:latin typeface="Arial"/>
              <a:ea typeface="Arial"/>
              <a:cs typeface="Arial"/>
              <a:sym typeface="Arial"/>
            </a:endParaRPr>
          </a:p>
          <a:p>
            <a:pPr marL="0" lvl="0" indent="0" algn="l" rtl="0">
              <a:lnSpc>
                <a:spcPct val="115000"/>
              </a:lnSpc>
              <a:spcBef>
                <a:spcPts val="0"/>
              </a:spcBef>
              <a:spcAft>
                <a:spcPts val="0"/>
              </a:spcAft>
              <a:buNone/>
            </a:pPr>
            <a:r>
              <a:rPr lang="el" sz="1100" dirty="0">
                <a:latin typeface="Arial"/>
                <a:ea typeface="Arial"/>
                <a:cs typeface="Arial"/>
                <a:sym typeface="Arial"/>
              </a:rPr>
              <a:t>                              </a:t>
            </a:r>
            <a:r>
              <a:rPr lang="el" sz="1100" i="1" dirty="0">
                <a:latin typeface="Arial"/>
                <a:ea typeface="Arial"/>
                <a:cs typeface="Arial"/>
                <a:sym typeface="Arial"/>
              </a:rPr>
              <a:t>A literature review</a:t>
            </a:r>
            <a:endParaRPr sz="1100" i="1" dirty="0">
              <a:latin typeface="Arial"/>
              <a:ea typeface="Arial"/>
              <a:cs typeface="Arial"/>
              <a:sym typeface="Arial"/>
            </a:endParaRPr>
          </a:p>
          <a:p>
            <a:pPr marL="0" lvl="0" indent="0" algn="l" rtl="0">
              <a:spcBef>
                <a:spcPts val="0"/>
              </a:spcBef>
              <a:spcAft>
                <a:spcPts val="0"/>
              </a:spcAft>
              <a:buNone/>
            </a:pPr>
            <a:r>
              <a:rPr lang="el" sz="1100" i="1" dirty="0">
                <a:solidFill>
                  <a:srgbClr val="FEF7F0"/>
                </a:solidFill>
                <a:latin typeface="Arial"/>
                <a:ea typeface="Arial"/>
                <a:cs typeface="Arial"/>
                <a:sym typeface="Arial"/>
              </a:rPr>
              <a:t>    (Catia Silva, Nelson Zagalo, Mario Vairinhos., 2023)</a:t>
            </a:r>
            <a:endParaRPr sz="1100" i="1" dirty="0">
              <a:solidFill>
                <a:srgbClr val="FEF7F0"/>
              </a:solidFill>
              <a:latin typeface="Arial"/>
              <a:ea typeface="Arial"/>
              <a:cs typeface="Arial"/>
              <a:sym typeface="Arial"/>
            </a:endParaRPr>
          </a:p>
          <a:p>
            <a:pPr marL="0" lvl="0" indent="0" algn="l" rtl="0">
              <a:spcBef>
                <a:spcPts val="0"/>
              </a:spcBef>
              <a:spcAft>
                <a:spcPts val="0"/>
              </a:spcAft>
              <a:buNone/>
            </a:pPr>
            <a:endParaRPr sz="1100" dirty="0">
              <a:solidFill>
                <a:srgbClr val="FEF7F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2"/>
          <p:cNvSpPr txBox="1">
            <a:spLocks noGrp="1"/>
          </p:cNvSpPr>
          <p:nvPr>
            <p:ph type="title"/>
          </p:nvPr>
        </p:nvSpPr>
        <p:spPr>
          <a:xfrm>
            <a:off x="1180875" y="393750"/>
            <a:ext cx="7038900" cy="6603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l"/>
              <a:t>    </a:t>
            </a:r>
            <a:r>
              <a:rPr lang="el">
                <a:latin typeface="Lato"/>
                <a:ea typeface="Lato"/>
                <a:cs typeface="Lato"/>
                <a:sym typeface="Lato"/>
              </a:rPr>
              <a:t> </a:t>
            </a:r>
            <a:r>
              <a:rPr lang="el" b="1" u="sng">
                <a:latin typeface="Lato"/>
                <a:ea typeface="Lato"/>
                <a:cs typeface="Lato"/>
                <a:sym typeface="Lato"/>
              </a:rPr>
              <a:t>ΔΙΑΔΙΚΑΣΙΑ ΑΞΙΟΛΟΓΗΣΗΣ</a:t>
            </a:r>
            <a:endParaRPr b="1" u="sng">
              <a:latin typeface="Lato"/>
              <a:ea typeface="Lato"/>
              <a:cs typeface="Lato"/>
              <a:sym typeface="Lato"/>
            </a:endParaRPr>
          </a:p>
        </p:txBody>
      </p:sp>
      <p:sp>
        <p:nvSpPr>
          <p:cNvPr id="199" name="Google Shape;199;p22"/>
          <p:cNvSpPr txBox="1">
            <a:spLocks noGrp="1"/>
          </p:cNvSpPr>
          <p:nvPr>
            <p:ph type="body" idx="1"/>
          </p:nvPr>
        </p:nvSpPr>
        <p:spPr>
          <a:xfrm>
            <a:off x="968950" y="1307850"/>
            <a:ext cx="7367400" cy="3171000"/>
          </a:xfrm>
          <a:prstGeom prst="rect">
            <a:avLst/>
          </a:prstGeom>
        </p:spPr>
        <p:txBody>
          <a:bodyPr spcFirstLastPara="1" wrap="square" lIns="91425" tIns="91425" rIns="91425" bIns="91425" anchor="t" anchorCtr="0">
            <a:normAutofit lnSpcReduction="10000"/>
          </a:bodyPr>
          <a:lstStyle/>
          <a:p>
            <a:pPr marL="0" lvl="0" indent="0" algn="just" rtl="0">
              <a:spcBef>
                <a:spcPts val="0"/>
              </a:spcBef>
              <a:spcAft>
                <a:spcPts val="0"/>
              </a:spcAft>
              <a:buNone/>
            </a:pPr>
            <a:r>
              <a:rPr lang="el" sz="1600" b="1" dirty="0">
                <a:latin typeface="Arial"/>
                <a:ea typeface="Arial"/>
                <a:cs typeface="Arial"/>
                <a:sym typeface="Arial"/>
              </a:rPr>
              <a:t>Στόχος ανασκόπησης</a:t>
            </a:r>
            <a:r>
              <a:rPr lang="el" sz="1600" dirty="0">
                <a:latin typeface="Arial"/>
                <a:ea typeface="Arial"/>
                <a:cs typeface="Arial"/>
                <a:sym typeface="Arial"/>
              </a:rPr>
              <a:t>: </a:t>
            </a:r>
            <a:r>
              <a:rPr lang="el" sz="1600" u="sng" dirty="0">
                <a:latin typeface="Arial"/>
                <a:ea typeface="Arial"/>
                <a:cs typeface="Arial"/>
                <a:sym typeface="Arial"/>
              </a:rPr>
              <a:t>Κατανόηση αξιολόγησης εφαρμογών στα πολιτισμικά πλαίσια</a:t>
            </a:r>
            <a:endParaRPr sz="1600" u="sng" dirty="0">
              <a:latin typeface="Arial"/>
              <a:ea typeface="Arial"/>
              <a:cs typeface="Arial"/>
              <a:sym typeface="Arial"/>
            </a:endParaRPr>
          </a:p>
          <a:p>
            <a:pPr marL="0" lvl="0" indent="0" algn="just" rtl="0">
              <a:spcBef>
                <a:spcPts val="1200"/>
              </a:spcBef>
              <a:spcAft>
                <a:spcPts val="0"/>
              </a:spcAft>
              <a:buNone/>
            </a:pPr>
            <a:r>
              <a:rPr lang="el" sz="1600" b="1" dirty="0">
                <a:latin typeface="Arial"/>
                <a:ea typeface="Arial"/>
                <a:cs typeface="Arial"/>
                <a:sym typeface="Arial"/>
              </a:rPr>
              <a:t>Μέγεθος δείγματος</a:t>
            </a:r>
            <a:r>
              <a:rPr lang="el" sz="1600" dirty="0">
                <a:latin typeface="Arial"/>
                <a:ea typeface="Arial"/>
                <a:cs typeface="Arial"/>
                <a:sym typeface="Arial"/>
              </a:rPr>
              <a:t> </a:t>
            </a:r>
            <a:r>
              <a:rPr lang="el" sz="1600" dirty="0" smtClean="0">
                <a:latin typeface="Arial"/>
                <a:ea typeface="Arial"/>
                <a:cs typeface="Arial"/>
                <a:sym typeface="Arial"/>
              </a:rPr>
              <a:t>:</a:t>
            </a:r>
            <a:r>
              <a:rPr lang="en-US" sz="1600" dirty="0" smtClean="0">
                <a:latin typeface="Arial"/>
                <a:ea typeface="Arial"/>
                <a:cs typeface="Arial"/>
                <a:sym typeface="Arial"/>
              </a:rPr>
              <a:t> </a:t>
            </a:r>
            <a:r>
              <a:rPr lang="en-US" sz="1600" u="sng" dirty="0" smtClean="0">
                <a:latin typeface="Arial"/>
                <a:ea typeface="Arial"/>
                <a:cs typeface="Arial"/>
                <a:sym typeface="Arial"/>
              </a:rPr>
              <a:t>M</a:t>
            </a:r>
            <a:r>
              <a:rPr lang="el-GR" sz="1600" u="sng" dirty="0" smtClean="0">
                <a:latin typeface="Arial"/>
                <a:ea typeface="Arial"/>
                <a:cs typeface="Arial"/>
                <a:sym typeface="Arial"/>
              </a:rPr>
              <a:t>η αντιπροσωπευτικό</a:t>
            </a:r>
            <a:endParaRPr sz="1600" u="sng" dirty="0">
              <a:latin typeface="Arial"/>
              <a:ea typeface="Arial"/>
              <a:cs typeface="Arial"/>
              <a:sym typeface="Arial"/>
            </a:endParaRPr>
          </a:p>
          <a:p>
            <a:pPr marL="0" lvl="0" indent="0" algn="just" rtl="0">
              <a:spcBef>
                <a:spcPts val="1200"/>
              </a:spcBef>
              <a:spcAft>
                <a:spcPts val="0"/>
              </a:spcAft>
              <a:buNone/>
            </a:pPr>
            <a:r>
              <a:rPr lang="el" sz="1600" b="1" dirty="0">
                <a:latin typeface="Arial"/>
                <a:ea typeface="Arial"/>
                <a:cs typeface="Arial"/>
                <a:sym typeface="Arial"/>
              </a:rPr>
              <a:t>Ηλικία συμμετεχόντων</a:t>
            </a:r>
            <a:r>
              <a:rPr lang="el" sz="1600" dirty="0">
                <a:latin typeface="Arial"/>
                <a:ea typeface="Arial"/>
                <a:cs typeface="Arial"/>
                <a:sym typeface="Arial"/>
              </a:rPr>
              <a:t> : </a:t>
            </a:r>
            <a:r>
              <a:rPr lang="el" sz="1600" u="sng" dirty="0">
                <a:latin typeface="Arial"/>
                <a:ea typeface="Arial"/>
                <a:cs typeface="Arial"/>
                <a:sym typeface="Arial"/>
              </a:rPr>
              <a:t>Χωρίς όριο</a:t>
            </a:r>
            <a:endParaRPr sz="1600" u="sng" dirty="0">
              <a:latin typeface="Arial"/>
              <a:ea typeface="Arial"/>
              <a:cs typeface="Arial"/>
              <a:sym typeface="Arial"/>
            </a:endParaRPr>
          </a:p>
          <a:p>
            <a:pPr marL="0" lvl="0" indent="0" algn="just" rtl="0">
              <a:spcBef>
                <a:spcPts val="1200"/>
              </a:spcBef>
              <a:spcAft>
                <a:spcPts val="0"/>
              </a:spcAft>
              <a:buNone/>
            </a:pPr>
            <a:r>
              <a:rPr lang="el" sz="1600" b="1" dirty="0">
                <a:latin typeface="Arial"/>
                <a:ea typeface="Arial"/>
                <a:cs typeface="Arial"/>
                <a:sym typeface="Arial"/>
              </a:rPr>
              <a:t>Μέθοδος συλλογής δεδομένων</a:t>
            </a:r>
            <a:r>
              <a:rPr lang="el" sz="1600" dirty="0">
                <a:latin typeface="Arial"/>
                <a:ea typeface="Arial"/>
                <a:cs typeface="Arial"/>
                <a:sym typeface="Arial"/>
              </a:rPr>
              <a:t>: </a:t>
            </a:r>
            <a:r>
              <a:rPr lang="el" sz="1600" u="sng" dirty="0">
                <a:latin typeface="Arial"/>
                <a:ea typeface="Arial"/>
                <a:cs typeface="Arial"/>
                <a:sym typeface="Arial"/>
              </a:rPr>
              <a:t>Κυρίως ερωτηματολόγια</a:t>
            </a:r>
            <a:endParaRPr sz="1600" u="sng" dirty="0">
              <a:latin typeface="Arial"/>
              <a:ea typeface="Arial"/>
              <a:cs typeface="Arial"/>
              <a:sym typeface="Arial"/>
            </a:endParaRPr>
          </a:p>
          <a:p>
            <a:pPr marL="0" lvl="0" indent="0" algn="just" rtl="0">
              <a:spcBef>
                <a:spcPts val="1200"/>
              </a:spcBef>
              <a:spcAft>
                <a:spcPts val="0"/>
              </a:spcAft>
              <a:buNone/>
            </a:pPr>
            <a:endParaRPr sz="1600" dirty="0">
              <a:latin typeface="Arial"/>
              <a:ea typeface="Arial"/>
              <a:cs typeface="Arial"/>
              <a:sym typeface="Arial"/>
            </a:endParaRPr>
          </a:p>
          <a:p>
            <a:pPr marL="0" lvl="0" indent="0" algn="just" rtl="0">
              <a:spcBef>
                <a:spcPts val="1200"/>
              </a:spcBef>
              <a:spcAft>
                <a:spcPts val="1200"/>
              </a:spcAft>
              <a:buNone/>
            </a:pPr>
            <a:r>
              <a:rPr lang="el" sz="1600" b="1" dirty="0">
                <a:latin typeface="Arial"/>
                <a:ea typeface="Arial"/>
                <a:cs typeface="Arial"/>
                <a:sym typeface="Arial"/>
              </a:rPr>
              <a:t>Συμπέρασμα:</a:t>
            </a:r>
            <a:r>
              <a:rPr lang="el" sz="1600" dirty="0">
                <a:latin typeface="Arial"/>
                <a:ea typeface="Arial"/>
                <a:cs typeface="Arial"/>
                <a:sym typeface="Arial"/>
              </a:rPr>
              <a:t> </a:t>
            </a:r>
            <a:r>
              <a:rPr lang="el" sz="1600" u="sng" dirty="0">
                <a:latin typeface="Arial"/>
                <a:ea typeface="Arial"/>
                <a:cs typeface="Arial"/>
                <a:sym typeface="Arial"/>
              </a:rPr>
              <a:t>Χρειάζεται περαιτέρω έρευνα όσον αφορά τον τομέα της αξιολόγησης</a:t>
            </a:r>
            <a:endParaRPr sz="1600" u="sng" dirty="0">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3"/>
          <p:cNvSpPr txBox="1">
            <a:spLocks noGrp="1"/>
          </p:cNvSpPr>
          <p:nvPr>
            <p:ph type="title"/>
          </p:nvPr>
        </p:nvSpPr>
        <p:spPr>
          <a:xfrm>
            <a:off x="1201750" y="270650"/>
            <a:ext cx="7038900" cy="933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l" sz="2300" b="1" u="sng">
                <a:latin typeface="Arial"/>
                <a:ea typeface="Arial"/>
                <a:cs typeface="Arial"/>
                <a:sym typeface="Arial"/>
              </a:rPr>
              <a:t>ΕΠΙΡΡΟΗ ΤΩΝ A.R ΣΤΟΝ ΤΡΟΠΟ ΜΕ ΤΟΝ ΟΠΟΙΟ ΒΙΩΝΕΤΑΙ Η ΠΟΛΙΤΙΣΤΙΚΗ ΚΛΗΡΟΝΟΜΙΑ</a:t>
            </a:r>
            <a:endParaRPr sz="2300" b="1" u="sng">
              <a:latin typeface="Arial"/>
              <a:ea typeface="Arial"/>
              <a:cs typeface="Arial"/>
              <a:sym typeface="Arial"/>
            </a:endParaRPr>
          </a:p>
        </p:txBody>
      </p:sp>
      <p:sp>
        <p:nvSpPr>
          <p:cNvPr id="205" name="Google Shape;205;p23"/>
          <p:cNvSpPr txBox="1">
            <a:spLocks noGrp="1"/>
          </p:cNvSpPr>
          <p:nvPr>
            <p:ph type="body" idx="1"/>
          </p:nvPr>
        </p:nvSpPr>
        <p:spPr>
          <a:xfrm>
            <a:off x="964600" y="1335225"/>
            <a:ext cx="7692900" cy="3649200"/>
          </a:xfrm>
          <a:prstGeom prst="rect">
            <a:avLst/>
          </a:prstGeom>
        </p:spPr>
        <p:txBody>
          <a:bodyPr spcFirstLastPara="1" wrap="square" lIns="91425" tIns="91425" rIns="91425" bIns="91425" anchor="t" anchorCtr="0">
            <a:normAutofit fontScale="92500" lnSpcReduction="20000"/>
          </a:bodyPr>
          <a:lstStyle/>
          <a:p>
            <a:pPr marL="0" lvl="0" indent="0" algn="just" rtl="0">
              <a:spcBef>
                <a:spcPts val="0"/>
              </a:spcBef>
              <a:spcAft>
                <a:spcPts val="0"/>
              </a:spcAft>
              <a:buNone/>
            </a:pPr>
            <a:r>
              <a:rPr lang="el">
                <a:latin typeface="Arial"/>
                <a:ea typeface="Arial"/>
                <a:cs typeface="Arial"/>
                <a:sym typeface="Arial"/>
              </a:rPr>
              <a:t>Ο</a:t>
            </a:r>
            <a:r>
              <a:rPr lang="el" sz="1500">
                <a:latin typeface="Arial"/>
                <a:ea typeface="Arial"/>
                <a:cs typeface="Arial"/>
                <a:sym typeface="Arial"/>
              </a:rPr>
              <a:t> πρωταρχικός στόχος αυτού του είδους των εφαρμογών είναι η μετάδοση γνώσεων που σχετίζονται με την πολιτιστική κληρονομιά διαφόρων τόπων.</a:t>
            </a:r>
            <a:endParaRPr sz="1500">
              <a:latin typeface="Arial"/>
              <a:ea typeface="Arial"/>
              <a:cs typeface="Arial"/>
              <a:sym typeface="Arial"/>
            </a:endParaRPr>
          </a:p>
          <a:p>
            <a:pPr marL="0" lvl="0" indent="0" algn="just" rtl="0">
              <a:spcBef>
                <a:spcPts val="1200"/>
              </a:spcBef>
              <a:spcAft>
                <a:spcPts val="0"/>
              </a:spcAft>
              <a:buNone/>
            </a:pPr>
            <a:r>
              <a:rPr lang="el" sz="1500">
                <a:latin typeface="Arial"/>
                <a:ea typeface="Arial"/>
                <a:cs typeface="Arial"/>
                <a:sym typeface="Arial"/>
              </a:rPr>
              <a:t>Η ενσωμάτωση χιούμορ σε μια ψηφιακή αφήγηση μπορεί να ενισχύσει  την κατανόηση, να μετριάσει το άγχος και το στρες και να προωθήσει μια θετική στάση. </a:t>
            </a:r>
            <a:endParaRPr sz="1500">
              <a:latin typeface="Arial"/>
              <a:ea typeface="Arial"/>
              <a:cs typeface="Arial"/>
              <a:sym typeface="Arial"/>
            </a:endParaRPr>
          </a:p>
          <a:p>
            <a:pPr marL="0" lvl="0" indent="0" algn="just" rtl="0">
              <a:spcBef>
                <a:spcPts val="1200"/>
              </a:spcBef>
              <a:spcAft>
                <a:spcPts val="0"/>
              </a:spcAft>
              <a:buNone/>
            </a:pPr>
            <a:r>
              <a:rPr lang="el" sz="1500">
                <a:latin typeface="Arial"/>
                <a:ea typeface="Arial"/>
                <a:cs typeface="Arial"/>
                <a:sym typeface="Arial"/>
              </a:rPr>
              <a:t>Η αφηγηματική προσέγγιση είναι ικανή να βελτιώσει την εμπειρία σε ιστορικούς χώρους, να ενισχύσει τη διαδικασία μάθησης και το ενδιαφέρον προς την ιστορία.</a:t>
            </a:r>
            <a:endParaRPr sz="1500">
              <a:latin typeface="Arial"/>
              <a:ea typeface="Arial"/>
              <a:cs typeface="Arial"/>
              <a:sym typeface="Arial"/>
            </a:endParaRPr>
          </a:p>
          <a:p>
            <a:pPr marL="0" lvl="0" indent="0" algn="just" rtl="0">
              <a:spcBef>
                <a:spcPts val="1200"/>
              </a:spcBef>
              <a:spcAft>
                <a:spcPts val="0"/>
              </a:spcAft>
              <a:buNone/>
            </a:pPr>
            <a:r>
              <a:rPr lang="el" sz="1500">
                <a:latin typeface="Arial"/>
                <a:ea typeface="Arial"/>
                <a:cs typeface="Arial"/>
                <a:sym typeface="Arial"/>
              </a:rPr>
              <a:t>Η χρήση παιχνιδοποιημένων περιβαλλόντων μπορεί να αυξήσει την εμβύθιση του χρήστη κατά τη διάρκεια της επίσκεψης. </a:t>
            </a:r>
            <a:endParaRPr sz="1500">
              <a:latin typeface="Arial"/>
              <a:ea typeface="Arial"/>
              <a:cs typeface="Arial"/>
              <a:sym typeface="Arial"/>
            </a:endParaRPr>
          </a:p>
          <a:p>
            <a:pPr marL="0" lvl="0" indent="0" algn="just" rtl="0">
              <a:spcBef>
                <a:spcPts val="1200"/>
              </a:spcBef>
              <a:spcAft>
                <a:spcPts val="1200"/>
              </a:spcAft>
              <a:buNone/>
            </a:pPr>
            <a:r>
              <a:rPr lang="el" sz="1500">
                <a:latin typeface="Arial"/>
                <a:ea typeface="Arial"/>
                <a:cs typeface="Arial"/>
                <a:sym typeface="Arial"/>
              </a:rPr>
              <a:t>Η λειτουργικότητα που επιτρέπει στους χρήστες να βγάζουν selfies με διάφορες ιστορικές μορφές, διεγείρει την ενεργό συμμετοχή των χρηστών, ανεβάζοντας την εμπειρία της επίσκεψης σε ένα νέο επίπεδο. Προωθώντας την κοινοποίηση του περιεχομένου που δημιουργούν οι χρήστες σε άλλα μέσα, προσελκύουν  νέα ακροατήρια, τα οποία  επεκτείνουν την ευαισθητοποίηση για τη διατήρηση της πολιτιστικής  κληρονομιάς.</a:t>
            </a:r>
            <a:endParaRPr sz="1500">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4"/>
          <p:cNvSpPr txBox="1">
            <a:spLocks noGrp="1"/>
          </p:cNvSpPr>
          <p:nvPr>
            <p:ph type="title"/>
          </p:nvPr>
        </p:nvSpPr>
        <p:spPr>
          <a:xfrm>
            <a:off x="1067000" y="328300"/>
            <a:ext cx="7269300" cy="921900"/>
          </a:xfrm>
          <a:prstGeom prst="rect">
            <a:avLst/>
          </a:prstGeom>
        </p:spPr>
        <p:txBody>
          <a:bodyPr spcFirstLastPara="1" wrap="square" lIns="91425" tIns="91425" rIns="91425" bIns="91425" anchor="t" anchorCtr="0">
            <a:noAutofit/>
          </a:bodyPr>
          <a:lstStyle/>
          <a:p>
            <a:pPr marL="0" lvl="0" indent="0" algn="ctr" rtl="0">
              <a:lnSpc>
                <a:spcPct val="108000"/>
              </a:lnSpc>
              <a:spcBef>
                <a:spcPts val="1200"/>
              </a:spcBef>
              <a:spcAft>
                <a:spcPts val="800"/>
              </a:spcAft>
              <a:buNone/>
            </a:pPr>
            <a:r>
              <a:rPr lang="el" sz="2300" b="1" u="sng">
                <a:latin typeface="Arial"/>
                <a:ea typeface="Arial"/>
                <a:cs typeface="Arial"/>
                <a:sym typeface="Arial"/>
              </a:rPr>
              <a:t>ΠΡΟΚΛΗΣΕΙΣ ΣΕ ΕΦΑΡΜΟΓΕΣ ΕΠΑΥΞΗΜΕΝΗΣ ΠΡΑΓΜΑΤΙΚΟΤΗΤΑΣ ΓΙΑ ΚΙΝΗΤΑ ΤΗΛΕΦΩΝΑ</a:t>
            </a:r>
            <a:endParaRPr sz="2300" b="1" u="sng">
              <a:latin typeface="Arial"/>
              <a:ea typeface="Arial"/>
              <a:cs typeface="Arial"/>
              <a:sym typeface="Arial"/>
            </a:endParaRPr>
          </a:p>
        </p:txBody>
      </p:sp>
      <p:sp>
        <p:nvSpPr>
          <p:cNvPr id="211" name="Google Shape;211;p24"/>
          <p:cNvSpPr txBox="1">
            <a:spLocks noGrp="1"/>
          </p:cNvSpPr>
          <p:nvPr>
            <p:ph type="body" idx="1"/>
          </p:nvPr>
        </p:nvSpPr>
        <p:spPr>
          <a:xfrm>
            <a:off x="1297400" y="1567600"/>
            <a:ext cx="7038900" cy="30975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l" sz="1600">
                <a:latin typeface="Arial"/>
                <a:ea typeface="Arial"/>
                <a:cs typeface="Arial"/>
                <a:sym typeface="Arial"/>
              </a:rPr>
              <a:t>Η ανάπτυξη εφαρμογών επαυξημένης πραγματικότητας  για κινητά αντιμετωπίζει σημαντικά εμπόδια, τα οποία επικεντρώνονται κυρίως:</a:t>
            </a:r>
            <a:endParaRPr sz="1600">
              <a:latin typeface="Arial"/>
              <a:ea typeface="Arial"/>
              <a:cs typeface="Arial"/>
              <a:sym typeface="Arial"/>
            </a:endParaRPr>
          </a:p>
          <a:p>
            <a:pPr marL="457200" lvl="0" indent="-330200" algn="just" rtl="0">
              <a:spcBef>
                <a:spcPts val="1200"/>
              </a:spcBef>
              <a:spcAft>
                <a:spcPts val="0"/>
              </a:spcAft>
              <a:buSzPts val="1600"/>
              <a:buFont typeface="Arial"/>
              <a:buChar char="★"/>
            </a:pPr>
            <a:r>
              <a:rPr lang="el" sz="1600">
                <a:latin typeface="Arial"/>
                <a:ea typeface="Arial"/>
                <a:cs typeface="Arial"/>
                <a:sym typeface="Arial"/>
              </a:rPr>
              <a:t>Κόστος παραγωγής περιεχομένου υψηλής ποιότητας</a:t>
            </a:r>
            <a:endParaRPr sz="1600">
              <a:latin typeface="Arial"/>
              <a:ea typeface="Arial"/>
              <a:cs typeface="Arial"/>
              <a:sym typeface="Arial"/>
            </a:endParaRPr>
          </a:p>
          <a:p>
            <a:pPr marL="457200" lvl="0" indent="-330200" algn="just" rtl="0">
              <a:spcBef>
                <a:spcPts val="0"/>
              </a:spcBef>
              <a:spcAft>
                <a:spcPts val="0"/>
              </a:spcAft>
              <a:buSzPts val="1600"/>
              <a:buFont typeface="Arial"/>
              <a:buChar char="★"/>
            </a:pPr>
            <a:r>
              <a:rPr lang="el" sz="1600">
                <a:latin typeface="Arial"/>
                <a:ea typeface="Arial"/>
                <a:cs typeface="Arial"/>
                <a:sym typeface="Arial"/>
              </a:rPr>
              <a:t>Η υπερβολική κατανάλωση μπαταρίας με τη χρήση GPS - χαμηλή ισχύς της μπαταρίας</a:t>
            </a:r>
            <a:endParaRPr sz="1600">
              <a:latin typeface="Arial"/>
              <a:ea typeface="Arial"/>
              <a:cs typeface="Arial"/>
              <a:sym typeface="Arial"/>
            </a:endParaRPr>
          </a:p>
          <a:p>
            <a:pPr marL="457200" lvl="0" indent="-330200" algn="just" rtl="0">
              <a:spcBef>
                <a:spcPts val="0"/>
              </a:spcBef>
              <a:spcAft>
                <a:spcPts val="0"/>
              </a:spcAft>
              <a:buSzPts val="1600"/>
              <a:buFont typeface="Arial"/>
              <a:buChar char="★"/>
            </a:pPr>
            <a:r>
              <a:rPr lang="el" sz="1600">
                <a:latin typeface="Arial"/>
                <a:ea typeface="Arial"/>
                <a:cs typeface="Arial"/>
                <a:sym typeface="Arial"/>
              </a:rPr>
              <a:t>Ο απρόβλεπτος καιρός</a:t>
            </a:r>
            <a:endParaRPr sz="1600">
              <a:latin typeface="Arial"/>
              <a:ea typeface="Arial"/>
              <a:cs typeface="Arial"/>
              <a:sym typeface="Arial"/>
            </a:endParaRPr>
          </a:p>
          <a:p>
            <a:pPr marL="457200" lvl="0" indent="-330200" algn="just" rtl="0">
              <a:spcBef>
                <a:spcPts val="0"/>
              </a:spcBef>
              <a:spcAft>
                <a:spcPts val="0"/>
              </a:spcAft>
              <a:buSzPts val="1600"/>
              <a:buFont typeface="Arial"/>
              <a:buChar char="★"/>
            </a:pPr>
            <a:r>
              <a:rPr lang="el" sz="1600">
                <a:latin typeface="Arial"/>
                <a:ea typeface="Arial"/>
                <a:cs typeface="Arial"/>
                <a:sym typeface="Arial"/>
              </a:rPr>
              <a:t>Πιθανές βλάβες του δικτύου διαδικτύου</a:t>
            </a:r>
            <a:endParaRPr sz="1600">
              <a:latin typeface="Arial"/>
              <a:ea typeface="Arial"/>
              <a:cs typeface="Arial"/>
              <a:sym typeface="Arial"/>
            </a:endParaRPr>
          </a:p>
          <a:p>
            <a:pPr marL="457200" lvl="0" indent="-330200" algn="just" rtl="0">
              <a:spcBef>
                <a:spcPts val="0"/>
              </a:spcBef>
              <a:spcAft>
                <a:spcPts val="0"/>
              </a:spcAft>
              <a:buSzPts val="1600"/>
              <a:buFont typeface="Arial"/>
              <a:buChar char="★"/>
            </a:pPr>
            <a:r>
              <a:rPr lang="el" sz="1600">
                <a:latin typeface="Arial"/>
                <a:ea typeface="Arial"/>
                <a:cs typeface="Arial"/>
                <a:sym typeface="Arial"/>
              </a:rPr>
              <a:t>Η δυσκολία εντοπισμού και σταθεροποίησης της ανίχνευσης επαυξημένης πραγματικότητας</a:t>
            </a:r>
            <a:endParaRPr sz="1600">
              <a:latin typeface="Arial"/>
              <a:ea typeface="Arial"/>
              <a:cs typeface="Arial"/>
              <a:sym typeface="Arial"/>
            </a:endParaRPr>
          </a:p>
          <a:p>
            <a:pPr marL="457200" lvl="0" indent="-330200" algn="just" rtl="0">
              <a:spcBef>
                <a:spcPts val="0"/>
              </a:spcBef>
              <a:spcAft>
                <a:spcPts val="0"/>
              </a:spcAft>
              <a:buSzPts val="1600"/>
              <a:buFont typeface="Arial"/>
              <a:buChar char="★"/>
            </a:pPr>
            <a:r>
              <a:rPr lang="el" sz="1600">
                <a:latin typeface="Arial"/>
                <a:ea typeface="Arial"/>
                <a:cs typeface="Arial"/>
                <a:sym typeface="Arial"/>
              </a:rPr>
              <a:t>Η απουσία κινητών τηλεφώνων των συμμετεχόντων</a:t>
            </a:r>
            <a:endParaRPr sz="1600">
              <a:latin typeface="Arial"/>
              <a:ea typeface="Arial"/>
              <a:cs typeface="Arial"/>
              <a:sym typeface="Arial"/>
            </a:endParaRPr>
          </a:p>
          <a:p>
            <a:pPr marL="0" lvl="0" indent="0" algn="l" rtl="0">
              <a:spcBef>
                <a:spcPts val="1200"/>
              </a:spcBef>
              <a:spcAft>
                <a:spcPts val="120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5"/>
          <p:cNvSpPr txBox="1">
            <a:spLocks noGrp="1"/>
          </p:cNvSpPr>
          <p:nvPr>
            <p:ph type="title"/>
          </p:nvPr>
        </p:nvSpPr>
        <p:spPr>
          <a:xfrm>
            <a:off x="1097900" y="257950"/>
            <a:ext cx="7311600" cy="9141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l" b="1" u="sng">
                <a:latin typeface="Lato"/>
                <a:ea typeface="Lato"/>
                <a:cs typeface="Lato"/>
                <a:sym typeface="Lato"/>
              </a:rPr>
              <a:t>ΣΥΜΠΕΡΑΣΜΑΤΑ ΕΡΕΥΝΑΣ</a:t>
            </a:r>
            <a:endParaRPr b="1" u="sng">
              <a:latin typeface="Lato"/>
              <a:ea typeface="Lato"/>
              <a:cs typeface="Lato"/>
              <a:sym typeface="Lato"/>
            </a:endParaRPr>
          </a:p>
        </p:txBody>
      </p:sp>
      <p:sp>
        <p:nvSpPr>
          <p:cNvPr id="217" name="Google Shape;217;p25"/>
          <p:cNvSpPr txBox="1">
            <a:spLocks noGrp="1"/>
          </p:cNvSpPr>
          <p:nvPr>
            <p:ph type="body" idx="1"/>
          </p:nvPr>
        </p:nvSpPr>
        <p:spPr>
          <a:xfrm>
            <a:off x="105600" y="946175"/>
            <a:ext cx="8932800" cy="38148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r>
              <a:rPr lang="el" sz="1200">
                <a:solidFill>
                  <a:schemeClr val="dk1"/>
                </a:solidFill>
                <a:highlight>
                  <a:srgbClr val="D9EAD3"/>
                </a:highlight>
                <a:latin typeface="Arial"/>
                <a:ea typeface="Arial"/>
                <a:cs typeface="Arial"/>
                <a:sym typeface="Arial"/>
              </a:rPr>
              <a:t>.</a:t>
            </a:r>
            <a:endParaRPr sz="3500">
              <a:latin typeface="Arial"/>
              <a:ea typeface="Arial"/>
              <a:cs typeface="Arial"/>
              <a:sym typeface="Arial"/>
            </a:endParaRPr>
          </a:p>
          <a:p>
            <a:pPr marL="457200" lvl="0" indent="0" algn="l" rtl="0">
              <a:spcBef>
                <a:spcPts val="1200"/>
              </a:spcBef>
              <a:spcAft>
                <a:spcPts val="0"/>
              </a:spcAft>
              <a:buNone/>
            </a:pPr>
            <a:endParaRPr sz="3500">
              <a:latin typeface="Arial"/>
              <a:ea typeface="Arial"/>
              <a:cs typeface="Arial"/>
              <a:sym typeface="Arial"/>
            </a:endParaRPr>
          </a:p>
          <a:p>
            <a:pPr marL="457200" lvl="0" indent="0" algn="l" rtl="0">
              <a:spcBef>
                <a:spcPts val="1200"/>
              </a:spcBef>
              <a:spcAft>
                <a:spcPts val="0"/>
              </a:spcAft>
              <a:buNone/>
            </a:pPr>
            <a:endParaRPr sz="1400"/>
          </a:p>
          <a:p>
            <a:pPr marL="457200" lvl="0" indent="0" algn="l" rtl="0">
              <a:spcBef>
                <a:spcPts val="1200"/>
              </a:spcBef>
              <a:spcAft>
                <a:spcPts val="0"/>
              </a:spcAft>
              <a:buNone/>
            </a:pPr>
            <a:endParaRPr sz="1400"/>
          </a:p>
          <a:p>
            <a:pPr marL="457200" lvl="0" indent="0" algn="l" rtl="0">
              <a:spcBef>
                <a:spcPts val="1200"/>
              </a:spcBef>
              <a:spcAft>
                <a:spcPts val="0"/>
              </a:spcAft>
              <a:buNone/>
            </a:pPr>
            <a:endParaRPr sz="1400"/>
          </a:p>
          <a:p>
            <a:pPr marL="457200" lvl="0" indent="0" algn="l" rtl="0">
              <a:spcBef>
                <a:spcPts val="1200"/>
              </a:spcBef>
              <a:spcAft>
                <a:spcPts val="0"/>
              </a:spcAft>
              <a:buNone/>
            </a:pPr>
            <a:endParaRPr sz="1400"/>
          </a:p>
          <a:p>
            <a:pPr marL="0" lvl="0" indent="0" algn="l" rtl="0">
              <a:spcBef>
                <a:spcPts val="1200"/>
              </a:spcBef>
              <a:spcAft>
                <a:spcPts val="0"/>
              </a:spcAft>
              <a:buNone/>
            </a:pPr>
            <a:r>
              <a:rPr lang="el" sz="4400">
                <a:latin typeface="Arial"/>
                <a:ea typeface="Arial"/>
                <a:cs typeface="Arial"/>
                <a:sym typeface="Arial"/>
              </a:rPr>
              <a:t>Επηρεάζει θετικά την εμπειρία της πολιτιστικής κληρονομιάς                Μηχανισμός  παιχνιδιού που εφαρμόστηκε περισσότερο.</a:t>
            </a:r>
            <a:endParaRPr sz="4400">
              <a:latin typeface="Arial"/>
              <a:ea typeface="Arial"/>
              <a:cs typeface="Arial"/>
              <a:sym typeface="Arial"/>
            </a:endParaRPr>
          </a:p>
          <a:p>
            <a:pPr marL="0" lvl="0" indent="0" algn="l" rtl="0">
              <a:spcBef>
                <a:spcPts val="1200"/>
              </a:spcBef>
              <a:spcAft>
                <a:spcPts val="0"/>
              </a:spcAft>
              <a:buNone/>
            </a:pPr>
            <a:r>
              <a:rPr lang="el" sz="4400">
                <a:latin typeface="Arial"/>
                <a:ea typeface="Arial"/>
                <a:cs typeface="Arial"/>
                <a:sym typeface="Arial"/>
              </a:rPr>
              <a:t>και αποδείχθηκε η πιο συνηθισμένη δραστηριότητα.</a:t>
            </a:r>
            <a:endParaRPr sz="4400">
              <a:latin typeface="Arial"/>
              <a:ea typeface="Arial"/>
              <a:cs typeface="Arial"/>
              <a:sym typeface="Arial"/>
            </a:endParaRPr>
          </a:p>
          <a:p>
            <a:pPr marL="457200" lvl="0" indent="0" algn="l" rtl="0">
              <a:spcBef>
                <a:spcPts val="1200"/>
              </a:spcBef>
              <a:spcAft>
                <a:spcPts val="0"/>
              </a:spcAft>
              <a:buNone/>
            </a:pPr>
            <a:endParaRPr sz="3500">
              <a:latin typeface="Arial"/>
              <a:ea typeface="Arial"/>
              <a:cs typeface="Arial"/>
              <a:sym typeface="Arial"/>
            </a:endParaRPr>
          </a:p>
          <a:p>
            <a:pPr marL="457200" lvl="0" indent="0" algn="l" rtl="0">
              <a:spcBef>
                <a:spcPts val="1200"/>
              </a:spcBef>
              <a:spcAft>
                <a:spcPts val="0"/>
              </a:spcAft>
              <a:buNone/>
            </a:pPr>
            <a:endParaRPr sz="3500">
              <a:latin typeface="Arial"/>
              <a:ea typeface="Arial"/>
              <a:cs typeface="Arial"/>
              <a:sym typeface="Arial"/>
            </a:endParaRPr>
          </a:p>
          <a:p>
            <a:pPr marL="457200" lvl="0" indent="0" algn="l" rtl="0">
              <a:spcBef>
                <a:spcPts val="1200"/>
              </a:spcBef>
              <a:spcAft>
                <a:spcPts val="0"/>
              </a:spcAft>
              <a:buNone/>
            </a:pPr>
            <a:endParaRPr sz="1400"/>
          </a:p>
          <a:p>
            <a:pPr marL="457200" lvl="0" indent="0" algn="l" rtl="0">
              <a:spcBef>
                <a:spcPts val="1200"/>
              </a:spcBef>
              <a:spcAft>
                <a:spcPts val="0"/>
              </a:spcAft>
              <a:buNone/>
            </a:pPr>
            <a:endParaRPr sz="4300"/>
          </a:p>
          <a:p>
            <a:pPr marL="457200" lvl="0" indent="0" algn="l" rtl="0">
              <a:spcBef>
                <a:spcPts val="1200"/>
              </a:spcBef>
              <a:spcAft>
                <a:spcPts val="0"/>
              </a:spcAft>
              <a:buNone/>
            </a:pPr>
            <a:endParaRPr sz="4800">
              <a:latin typeface="Arial"/>
              <a:ea typeface="Arial"/>
              <a:cs typeface="Arial"/>
              <a:sym typeface="Arial"/>
            </a:endParaRPr>
          </a:p>
          <a:p>
            <a:pPr marL="0" lvl="0" indent="0" algn="l" rtl="0">
              <a:spcBef>
                <a:spcPts val="1200"/>
              </a:spcBef>
              <a:spcAft>
                <a:spcPts val="0"/>
              </a:spcAft>
              <a:buNone/>
            </a:pPr>
            <a:r>
              <a:rPr lang="el" sz="4800">
                <a:latin typeface="Arial"/>
                <a:ea typeface="Arial"/>
                <a:cs typeface="Arial"/>
                <a:sym typeface="Arial"/>
              </a:rPr>
              <a:t>                       </a:t>
            </a:r>
            <a:r>
              <a:rPr lang="el" sz="4400">
                <a:latin typeface="Arial"/>
                <a:ea typeface="Arial"/>
                <a:cs typeface="Arial"/>
                <a:sym typeface="Arial"/>
              </a:rPr>
              <a:t> Η λιγότερη υλοποιούμενη δραστηριότητα λόγω περιορισμένων πόρων και έλλειψης εμπειρίας.</a:t>
            </a:r>
            <a:endParaRPr sz="4400">
              <a:latin typeface="Arial"/>
              <a:ea typeface="Arial"/>
              <a:cs typeface="Arial"/>
              <a:sym typeface="Arial"/>
            </a:endParaRPr>
          </a:p>
          <a:p>
            <a:pPr marL="457200" lvl="0" indent="0" algn="l" rtl="0">
              <a:spcBef>
                <a:spcPts val="1200"/>
              </a:spcBef>
              <a:spcAft>
                <a:spcPts val="1200"/>
              </a:spcAft>
              <a:buNone/>
            </a:pPr>
            <a:endParaRPr sz="1400"/>
          </a:p>
        </p:txBody>
      </p:sp>
      <p:sp>
        <p:nvSpPr>
          <p:cNvPr id="218" name="Google Shape;218;p25"/>
          <p:cNvSpPr/>
          <p:nvPr/>
        </p:nvSpPr>
        <p:spPr>
          <a:xfrm>
            <a:off x="503825" y="1387975"/>
            <a:ext cx="1796400" cy="671700"/>
          </a:xfrm>
          <a:prstGeom prst="wave">
            <a:avLst>
              <a:gd name="adj1" fmla="val 12500"/>
              <a:gd name="adj2"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 sz="1500" b="1">
                <a:latin typeface="Lato"/>
                <a:ea typeface="Lato"/>
                <a:cs typeface="Lato"/>
                <a:sym typeface="Lato"/>
              </a:rPr>
              <a:t>ΑΦΗΓΗΣΗ</a:t>
            </a:r>
            <a:endParaRPr sz="1500" b="1">
              <a:latin typeface="Lato"/>
              <a:ea typeface="Lato"/>
              <a:cs typeface="Lato"/>
              <a:sym typeface="Lato"/>
            </a:endParaRPr>
          </a:p>
        </p:txBody>
      </p:sp>
      <p:sp>
        <p:nvSpPr>
          <p:cNvPr id="219" name="Google Shape;219;p25"/>
          <p:cNvSpPr/>
          <p:nvPr/>
        </p:nvSpPr>
        <p:spPr>
          <a:xfrm>
            <a:off x="1240625" y="2059650"/>
            <a:ext cx="166800" cy="3357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20" name="Google Shape;220;p25"/>
          <p:cNvSpPr/>
          <p:nvPr/>
        </p:nvSpPr>
        <p:spPr>
          <a:xfrm>
            <a:off x="5147100" y="1047650"/>
            <a:ext cx="1796400" cy="906300"/>
          </a:xfrm>
          <a:prstGeom prst="wave">
            <a:avLst>
              <a:gd name="adj1" fmla="val 12500"/>
              <a:gd name="adj2"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 sz="1500" b="1">
                <a:latin typeface="Lato"/>
                <a:ea typeface="Lato"/>
                <a:cs typeface="Lato"/>
                <a:sym typeface="Lato"/>
              </a:rPr>
              <a:t>ΚΥΝΗΓΙ ΘΗΣΑΥΡΟΥ</a:t>
            </a:r>
            <a:endParaRPr sz="1500" b="1">
              <a:latin typeface="Lato"/>
              <a:ea typeface="Lato"/>
              <a:cs typeface="Lato"/>
              <a:sym typeface="Lato"/>
            </a:endParaRPr>
          </a:p>
        </p:txBody>
      </p:sp>
      <p:sp>
        <p:nvSpPr>
          <p:cNvPr id="221" name="Google Shape;221;p25"/>
          <p:cNvSpPr/>
          <p:nvPr/>
        </p:nvSpPr>
        <p:spPr>
          <a:xfrm>
            <a:off x="5919775" y="1997650"/>
            <a:ext cx="166800" cy="3357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
        <p:nvSpPr>
          <p:cNvPr id="222" name="Google Shape;222;p25"/>
          <p:cNvSpPr/>
          <p:nvPr/>
        </p:nvSpPr>
        <p:spPr>
          <a:xfrm>
            <a:off x="3333325" y="3255075"/>
            <a:ext cx="2112300" cy="738300"/>
          </a:xfrm>
          <a:prstGeom prst="wave">
            <a:avLst>
              <a:gd name="adj1" fmla="val 12500"/>
              <a:gd name="adj2"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l" b="1" dirty="0">
                <a:latin typeface="Lato"/>
                <a:ea typeface="Lato"/>
                <a:cs typeface="Lato"/>
                <a:sym typeface="Lato"/>
              </a:rPr>
              <a:t>      </a:t>
            </a:r>
            <a:r>
              <a:rPr lang="el" sz="1500" b="1" dirty="0" smtClean="0">
                <a:latin typeface="Lato"/>
                <a:ea typeface="Lato"/>
                <a:cs typeface="Lato"/>
                <a:sym typeface="Lato"/>
              </a:rPr>
              <a:t>ΧΕΙΡΟΤΕΧΝΙΑ</a:t>
            </a:r>
            <a:r>
              <a:rPr lang="en-US" sz="1500" b="1" dirty="0" smtClean="0">
                <a:latin typeface="Lato"/>
                <a:ea typeface="Lato"/>
                <a:cs typeface="Lato"/>
                <a:sym typeface="Lato"/>
              </a:rPr>
              <a:t>/ </a:t>
            </a:r>
            <a:r>
              <a:rPr lang="el-GR" sz="1500" b="1" dirty="0" smtClean="0">
                <a:latin typeface="Lato"/>
                <a:ea typeface="Lato"/>
                <a:cs typeface="Lato"/>
                <a:sym typeface="Lato"/>
              </a:rPr>
              <a:t>   ΤΕΧΝΟΥΡΓΗΜΑ</a:t>
            </a:r>
            <a:endParaRPr sz="1500" b="1" dirty="0">
              <a:latin typeface="Lato"/>
              <a:ea typeface="Lato"/>
              <a:cs typeface="Lato"/>
              <a:sym typeface="Lato"/>
            </a:endParaRPr>
          </a:p>
        </p:txBody>
      </p:sp>
      <p:sp>
        <p:nvSpPr>
          <p:cNvPr id="223" name="Google Shape;223;p25"/>
          <p:cNvSpPr/>
          <p:nvPr/>
        </p:nvSpPr>
        <p:spPr>
          <a:xfrm>
            <a:off x="4085125" y="3993375"/>
            <a:ext cx="166800" cy="3357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ato"/>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6"/>
          <p:cNvSpPr txBox="1">
            <a:spLocks noGrp="1"/>
          </p:cNvSpPr>
          <p:nvPr>
            <p:ph type="title"/>
          </p:nvPr>
        </p:nvSpPr>
        <p:spPr>
          <a:xfrm>
            <a:off x="1349525" y="140025"/>
            <a:ext cx="7038900" cy="9141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l" b="1" u="sng">
                <a:latin typeface="Lato"/>
                <a:ea typeface="Lato"/>
                <a:cs typeface="Lato"/>
                <a:sym typeface="Lato"/>
              </a:rPr>
              <a:t>ΠΡΟΤΑΣΕΙΣ ΓΙΑ ΜΕΛΛΟΝΤΙΚΕΣ ΕΡΕΥΝΕΣ</a:t>
            </a:r>
            <a:endParaRPr b="1" u="sng">
              <a:latin typeface="Lato"/>
              <a:ea typeface="Lato"/>
              <a:cs typeface="Lato"/>
              <a:sym typeface="Lato"/>
            </a:endParaRPr>
          </a:p>
        </p:txBody>
      </p:sp>
      <p:sp>
        <p:nvSpPr>
          <p:cNvPr id="229" name="Google Shape;229;p26"/>
          <p:cNvSpPr txBox="1">
            <a:spLocks noGrp="1"/>
          </p:cNvSpPr>
          <p:nvPr>
            <p:ph type="body" idx="1"/>
          </p:nvPr>
        </p:nvSpPr>
        <p:spPr>
          <a:xfrm>
            <a:off x="1144025" y="950275"/>
            <a:ext cx="7449900" cy="3978900"/>
          </a:xfrm>
          <a:prstGeom prst="rect">
            <a:avLst/>
          </a:prstGeom>
        </p:spPr>
        <p:txBody>
          <a:bodyPr spcFirstLastPara="1" wrap="square" lIns="91425" tIns="91425" rIns="91425" bIns="91425" anchor="t" anchorCtr="0">
            <a:noAutofit/>
          </a:bodyPr>
          <a:lstStyle/>
          <a:p>
            <a:pPr marL="457200" lvl="0" indent="-330200" algn="just" rtl="0">
              <a:lnSpc>
                <a:spcPct val="107916"/>
              </a:lnSpc>
              <a:spcBef>
                <a:spcPts val="0"/>
              </a:spcBef>
              <a:spcAft>
                <a:spcPts val="0"/>
              </a:spcAft>
              <a:buSzPts val="1600"/>
              <a:buChar char="●"/>
            </a:pPr>
            <a:r>
              <a:rPr lang="el" sz="1400" b="1">
                <a:highlight>
                  <a:schemeClr val="dk1"/>
                </a:highlight>
                <a:latin typeface="Arial"/>
                <a:ea typeface="Arial"/>
                <a:cs typeface="Arial"/>
                <a:sym typeface="Arial"/>
              </a:rPr>
              <a:t>Τμηματοποίηση χρηστών → </a:t>
            </a:r>
            <a:r>
              <a:rPr lang="el" sz="1400">
                <a:highlight>
                  <a:schemeClr val="dk1"/>
                </a:highlight>
                <a:latin typeface="Arial"/>
                <a:ea typeface="Arial"/>
                <a:cs typeface="Arial"/>
                <a:sym typeface="Arial"/>
              </a:rPr>
              <a:t>ανάλογα με τις προτιμήσεις του καθενός.</a:t>
            </a:r>
            <a:endParaRPr sz="1400">
              <a:highlight>
                <a:schemeClr val="dk1"/>
              </a:highlight>
              <a:latin typeface="Arial"/>
              <a:ea typeface="Arial"/>
              <a:cs typeface="Arial"/>
              <a:sym typeface="Arial"/>
            </a:endParaRPr>
          </a:p>
          <a:p>
            <a:pPr marL="457200" lvl="0" indent="0" algn="just" rtl="0">
              <a:lnSpc>
                <a:spcPct val="107916"/>
              </a:lnSpc>
              <a:spcBef>
                <a:spcPts val="800"/>
              </a:spcBef>
              <a:spcAft>
                <a:spcPts val="0"/>
              </a:spcAft>
              <a:buNone/>
            </a:pPr>
            <a:endParaRPr sz="1400">
              <a:highlight>
                <a:schemeClr val="dk1"/>
              </a:highlight>
              <a:latin typeface="Arial"/>
              <a:ea typeface="Arial"/>
              <a:cs typeface="Arial"/>
              <a:sym typeface="Arial"/>
            </a:endParaRPr>
          </a:p>
          <a:p>
            <a:pPr marL="457200" lvl="0" indent="-317500" algn="just" rtl="0">
              <a:lnSpc>
                <a:spcPct val="107916"/>
              </a:lnSpc>
              <a:spcBef>
                <a:spcPts val="800"/>
              </a:spcBef>
              <a:spcAft>
                <a:spcPts val="0"/>
              </a:spcAft>
              <a:buSzPts val="1400"/>
              <a:buFont typeface="Arial"/>
              <a:buChar char="●"/>
            </a:pPr>
            <a:r>
              <a:rPr lang="el" sz="1400" b="1">
                <a:latin typeface="Arial"/>
                <a:ea typeface="Arial"/>
                <a:cs typeface="Arial"/>
                <a:sym typeface="Arial"/>
              </a:rPr>
              <a:t>Πολιτιστικό πλαίσιο → </a:t>
            </a:r>
            <a:r>
              <a:rPr lang="el" sz="1400">
                <a:latin typeface="Arial"/>
                <a:ea typeface="Arial"/>
                <a:cs typeface="Arial"/>
                <a:sym typeface="Arial"/>
              </a:rPr>
              <a:t>ιστορική και συμβολική σημασία τόπου.</a:t>
            </a:r>
            <a:endParaRPr sz="1400">
              <a:latin typeface="Arial"/>
              <a:ea typeface="Arial"/>
              <a:cs typeface="Arial"/>
              <a:sym typeface="Arial"/>
            </a:endParaRPr>
          </a:p>
          <a:p>
            <a:pPr marL="0" lvl="0" indent="0" algn="just" rtl="0">
              <a:lnSpc>
                <a:spcPct val="107916"/>
              </a:lnSpc>
              <a:spcBef>
                <a:spcPts val="800"/>
              </a:spcBef>
              <a:spcAft>
                <a:spcPts val="0"/>
              </a:spcAft>
              <a:buNone/>
            </a:pPr>
            <a:endParaRPr sz="1400">
              <a:latin typeface="Arial"/>
              <a:ea typeface="Arial"/>
              <a:cs typeface="Arial"/>
              <a:sym typeface="Arial"/>
            </a:endParaRPr>
          </a:p>
          <a:p>
            <a:pPr marL="457200" lvl="0" indent="-317500" algn="just" rtl="0">
              <a:lnSpc>
                <a:spcPct val="107916"/>
              </a:lnSpc>
              <a:spcBef>
                <a:spcPts val="800"/>
              </a:spcBef>
              <a:spcAft>
                <a:spcPts val="0"/>
              </a:spcAft>
              <a:buSzPts val="1400"/>
              <a:buFont typeface="Arial"/>
              <a:buChar char="●"/>
            </a:pPr>
            <a:r>
              <a:rPr lang="el" sz="1400" b="1">
                <a:latin typeface="Arial"/>
                <a:ea typeface="Arial"/>
                <a:cs typeface="Arial"/>
                <a:sym typeface="Arial"/>
              </a:rPr>
              <a:t>Χιουμοριστική ένταξη → </a:t>
            </a:r>
            <a:r>
              <a:rPr lang="el" sz="1400">
                <a:latin typeface="Arial"/>
                <a:ea typeface="Arial"/>
                <a:cs typeface="Arial"/>
                <a:sym typeface="Arial"/>
              </a:rPr>
              <a:t>προσελκύει και διατηρεί το ενδιαφέρον των μεγαλύτερων επισκεπτών.</a:t>
            </a:r>
            <a:endParaRPr sz="1400">
              <a:latin typeface="Arial"/>
              <a:ea typeface="Arial"/>
              <a:cs typeface="Arial"/>
              <a:sym typeface="Arial"/>
            </a:endParaRPr>
          </a:p>
          <a:p>
            <a:pPr marL="457200" lvl="0" indent="0" algn="just" rtl="0">
              <a:lnSpc>
                <a:spcPct val="107916"/>
              </a:lnSpc>
              <a:spcBef>
                <a:spcPts val="800"/>
              </a:spcBef>
              <a:spcAft>
                <a:spcPts val="0"/>
              </a:spcAft>
              <a:buNone/>
            </a:pPr>
            <a:endParaRPr sz="1400" b="1">
              <a:latin typeface="Arial"/>
              <a:ea typeface="Arial"/>
              <a:cs typeface="Arial"/>
              <a:sym typeface="Arial"/>
            </a:endParaRPr>
          </a:p>
          <a:p>
            <a:pPr marL="457200" lvl="0" indent="-317500" algn="just" rtl="0">
              <a:lnSpc>
                <a:spcPct val="107916"/>
              </a:lnSpc>
              <a:spcBef>
                <a:spcPts val="800"/>
              </a:spcBef>
              <a:spcAft>
                <a:spcPts val="0"/>
              </a:spcAft>
              <a:buSzPts val="1400"/>
              <a:buFont typeface="Arial"/>
              <a:buChar char="●"/>
            </a:pPr>
            <a:r>
              <a:rPr lang="el" sz="1400" b="1">
                <a:latin typeface="Arial"/>
                <a:ea typeface="Arial"/>
                <a:cs typeface="Arial"/>
                <a:sym typeface="Arial"/>
              </a:rPr>
              <a:t>Συναισθηματική δέσμευση → </a:t>
            </a:r>
            <a:r>
              <a:rPr lang="el" sz="1400">
                <a:latin typeface="Arial"/>
                <a:ea typeface="Arial"/>
                <a:cs typeface="Arial"/>
                <a:sym typeface="Arial"/>
              </a:rPr>
              <a:t>η αφήγηση σε α’ πρόσωπο συνδέει το ιστορικό πλαίσιο με τους χαρακτήρες.</a:t>
            </a:r>
            <a:endParaRPr sz="1400">
              <a:latin typeface="Arial"/>
              <a:ea typeface="Arial"/>
              <a:cs typeface="Arial"/>
              <a:sym typeface="Arial"/>
            </a:endParaRPr>
          </a:p>
          <a:p>
            <a:pPr marL="0" lvl="0" indent="0" algn="just" rtl="0">
              <a:lnSpc>
                <a:spcPct val="107916"/>
              </a:lnSpc>
              <a:spcBef>
                <a:spcPts val="800"/>
              </a:spcBef>
              <a:spcAft>
                <a:spcPts val="0"/>
              </a:spcAft>
              <a:buNone/>
            </a:pPr>
            <a:endParaRPr sz="1400" b="1">
              <a:latin typeface="Arial"/>
              <a:ea typeface="Arial"/>
              <a:cs typeface="Arial"/>
              <a:sym typeface="Arial"/>
            </a:endParaRPr>
          </a:p>
          <a:p>
            <a:pPr marL="457200" lvl="0" indent="-317500" algn="just" rtl="0">
              <a:lnSpc>
                <a:spcPct val="107916"/>
              </a:lnSpc>
              <a:spcBef>
                <a:spcPts val="800"/>
              </a:spcBef>
              <a:spcAft>
                <a:spcPts val="0"/>
              </a:spcAft>
              <a:buSzPts val="1400"/>
              <a:buFont typeface="Arial"/>
              <a:buChar char="●"/>
            </a:pPr>
            <a:r>
              <a:rPr lang="el" sz="1400" b="1">
                <a:latin typeface="Arial"/>
                <a:ea typeface="Arial"/>
                <a:cs typeface="Arial"/>
                <a:sym typeface="Arial"/>
              </a:rPr>
              <a:t>Εμπλοκή στο gameplay → </a:t>
            </a:r>
            <a:r>
              <a:rPr lang="el" sz="1400">
                <a:latin typeface="Arial"/>
                <a:ea typeface="Arial"/>
                <a:cs typeface="Arial"/>
                <a:sym typeface="Arial"/>
              </a:rPr>
              <a:t>η ενσωμάτωση παιχνιδιών ενισχύει τη μάθηση και το ενδιαφέρον των επισκεπτών.</a:t>
            </a:r>
            <a:endParaRPr sz="1400">
              <a:latin typeface="Arial"/>
              <a:ea typeface="Arial"/>
              <a:cs typeface="Arial"/>
              <a:sym typeface="Arial"/>
            </a:endParaRPr>
          </a:p>
          <a:p>
            <a:pPr marL="457200" lvl="0" indent="0" algn="l" rtl="0">
              <a:lnSpc>
                <a:spcPct val="107916"/>
              </a:lnSpc>
              <a:spcBef>
                <a:spcPts val="800"/>
              </a:spcBef>
              <a:spcAft>
                <a:spcPts val="800"/>
              </a:spcAft>
              <a:buNone/>
            </a:pPr>
            <a:endParaRPr sz="1100">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7"/>
          <p:cNvSpPr txBox="1">
            <a:spLocks noGrp="1"/>
          </p:cNvSpPr>
          <p:nvPr>
            <p:ph type="title"/>
          </p:nvPr>
        </p:nvSpPr>
        <p:spPr>
          <a:xfrm>
            <a:off x="1297500" y="151550"/>
            <a:ext cx="7038900" cy="6948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l" b="1" u="sng"/>
              <a:t>ΠΡΟΤΑΣΕΙΣ ΓΙΑ ΜΕΛΛΟΝΤΙΚΕΣ ΕΡΕΥΝΕΣ</a:t>
            </a:r>
            <a:endParaRPr b="1" u="sng"/>
          </a:p>
        </p:txBody>
      </p:sp>
      <p:sp>
        <p:nvSpPr>
          <p:cNvPr id="235" name="Google Shape;235;p27"/>
          <p:cNvSpPr txBox="1">
            <a:spLocks noGrp="1"/>
          </p:cNvSpPr>
          <p:nvPr>
            <p:ph type="body" idx="1"/>
          </p:nvPr>
        </p:nvSpPr>
        <p:spPr>
          <a:xfrm>
            <a:off x="1074825" y="846350"/>
            <a:ext cx="7726800" cy="4151700"/>
          </a:xfrm>
          <a:prstGeom prst="rect">
            <a:avLst/>
          </a:prstGeom>
        </p:spPr>
        <p:txBody>
          <a:bodyPr spcFirstLastPara="1" wrap="square" lIns="91425" tIns="91425" rIns="91425" bIns="91425" anchor="t" anchorCtr="0">
            <a:noAutofit/>
          </a:bodyPr>
          <a:lstStyle/>
          <a:p>
            <a:pPr marL="457200" lvl="0" indent="-330200" algn="just" rtl="0">
              <a:lnSpc>
                <a:spcPct val="107916"/>
              </a:lnSpc>
              <a:spcBef>
                <a:spcPts val="0"/>
              </a:spcBef>
              <a:spcAft>
                <a:spcPts val="0"/>
              </a:spcAft>
              <a:buSzPts val="1600"/>
              <a:buChar char="●"/>
            </a:pPr>
            <a:r>
              <a:rPr lang="el" sz="1400" b="1">
                <a:latin typeface="Arial"/>
                <a:ea typeface="Arial"/>
                <a:cs typeface="Arial"/>
                <a:sym typeface="Arial"/>
              </a:rPr>
              <a:t>Ενεργή συμμετοχή στη βιοτεχνία → </a:t>
            </a:r>
            <a:r>
              <a:rPr lang="el" sz="1400">
                <a:latin typeface="Arial"/>
                <a:ea typeface="Arial"/>
                <a:cs typeface="Arial"/>
                <a:sym typeface="Arial"/>
              </a:rPr>
              <a:t>μέσω της χειροτεχνίας οι επισκέπτες συμμετέχουν ενεργητικά.</a:t>
            </a:r>
            <a:endParaRPr sz="1400">
              <a:latin typeface="Arial"/>
              <a:ea typeface="Arial"/>
              <a:cs typeface="Arial"/>
              <a:sym typeface="Arial"/>
            </a:endParaRPr>
          </a:p>
          <a:p>
            <a:pPr marL="457200" lvl="0" indent="0" algn="just" rtl="0">
              <a:lnSpc>
                <a:spcPct val="107916"/>
              </a:lnSpc>
              <a:spcBef>
                <a:spcPts val="800"/>
              </a:spcBef>
              <a:spcAft>
                <a:spcPts val="0"/>
              </a:spcAft>
              <a:buNone/>
            </a:pPr>
            <a:endParaRPr sz="1400">
              <a:latin typeface="Arial"/>
              <a:ea typeface="Arial"/>
              <a:cs typeface="Arial"/>
              <a:sym typeface="Arial"/>
            </a:endParaRPr>
          </a:p>
          <a:p>
            <a:pPr marL="457200" lvl="0" indent="-317500" algn="just" rtl="0">
              <a:lnSpc>
                <a:spcPct val="107916"/>
              </a:lnSpc>
              <a:spcBef>
                <a:spcPts val="800"/>
              </a:spcBef>
              <a:spcAft>
                <a:spcPts val="0"/>
              </a:spcAft>
              <a:buSzPts val="1400"/>
              <a:buFont typeface="Arial"/>
              <a:buChar char="●"/>
            </a:pPr>
            <a:r>
              <a:rPr lang="el" sz="1400" b="1">
                <a:latin typeface="Arial"/>
                <a:ea typeface="Arial"/>
                <a:cs typeface="Arial"/>
                <a:sym typeface="Arial"/>
              </a:rPr>
              <a:t>Ισορροπία περιεχομένου → </a:t>
            </a:r>
            <a:r>
              <a:rPr lang="el" sz="1400">
                <a:latin typeface="Arial"/>
                <a:ea typeface="Arial"/>
                <a:cs typeface="Arial"/>
                <a:sym typeface="Arial"/>
              </a:rPr>
              <a:t>ο συνδυασμός του κειμένου και του βίντεο ενισχύει τόσο τη συμμετοχή του επισκέπτη όσο και τις μαθησιακές του δυνατότητες.</a:t>
            </a:r>
            <a:endParaRPr sz="1400">
              <a:latin typeface="Arial"/>
              <a:ea typeface="Arial"/>
              <a:cs typeface="Arial"/>
              <a:sym typeface="Arial"/>
            </a:endParaRPr>
          </a:p>
          <a:p>
            <a:pPr marL="0" lvl="0" indent="0" algn="just" rtl="0">
              <a:lnSpc>
                <a:spcPct val="107916"/>
              </a:lnSpc>
              <a:spcBef>
                <a:spcPts val="800"/>
              </a:spcBef>
              <a:spcAft>
                <a:spcPts val="0"/>
              </a:spcAft>
              <a:buNone/>
            </a:pPr>
            <a:endParaRPr sz="1400">
              <a:latin typeface="Arial"/>
              <a:ea typeface="Arial"/>
              <a:cs typeface="Arial"/>
              <a:sym typeface="Arial"/>
            </a:endParaRPr>
          </a:p>
          <a:p>
            <a:pPr marL="457200" lvl="0" indent="-317500" algn="just" rtl="0">
              <a:lnSpc>
                <a:spcPct val="107916"/>
              </a:lnSpc>
              <a:spcBef>
                <a:spcPts val="800"/>
              </a:spcBef>
              <a:spcAft>
                <a:spcPts val="0"/>
              </a:spcAft>
              <a:buSzPts val="1400"/>
              <a:buFont typeface="Arial"/>
              <a:buChar char="●"/>
            </a:pPr>
            <a:r>
              <a:rPr lang="el" sz="1400" b="1">
                <a:latin typeface="Arial"/>
                <a:ea typeface="Arial"/>
                <a:cs typeface="Arial"/>
                <a:sym typeface="Arial"/>
              </a:rPr>
              <a:t>Εναρμόνιση ψυχαγωγίας και εκπαίδευσης → </a:t>
            </a:r>
            <a:r>
              <a:rPr lang="el" sz="1400">
                <a:latin typeface="Arial"/>
                <a:ea typeface="Arial"/>
                <a:cs typeface="Arial"/>
                <a:sym typeface="Arial"/>
              </a:rPr>
              <a:t>ισορροπία παιχνιδιού και μετάδοσης πολιτιστικών γνώσεων.</a:t>
            </a:r>
            <a:endParaRPr sz="1400">
              <a:latin typeface="Arial"/>
              <a:ea typeface="Arial"/>
              <a:cs typeface="Arial"/>
              <a:sym typeface="Arial"/>
            </a:endParaRPr>
          </a:p>
          <a:p>
            <a:pPr marL="0" lvl="0" indent="0" algn="just" rtl="0">
              <a:lnSpc>
                <a:spcPct val="107916"/>
              </a:lnSpc>
              <a:spcBef>
                <a:spcPts val="800"/>
              </a:spcBef>
              <a:spcAft>
                <a:spcPts val="0"/>
              </a:spcAft>
              <a:buNone/>
            </a:pPr>
            <a:endParaRPr sz="1400">
              <a:latin typeface="Arial"/>
              <a:ea typeface="Arial"/>
              <a:cs typeface="Arial"/>
              <a:sym typeface="Arial"/>
            </a:endParaRPr>
          </a:p>
          <a:p>
            <a:pPr marL="457200" lvl="0" indent="-317500" algn="just" rtl="0">
              <a:lnSpc>
                <a:spcPct val="107916"/>
              </a:lnSpc>
              <a:spcBef>
                <a:spcPts val="800"/>
              </a:spcBef>
              <a:spcAft>
                <a:spcPts val="0"/>
              </a:spcAft>
              <a:buSzPts val="1400"/>
              <a:buFont typeface="Arial"/>
              <a:buChar char="●"/>
            </a:pPr>
            <a:r>
              <a:rPr lang="el" sz="1400" b="1">
                <a:latin typeface="Arial"/>
                <a:ea typeface="Arial"/>
                <a:cs typeface="Arial"/>
                <a:sym typeface="Arial"/>
              </a:rPr>
              <a:t>Τεχνολογική βελτιστοποίηση → </a:t>
            </a:r>
            <a:r>
              <a:rPr lang="el" sz="1400">
                <a:latin typeface="Arial"/>
                <a:ea typeface="Arial"/>
                <a:cs typeface="Arial"/>
                <a:sym typeface="Arial"/>
              </a:rPr>
              <a:t>συνεκτίμηση ποικίλων παραγόντων με στόχο την πιο αξιόπιστη εμπειρία σε περιβάλλοντα πολιτιστικής κληρονομιάς</a:t>
            </a:r>
            <a:endParaRPr sz="1400">
              <a:latin typeface="Arial"/>
              <a:ea typeface="Arial"/>
              <a:cs typeface="Arial"/>
              <a:sym typeface="Arial"/>
            </a:endParaRPr>
          </a:p>
          <a:p>
            <a:pPr marL="0" lvl="0" indent="0" algn="just" rtl="0">
              <a:lnSpc>
                <a:spcPct val="107916"/>
              </a:lnSpc>
              <a:spcBef>
                <a:spcPts val="800"/>
              </a:spcBef>
              <a:spcAft>
                <a:spcPts val="0"/>
              </a:spcAft>
              <a:buNone/>
            </a:pPr>
            <a:endParaRPr sz="1400" b="1">
              <a:latin typeface="Arial"/>
              <a:ea typeface="Arial"/>
              <a:cs typeface="Arial"/>
              <a:sym typeface="Arial"/>
            </a:endParaRPr>
          </a:p>
          <a:p>
            <a:pPr marL="457200" lvl="0" indent="-317500" algn="just" rtl="0">
              <a:lnSpc>
                <a:spcPct val="107916"/>
              </a:lnSpc>
              <a:spcBef>
                <a:spcPts val="800"/>
              </a:spcBef>
              <a:spcAft>
                <a:spcPts val="800"/>
              </a:spcAft>
              <a:buSzPts val="1400"/>
              <a:buFont typeface="Arial"/>
              <a:buChar char="●"/>
            </a:pPr>
            <a:r>
              <a:rPr lang="el" sz="1400" b="1">
                <a:latin typeface="Arial"/>
                <a:ea typeface="Arial"/>
                <a:cs typeface="Arial"/>
                <a:sym typeface="Arial"/>
              </a:rPr>
              <a:t>Αρμονία → </a:t>
            </a:r>
            <a:r>
              <a:rPr lang="el" sz="1400">
                <a:latin typeface="Arial"/>
                <a:ea typeface="Arial"/>
                <a:cs typeface="Arial"/>
                <a:sym typeface="Arial"/>
              </a:rPr>
              <a:t>οι εφαρμογές πρέπει να έχουν ενισχυτικό-συμπληρωματικό ρόλο στην πολιτιστική τουριστική επίσκεψη.</a:t>
            </a:r>
            <a:endParaRPr sz="1400">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28"/>
          <p:cNvPicPr preferRelativeResize="0"/>
          <p:nvPr/>
        </p:nvPicPr>
        <p:blipFill>
          <a:blip r:embed="rId3">
            <a:alphaModFix/>
          </a:blip>
          <a:stretch>
            <a:fillRect/>
          </a:stretch>
        </p:blipFill>
        <p:spPr>
          <a:xfrm>
            <a:off x="0" y="1"/>
            <a:ext cx="9144000" cy="5143500"/>
          </a:xfrm>
          <a:prstGeom prst="rect">
            <a:avLst/>
          </a:prstGeom>
          <a:noFill/>
          <a:ln>
            <a:noFill/>
          </a:ln>
        </p:spPr>
      </p:pic>
      <p:sp>
        <p:nvSpPr>
          <p:cNvPr id="241" name="Google Shape;241;p28"/>
          <p:cNvSpPr txBox="1"/>
          <p:nvPr/>
        </p:nvSpPr>
        <p:spPr>
          <a:xfrm>
            <a:off x="3961075" y="4692100"/>
            <a:ext cx="5607000" cy="801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l" b="1">
                <a:solidFill>
                  <a:schemeClr val="dk1"/>
                </a:solidFill>
              </a:rPr>
              <a:t>                  Σας ευχαριστούμε για την προσοχή σας!!!</a:t>
            </a:r>
            <a:endParaRPr>
              <a:solidFill>
                <a:schemeClr val="dk1"/>
              </a:solidFill>
            </a:endParaRPr>
          </a:p>
          <a:p>
            <a:pPr marL="0" lvl="0" indent="0" algn="l" rtl="0">
              <a:lnSpc>
                <a:spcPct val="115000"/>
              </a:lnSpc>
              <a:spcBef>
                <a:spcPts val="1200"/>
              </a:spcBef>
              <a:spcAft>
                <a:spcPts val="120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4"/>
          <p:cNvSpPr txBox="1">
            <a:spLocks noGrp="1"/>
          </p:cNvSpPr>
          <p:nvPr>
            <p:ph type="title"/>
          </p:nvPr>
        </p:nvSpPr>
        <p:spPr>
          <a:xfrm>
            <a:off x="1113575" y="71100"/>
            <a:ext cx="7038900" cy="532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l" b="1" u="sng">
                <a:latin typeface="Lato"/>
                <a:ea typeface="Lato"/>
                <a:cs typeface="Lato"/>
                <a:sym typeface="Lato"/>
              </a:rPr>
              <a:t>ΕΙΣΑΓΩΓΗ</a:t>
            </a:r>
            <a:endParaRPr b="1" u="sng">
              <a:latin typeface="Lato"/>
              <a:ea typeface="Lato"/>
              <a:cs typeface="Lato"/>
              <a:sym typeface="Lato"/>
            </a:endParaRPr>
          </a:p>
        </p:txBody>
      </p:sp>
      <p:sp>
        <p:nvSpPr>
          <p:cNvPr id="141" name="Google Shape;141;p14"/>
          <p:cNvSpPr txBox="1"/>
          <p:nvPr/>
        </p:nvSpPr>
        <p:spPr>
          <a:xfrm>
            <a:off x="881025" y="603300"/>
            <a:ext cx="7838100" cy="4170000"/>
          </a:xfrm>
          <a:prstGeom prst="rect">
            <a:avLst/>
          </a:prstGeom>
          <a:noFill/>
          <a:ln>
            <a:noFill/>
          </a:ln>
        </p:spPr>
        <p:txBody>
          <a:bodyPr spcFirstLastPara="1" wrap="square" lIns="91425" tIns="91425" rIns="91425" bIns="91425" anchor="t" anchorCtr="0">
            <a:spAutoFit/>
          </a:bodyPr>
          <a:lstStyle/>
          <a:p>
            <a:pPr marL="279400" lvl="0" indent="0" algn="just" rtl="0">
              <a:lnSpc>
                <a:spcPct val="115000"/>
              </a:lnSpc>
              <a:spcBef>
                <a:spcPts val="600"/>
              </a:spcBef>
              <a:spcAft>
                <a:spcPts val="0"/>
              </a:spcAft>
              <a:buNone/>
            </a:pPr>
            <a:r>
              <a:rPr lang="el" sz="1300">
                <a:solidFill>
                  <a:schemeClr val="lt1"/>
                </a:solidFill>
                <a:highlight>
                  <a:schemeClr val="dk1"/>
                </a:highlight>
              </a:rPr>
              <a:t>Ως </a:t>
            </a:r>
            <a:r>
              <a:rPr lang="el" sz="1300" b="1">
                <a:solidFill>
                  <a:schemeClr val="lt1"/>
                </a:solidFill>
                <a:highlight>
                  <a:schemeClr val="dk1"/>
                </a:highlight>
              </a:rPr>
              <a:t>πολιτιστική κληρονομιά </a:t>
            </a:r>
            <a:r>
              <a:rPr lang="el" sz="1300">
                <a:solidFill>
                  <a:schemeClr val="lt1"/>
                </a:solidFill>
                <a:highlight>
                  <a:schemeClr val="dk1"/>
                </a:highlight>
              </a:rPr>
              <a:t>νοείται η από γενιά σε γενιά μετάδοση μοναδικών εθίμων, πρακτικών, αντικειμένων, καλλιτεχνικών εκφράσεων και αξιών που διαμορφώνουν την ταυτότητα μιας κοινότητας </a:t>
            </a:r>
            <a:r>
              <a:rPr lang="el" sz="1300">
                <a:solidFill>
                  <a:schemeClr val="lt1"/>
                </a:solidFill>
              </a:rPr>
              <a:t>(Devidze &amp; Gigauri, 2015).</a:t>
            </a:r>
            <a:r>
              <a:rPr lang="el" sz="1300">
                <a:solidFill>
                  <a:schemeClr val="lt1"/>
                </a:solidFill>
                <a:highlight>
                  <a:schemeClr val="dk1"/>
                </a:highlight>
              </a:rPr>
              <a:t> Η διατήρηση της πολιτιστικής κληρονομιάς είναι σημαντική  για  λόγους εκπαιδευτικούς, αλλά και τουριστικούς </a:t>
            </a:r>
            <a:r>
              <a:rPr lang="el" sz="1300">
                <a:solidFill>
                  <a:schemeClr val="lt1"/>
                </a:solidFill>
              </a:rPr>
              <a:t>(Di Pietro et al.,2018).</a:t>
            </a:r>
            <a:endParaRPr sz="1300">
              <a:solidFill>
                <a:schemeClr val="lt1"/>
              </a:solidFill>
              <a:highlight>
                <a:schemeClr val="dk1"/>
              </a:highlight>
            </a:endParaRPr>
          </a:p>
          <a:p>
            <a:pPr marL="279400" lvl="0" indent="0" algn="just" rtl="0">
              <a:lnSpc>
                <a:spcPct val="115000"/>
              </a:lnSpc>
              <a:spcBef>
                <a:spcPts val="600"/>
              </a:spcBef>
              <a:spcAft>
                <a:spcPts val="0"/>
              </a:spcAft>
              <a:buNone/>
            </a:pPr>
            <a:r>
              <a:rPr lang="el" sz="1300">
                <a:solidFill>
                  <a:schemeClr val="lt1"/>
                </a:solidFill>
                <a:highlight>
                  <a:schemeClr val="dk1"/>
                </a:highlight>
              </a:rPr>
              <a:t>Η χρήση των τεχνολογιών πληροφορικής και επικοινωνίας μπορεί να προσφέρει μια βίωση της πολιτιστικής κληρονομιάς με καινοτόμο τρόπο και να ενισχύσει θετικά την τουριστική εμπειρία </a:t>
            </a:r>
            <a:r>
              <a:rPr lang="el" sz="1300">
                <a:solidFill>
                  <a:schemeClr val="lt1"/>
                </a:solidFill>
              </a:rPr>
              <a:t>(Di Pietro et al.,2018).</a:t>
            </a:r>
            <a:endParaRPr sz="1300">
              <a:solidFill>
                <a:schemeClr val="lt1"/>
              </a:solidFill>
              <a:highlight>
                <a:schemeClr val="dk1"/>
              </a:highlight>
            </a:endParaRPr>
          </a:p>
          <a:p>
            <a:pPr marL="279400" lvl="0" indent="0" algn="just" rtl="0">
              <a:lnSpc>
                <a:spcPct val="115000"/>
              </a:lnSpc>
              <a:spcBef>
                <a:spcPts val="600"/>
              </a:spcBef>
              <a:spcAft>
                <a:spcPts val="0"/>
              </a:spcAft>
              <a:buNone/>
            </a:pPr>
            <a:r>
              <a:rPr lang="el" sz="1300" b="1">
                <a:solidFill>
                  <a:schemeClr val="lt1"/>
                </a:solidFill>
                <a:highlight>
                  <a:schemeClr val="dk1"/>
                </a:highlight>
              </a:rPr>
              <a:t>Η επαυξημένη πραγματικότητα ( Augmented Reality) </a:t>
            </a:r>
            <a:r>
              <a:rPr lang="el" sz="1300">
                <a:solidFill>
                  <a:schemeClr val="lt1"/>
                </a:solidFill>
                <a:highlight>
                  <a:schemeClr val="dk1"/>
                </a:highlight>
              </a:rPr>
              <a:t>γίνεται αντιληπτή ως η επιπρόσθετη τοποθέτηση εικονικών στοιχείων στον πραγματικό κόσμο (Azuma,1997- Craig,2013). </a:t>
            </a:r>
            <a:r>
              <a:rPr lang="el" sz="1300" b="1">
                <a:solidFill>
                  <a:schemeClr val="lt1"/>
                </a:solidFill>
                <a:highlight>
                  <a:schemeClr val="dk1"/>
                </a:highlight>
              </a:rPr>
              <a:t>           </a:t>
            </a:r>
            <a:endParaRPr sz="1300" b="1">
              <a:solidFill>
                <a:schemeClr val="lt1"/>
              </a:solidFill>
              <a:highlight>
                <a:schemeClr val="dk1"/>
              </a:highlight>
            </a:endParaRPr>
          </a:p>
          <a:p>
            <a:pPr marL="279400" lvl="0" indent="0" algn="just" rtl="0">
              <a:lnSpc>
                <a:spcPct val="115000"/>
              </a:lnSpc>
              <a:spcBef>
                <a:spcPts val="600"/>
              </a:spcBef>
              <a:spcAft>
                <a:spcPts val="0"/>
              </a:spcAft>
              <a:buNone/>
            </a:pPr>
            <a:r>
              <a:rPr lang="el" sz="1300" b="1">
                <a:solidFill>
                  <a:schemeClr val="lt1"/>
                </a:solidFill>
                <a:highlight>
                  <a:schemeClr val="dk1"/>
                </a:highlight>
              </a:rPr>
              <a:t>                                                Χαρακτηριστικά της Α R</a:t>
            </a:r>
            <a:endParaRPr sz="1300" b="1">
              <a:solidFill>
                <a:schemeClr val="lt1"/>
              </a:solidFill>
              <a:highlight>
                <a:schemeClr val="dk1"/>
              </a:highlight>
            </a:endParaRPr>
          </a:p>
          <a:p>
            <a:pPr marL="457200" lvl="0" indent="1080250" algn="just" rtl="0">
              <a:lnSpc>
                <a:spcPct val="115000"/>
              </a:lnSpc>
              <a:spcBef>
                <a:spcPts val="400"/>
              </a:spcBef>
              <a:spcAft>
                <a:spcPts val="0"/>
              </a:spcAft>
              <a:buClr>
                <a:schemeClr val="lt1"/>
              </a:buClr>
              <a:buSzPts val="1300"/>
              <a:buFont typeface="Arial"/>
              <a:buChar char="❏"/>
            </a:pPr>
            <a:r>
              <a:rPr lang="el" sz="1300" b="1">
                <a:solidFill>
                  <a:schemeClr val="lt1"/>
                </a:solidFill>
                <a:highlight>
                  <a:schemeClr val="dk1"/>
                </a:highlight>
              </a:rPr>
              <a:t>Συνδυάζει το πραγματικό με το εικονικό</a:t>
            </a:r>
            <a:endParaRPr sz="1300" b="1">
              <a:solidFill>
                <a:schemeClr val="lt1"/>
              </a:solidFill>
              <a:highlight>
                <a:schemeClr val="dk1"/>
              </a:highlight>
            </a:endParaRPr>
          </a:p>
          <a:p>
            <a:pPr marL="457200" lvl="0" indent="1080250" algn="just" rtl="0">
              <a:lnSpc>
                <a:spcPct val="115000"/>
              </a:lnSpc>
              <a:spcBef>
                <a:spcPts val="0"/>
              </a:spcBef>
              <a:spcAft>
                <a:spcPts val="0"/>
              </a:spcAft>
              <a:buClr>
                <a:schemeClr val="lt1"/>
              </a:buClr>
              <a:buSzPts val="1300"/>
              <a:buFont typeface="Arial"/>
              <a:buChar char="❏"/>
            </a:pPr>
            <a:r>
              <a:rPr lang="el" sz="1300" b="1">
                <a:solidFill>
                  <a:schemeClr val="lt1"/>
                </a:solidFill>
                <a:highlight>
                  <a:schemeClr val="dk1"/>
                </a:highlight>
              </a:rPr>
              <a:t>Είναι διαδραστική σε πραγματικό χρόνο</a:t>
            </a:r>
            <a:endParaRPr sz="1300" b="1">
              <a:solidFill>
                <a:schemeClr val="lt1"/>
              </a:solidFill>
              <a:highlight>
                <a:schemeClr val="dk1"/>
              </a:highlight>
            </a:endParaRPr>
          </a:p>
          <a:p>
            <a:pPr marL="457200" lvl="0" indent="1080250" algn="just" rtl="0">
              <a:lnSpc>
                <a:spcPct val="115000"/>
              </a:lnSpc>
              <a:spcBef>
                <a:spcPts val="0"/>
              </a:spcBef>
              <a:spcAft>
                <a:spcPts val="0"/>
              </a:spcAft>
              <a:buClr>
                <a:schemeClr val="lt1"/>
              </a:buClr>
              <a:buSzPts val="1300"/>
              <a:buFont typeface="Lato"/>
              <a:buChar char="❏"/>
            </a:pPr>
            <a:r>
              <a:rPr lang="el" sz="1300" b="1">
                <a:solidFill>
                  <a:schemeClr val="lt1"/>
                </a:solidFill>
                <a:highlight>
                  <a:schemeClr val="dk1"/>
                </a:highlight>
              </a:rPr>
              <a:t>Περιλαμβάνει τρισδιάστατα αντικείμενα </a:t>
            </a:r>
            <a:r>
              <a:rPr lang="el" sz="1300">
                <a:solidFill>
                  <a:schemeClr val="lt1"/>
                </a:solidFill>
                <a:highlight>
                  <a:schemeClr val="dk1"/>
                </a:highlight>
              </a:rPr>
              <a:t>   (Khan et al.,2019)                        </a:t>
            </a:r>
            <a:endParaRPr sz="1300">
              <a:solidFill>
                <a:schemeClr val="lt1"/>
              </a:solidFill>
              <a:highlight>
                <a:schemeClr val="dk1"/>
              </a:highlight>
            </a:endParaRPr>
          </a:p>
          <a:p>
            <a:pPr marL="457200" lvl="0" indent="0" algn="just" rtl="0">
              <a:lnSpc>
                <a:spcPct val="115000"/>
              </a:lnSpc>
              <a:spcBef>
                <a:spcPts val="400"/>
              </a:spcBef>
              <a:spcAft>
                <a:spcPts val="0"/>
              </a:spcAft>
              <a:buNone/>
            </a:pPr>
            <a:r>
              <a:rPr lang="el" sz="1300">
                <a:solidFill>
                  <a:schemeClr val="lt1"/>
                </a:solidFill>
                <a:highlight>
                  <a:schemeClr val="dk1"/>
                </a:highlight>
              </a:rPr>
              <a:t>H «</a:t>
            </a:r>
            <a:r>
              <a:rPr lang="el" sz="1300" b="1">
                <a:solidFill>
                  <a:schemeClr val="lt1"/>
                </a:solidFill>
                <a:highlight>
                  <a:schemeClr val="dk1"/>
                </a:highlight>
              </a:rPr>
              <a:t>A.R</a:t>
            </a:r>
            <a:r>
              <a:rPr lang="el" sz="1300">
                <a:solidFill>
                  <a:schemeClr val="lt1"/>
                </a:solidFill>
                <a:highlight>
                  <a:schemeClr val="dk1"/>
                </a:highlight>
              </a:rPr>
              <a:t>.» αποτελεί μια καινοτόμο τεχνολογία που μπορεί να εφαρμοστεί στο πλαίσιο του πολιτιστικού τουρισμού μέσω της χρήσης προσωπικών συσκευών, όπως τα Smartphone  (Craig,2013) .                </a:t>
            </a:r>
            <a:r>
              <a:rPr lang="el" sz="1100">
                <a:solidFill>
                  <a:schemeClr val="lt1"/>
                </a:solidFill>
                <a:highlight>
                  <a:schemeClr val="dk1"/>
                </a:highlight>
              </a:rPr>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5"/>
          <p:cNvSpPr txBox="1">
            <a:spLocks noGrp="1"/>
          </p:cNvSpPr>
          <p:nvPr>
            <p:ph type="title"/>
          </p:nvPr>
        </p:nvSpPr>
        <p:spPr>
          <a:xfrm>
            <a:off x="1256450" y="81525"/>
            <a:ext cx="7038900" cy="43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l" sz="1700" b="1" u="sng">
                <a:latin typeface="Arial"/>
                <a:ea typeface="Arial"/>
                <a:cs typeface="Arial"/>
                <a:sym typeface="Arial"/>
              </a:rPr>
              <a:t>ΠΛΕΟΝΕΚΤΗΜΑΤΑ &amp; ΠΡΟΫΠΟΘΕΣΕΙΣ</a:t>
            </a:r>
            <a:endParaRPr sz="1700" b="1" u="sng">
              <a:latin typeface="Arial"/>
              <a:ea typeface="Arial"/>
              <a:cs typeface="Arial"/>
              <a:sym typeface="Arial"/>
            </a:endParaRPr>
          </a:p>
        </p:txBody>
      </p:sp>
      <p:sp>
        <p:nvSpPr>
          <p:cNvPr id="147" name="Google Shape;147;p15"/>
          <p:cNvSpPr txBox="1">
            <a:spLocks noGrp="1"/>
          </p:cNvSpPr>
          <p:nvPr>
            <p:ph type="body" idx="1"/>
          </p:nvPr>
        </p:nvSpPr>
        <p:spPr>
          <a:xfrm>
            <a:off x="923500" y="569700"/>
            <a:ext cx="8181600" cy="4573800"/>
          </a:xfrm>
          <a:prstGeom prst="rect">
            <a:avLst/>
          </a:prstGeom>
        </p:spPr>
        <p:txBody>
          <a:bodyPr spcFirstLastPara="1" wrap="square" lIns="91425" tIns="91425" rIns="91425" bIns="91425" anchor="t" anchorCtr="0">
            <a:noAutofit/>
          </a:bodyPr>
          <a:lstStyle/>
          <a:p>
            <a:pPr marL="457200" lvl="0" indent="0" algn="just" rtl="0">
              <a:lnSpc>
                <a:spcPct val="95000"/>
              </a:lnSpc>
              <a:spcBef>
                <a:spcPts val="600"/>
              </a:spcBef>
              <a:spcAft>
                <a:spcPts val="0"/>
              </a:spcAft>
              <a:buSzPts val="688"/>
              <a:buNone/>
            </a:pPr>
            <a:endParaRPr sz="1200" b="1" dirty="0">
              <a:latin typeface="Arial"/>
              <a:ea typeface="Arial"/>
              <a:cs typeface="Arial"/>
              <a:sym typeface="Arial"/>
            </a:endParaRPr>
          </a:p>
          <a:p>
            <a:pPr marL="0" lvl="0" indent="0" algn="just" rtl="0">
              <a:lnSpc>
                <a:spcPct val="95000"/>
              </a:lnSpc>
              <a:spcBef>
                <a:spcPts val="600"/>
              </a:spcBef>
              <a:spcAft>
                <a:spcPts val="0"/>
              </a:spcAft>
              <a:buSzPts val="688"/>
              <a:buNone/>
            </a:pPr>
            <a:r>
              <a:rPr lang="el" sz="1200" b="1" dirty="0">
                <a:latin typeface="Arial"/>
                <a:ea typeface="Arial"/>
                <a:cs typeface="Arial"/>
                <a:sym typeface="Arial"/>
              </a:rPr>
              <a:t>     ΠΛΕΟΝΕΚΤΗΜΑΤΑ ΤΗΣ Α.R ΣΤΟΝ ΤΟΜΕΑ ΤΟΥ ΤΟΥΡΙΣΜΟΥ</a:t>
            </a:r>
            <a:endParaRPr sz="1200" b="1" dirty="0">
              <a:latin typeface="Arial"/>
              <a:ea typeface="Arial"/>
              <a:cs typeface="Arial"/>
              <a:sym typeface="Arial"/>
            </a:endParaRPr>
          </a:p>
          <a:p>
            <a:pPr marL="457200" lvl="0" indent="-304800" algn="just" rtl="0">
              <a:lnSpc>
                <a:spcPct val="95000"/>
              </a:lnSpc>
              <a:spcBef>
                <a:spcPts val="600"/>
              </a:spcBef>
              <a:spcAft>
                <a:spcPts val="0"/>
              </a:spcAft>
              <a:buSzPts val="1200"/>
              <a:buFont typeface="Arial"/>
              <a:buChar char="❏"/>
            </a:pPr>
            <a:r>
              <a:rPr lang="el" sz="1200" dirty="0">
                <a:latin typeface="Arial"/>
                <a:ea typeface="Arial"/>
                <a:cs typeface="Arial"/>
                <a:sym typeface="Arial"/>
              </a:rPr>
              <a:t>Προσελκύει ποικίλα ακροατήρια.</a:t>
            </a:r>
            <a:endParaRPr sz="1200" dirty="0">
              <a:latin typeface="Arial"/>
              <a:ea typeface="Arial"/>
              <a:cs typeface="Arial"/>
              <a:sym typeface="Arial"/>
            </a:endParaRPr>
          </a:p>
          <a:p>
            <a:pPr marL="457200" lvl="0" indent="-304800" algn="just" rtl="0">
              <a:lnSpc>
                <a:spcPct val="95000"/>
              </a:lnSpc>
              <a:spcBef>
                <a:spcPts val="0"/>
              </a:spcBef>
              <a:spcAft>
                <a:spcPts val="0"/>
              </a:spcAft>
              <a:buSzPts val="1200"/>
              <a:buFont typeface="Arial"/>
              <a:buChar char="❏"/>
            </a:pPr>
            <a:r>
              <a:rPr lang="el" sz="1200" dirty="0">
                <a:latin typeface="Arial"/>
                <a:ea typeface="Arial"/>
                <a:cs typeface="Arial"/>
                <a:sym typeface="Arial"/>
              </a:rPr>
              <a:t>Αποτελεί μια ελκυστική εμπειρία.</a:t>
            </a:r>
            <a:endParaRPr sz="1200" dirty="0">
              <a:latin typeface="Arial"/>
              <a:ea typeface="Arial"/>
              <a:cs typeface="Arial"/>
              <a:sym typeface="Arial"/>
            </a:endParaRPr>
          </a:p>
          <a:p>
            <a:pPr marL="457200" lvl="0" indent="-304800" algn="just" rtl="0">
              <a:lnSpc>
                <a:spcPct val="95000"/>
              </a:lnSpc>
              <a:spcBef>
                <a:spcPts val="0"/>
              </a:spcBef>
              <a:spcAft>
                <a:spcPts val="0"/>
              </a:spcAft>
              <a:buSzPts val="1200"/>
              <a:buFont typeface="Arial"/>
              <a:buChar char="❏"/>
            </a:pPr>
            <a:r>
              <a:rPr lang="el" sz="1200" dirty="0">
                <a:latin typeface="Arial"/>
                <a:ea typeface="Arial"/>
                <a:cs typeface="Arial"/>
                <a:sym typeface="Arial"/>
              </a:rPr>
              <a:t>Επιτρέπει στον επισκέπτη την εξερεύνηση ιστορικών χώρων.</a:t>
            </a:r>
            <a:endParaRPr sz="1200" dirty="0">
              <a:latin typeface="Arial"/>
              <a:ea typeface="Arial"/>
              <a:cs typeface="Arial"/>
              <a:sym typeface="Arial"/>
            </a:endParaRPr>
          </a:p>
          <a:p>
            <a:pPr marL="457200" lvl="0" indent="-304800" algn="just" rtl="0">
              <a:lnSpc>
                <a:spcPct val="95000"/>
              </a:lnSpc>
              <a:spcBef>
                <a:spcPts val="0"/>
              </a:spcBef>
              <a:spcAft>
                <a:spcPts val="0"/>
              </a:spcAft>
              <a:buSzPts val="1200"/>
              <a:buFont typeface="Arial"/>
              <a:buChar char="❏"/>
            </a:pPr>
            <a:r>
              <a:rPr lang="el" sz="1200" dirty="0">
                <a:latin typeface="Arial"/>
                <a:ea typeface="Arial"/>
                <a:cs typeface="Arial"/>
                <a:sym typeface="Arial"/>
              </a:rPr>
              <a:t>Ενισχύει τη συνεχή μαθησιακή διαδικασία  αλλά και τα κίνητρα για μάθηση.</a:t>
            </a:r>
            <a:endParaRPr sz="1200" dirty="0">
              <a:latin typeface="Arial"/>
              <a:ea typeface="Arial"/>
              <a:cs typeface="Arial"/>
              <a:sym typeface="Arial"/>
            </a:endParaRPr>
          </a:p>
          <a:p>
            <a:pPr marL="457200" lvl="0" indent="-304800" algn="just" rtl="0">
              <a:lnSpc>
                <a:spcPct val="95000"/>
              </a:lnSpc>
              <a:spcBef>
                <a:spcPts val="0"/>
              </a:spcBef>
              <a:spcAft>
                <a:spcPts val="0"/>
              </a:spcAft>
              <a:buSzPts val="1200"/>
              <a:buFont typeface="Trebuchet MS"/>
              <a:buChar char="❏"/>
            </a:pPr>
            <a:r>
              <a:rPr lang="el" sz="1200" dirty="0">
                <a:latin typeface="Arial"/>
                <a:ea typeface="Arial"/>
                <a:cs typeface="Arial"/>
                <a:sym typeface="Arial"/>
              </a:rPr>
              <a:t>Δίνει τη δυνατότητα </a:t>
            </a:r>
            <a:r>
              <a:rPr lang="el" sz="1200" b="1" u="sng" dirty="0" smtClean="0">
                <a:latin typeface="Arial"/>
                <a:ea typeface="Arial"/>
                <a:cs typeface="Arial"/>
                <a:sym typeface="Arial"/>
              </a:rPr>
              <a:t>εμβύθισης </a:t>
            </a:r>
            <a:r>
              <a:rPr lang="el" sz="1200" b="1" dirty="0">
                <a:latin typeface="Arial"/>
                <a:ea typeface="Arial"/>
                <a:cs typeface="Arial"/>
                <a:sym typeface="Arial"/>
              </a:rPr>
              <a:t>(</a:t>
            </a:r>
            <a:r>
              <a:rPr lang="el" sz="1200" dirty="0">
                <a:latin typeface="Arial"/>
                <a:ea typeface="Arial"/>
                <a:cs typeface="Arial"/>
                <a:sym typeface="Arial"/>
              </a:rPr>
              <a:t>ψυχολογική εμπειρία που μεταφέρει το χρήστη σε μια άλλη πραγματικότητα).</a:t>
            </a:r>
            <a:endParaRPr sz="1200" dirty="0">
              <a:latin typeface="Arial"/>
              <a:ea typeface="Arial"/>
              <a:cs typeface="Arial"/>
              <a:sym typeface="Arial"/>
            </a:endParaRPr>
          </a:p>
          <a:p>
            <a:pPr marL="0" lvl="0" indent="0" algn="l" rtl="0">
              <a:lnSpc>
                <a:spcPct val="95000"/>
              </a:lnSpc>
              <a:spcBef>
                <a:spcPts val="1200"/>
              </a:spcBef>
              <a:spcAft>
                <a:spcPts val="0"/>
              </a:spcAft>
              <a:buSzPts val="688"/>
              <a:buNone/>
            </a:pPr>
            <a:r>
              <a:rPr lang="el" sz="1200" b="1" dirty="0">
                <a:latin typeface="Arial"/>
                <a:ea typeface="Arial"/>
                <a:cs typeface="Arial"/>
                <a:sym typeface="Arial"/>
              </a:rPr>
              <a:t>     </a:t>
            </a:r>
            <a:r>
              <a:rPr lang="el" sz="1200" b="1" u="sng" dirty="0">
                <a:latin typeface="Arial"/>
                <a:ea typeface="Arial"/>
                <a:cs typeface="Arial"/>
                <a:sym typeface="Arial"/>
              </a:rPr>
              <a:t>Προϋποθέσεις </a:t>
            </a:r>
            <a:r>
              <a:rPr lang="el" sz="1200" b="1" u="sng" dirty="0" smtClean="0">
                <a:latin typeface="Arial"/>
                <a:ea typeface="Arial"/>
                <a:cs typeface="Arial"/>
                <a:sym typeface="Arial"/>
              </a:rPr>
              <a:t>εμβύθισης :</a:t>
            </a:r>
            <a:endParaRPr sz="1200" b="1" u="sng" dirty="0">
              <a:latin typeface="Arial"/>
              <a:ea typeface="Arial"/>
              <a:cs typeface="Arial"/>
              <a:sym typeface="Arial"/>
            </a:endParaRPr>
          </a:p>
          <a:p>
            <a:pPr marL="457200" lvl="0" indent="-304800" algn="just" rtl="0">
              <a:lnSpc>
                <a:spcPct val="95000"/>
              </a:lnSpc>
              <a:spcBef>
                <a:spcPts val="600"/>
              </a:spcBef>
              <a:spcAft>
                <a:spcPts val="0"/>
              </a:spcAft>
              <a:buSzPts val="1200"/>
              <a:buFont typeface="Arial"/>
              <a:buChar char="❏"/>
            </a:pPr>
            <a:r>
              <a:rPr lang="el" sz="1200" dirty="0">
                <a:latin typeface="Arial"/>
                <a:ea typeface="Arial"/>
                <a:cs typeface="Arial"/>
                <a:sym typeface="Arial"/>
              </a:rPr>
              <a:t>H </a:t>
            </a:r>
            <a:r>
              <a:rPr lang="el" sz="1200" dirty="0" smtClean="0">
                <a:latin typeface="Arial"/>
                <a:ea typeface="Arial"/>
                <a:cs typeface="Arial"/>
                <a:sym typeface="Arial"/>
              </a:rPr>
              <a:t>εμβύθιση εξαρτάται </a:t>
            </a:r>
            <a:r>
              <a:rPr lang="el" sz="1200" dirty="0">
                <a:latin typeface="Arial"/>
                <a:ea typeface="Arial"/>
                <a:cs typeface="Arial"/>
                <a:sym typeface="Arial"/>
              </a:rPr>
              <a:t>από την επίτευξη ισορροπίας ανάμεσα στις ικανότητες του χρήστη και στο περιεχόμενο που προσφέρεται  (Nakamura &amp; Csikszentmihalyi,2002).</a:t>
            </a:r>
            <a:endParaRPr sz="1200" dirty="0">
              <a:latin typeface="Arial"/>
              <a:ea typeface="Arial"/>
              <a:cs typeface="Arial"/>
              <a:sym typeface="Arial"/>
            </a:endParaRPr>
          </a:p>
          <a:p>
            <a:pPr marL="457200" lvl="0" indent="0" algn="just" rtl="0">
              <a:lnSpc>
                <a:spcPct val="95000"/>
              </a:lnSpc>
              <a:spcBef>
                <a:spcPts val="600"/>
              </a:spcBef>
              <a:spcAft>
                <a:spcPts val="0"/>
              </a:spcAft>
              <a:buSzPts val="688"/>
              <a:buNone/>
            </a:pPr>
            <a:endParaRPr sz="1200" dirty="0">
              <a:latin typeface="Arial"/>
              <a:ea typeface="Arial"/>
              <a:cs typeface="Arial"/>
              <a:sym typeface="Arial"/>
            </a:endParaRPr>
          </a:p>
          <a:p>
            <a:pPr marL="457200" lvl="0" indent="-304800" algn="just" rtl="0">
              <a:lnSpc>
                <a:spcPct val="95000"/>
              </a:lnSpc>
              <a:spcBef>
                <a:spcPts val="600"/>
              </a:spcBef>
              <a:spcAft>
                <a:spcPts val="0"/>
              </a:spcAft>
              <a:buSzPts val="1200"/>
              <a:buFont typeface="Arial"/>
              <a:buChar char="❏"/>
            </a:pPr>
            <a:r>
              <a:rPr lang="el" sz="1200" dirty="0">
                <a:latin typeface="Arial"/>
                <a:ea typeface="Arial"/>
                <a:cs typeface="Arial"/>
                <a:sym typeface="Arial"/>
              </a:rPr>
              <a:t>Η </a:t>
            </a:r>
            <a:r>
              <a:rPr lang="el" sz="1200" dirty="0" smtClean="0">
                <a:latin typeface="Arial"/>
                <a:ea typeface="Arial"/>
                <a:cs typeface="Arial"/>
                <a:sym typeface="Arial"/>
              </a:rPr>
              <a:t>εμβύθιση εξαρτάται </a:t>
            </a:r>
            <a:r>
              <a:rPr lang="el" sz="1200" dirty="0">
                <a:latin typeface="Arial"/>
                <a:ea typeface="Arial"/>
                <a:cs typeface="Arial"/>
                <a:sym typeface="Arial"/>
              </a:rPr>
              <a:t>από την αλληλεπίδραση του περιεχομένου με το προφίλ των χρηστών :</a:t>
            </a:r>
            <a:endParaRPr sz="1200" dirty="0">
              <a:latin typeface="Arial"/>
              <a:ea typeface="Arial"/>
              <a:cs typeface="Arial"/>
              <a:sym typeface="Arial"/>
            </a:endParaRPr>
          </a:p>
          <a:p>
            <a:pPr marL="457200" lvl="0" indent="0" algn="just" rtl="0">
              <a:lnSpc>
                <a:spcPct val="95000"/>
              </a:lnSpc>
              <a:spcBef>
                <a:spcPts val="600"/>
              </a:spcBef>
              <a:spcAft>
                <a:spcPts val="0"/>
              </a:spcAft>
              <a:buNone/>
            </a:pPr>
            <a:r>
              <a:rPr lang="el" sz="1200" dirty="0">
                <a:latin typeface="Arial"/>
                <a:ea typeface="Arial"/>
                <a:cs typeface="Arial"/>
                <a:sym typeface="Arial"/>
              </a:rPr>
              <a:t>                                                           </a:t>
            </a:r>
            <a:r>
              <a:rPr lang="el" sz="1200" b="1" dirty="0" smtClean="0">
                <a:latin typeface="Arial"/>
                <a:ea typeface="Arial"/>
                <a:cs typeface="Arial"/>
                <a:sym typeface="Arial"/>
              </a:rPr>
              <a:t>ΡΟΕΣ ΕΜΒΥΘΙΣΗΣ</a:t>
            </a:r>
            <a:endParaRPr sz="1200" b="1" dirty="0">
              <a:latin typeface="Arial"/>
              <a:ea typeface="Arial"/>
              <a:cs typeface="Arial"/>
              <a:sym typeface="Arial"/>
            </a:endParaRPr>
          </a:p>
          <a:p>
            <a:pPr marL="899999" lvl="0" indent="-304799" algn="just" rtl="0">
              <a:lnSpc>
                <a:spcPct val="115000"/>
              </a:lnSpc>
              <a:spcBef>
                <a:spcPts val="600"/>
              </a:spcBef>
              <a:spcAft>
                <a:spcPts val="0"/>
              </a:spcAft>
              <a:buSzPts val="1200"/>
              <a:buFont typeface="Arial"/>
              <a:buChar char="➢"/>
            </a:pPr>
            <a:r>
              <a:rPr lang="el" sz="1200" dirty="0">
                <a:latin typeface="Arial"/>
                <a:ea typeface="Arial"/>
                <a:cs typeface="Arial"/>
                <a:sym typeface="Arial"/>
              </a:rPr>
              <a:t>Χρήστες που αναζητούν γνώσεις με τάση προς αφαίρεση   </a:t>
            </a:r>
            <a:r>
              <a:rPr lang="el" sz="1200" dirty="0">
                <a:solidFill>
                  <a:srgbClr val="00FF00"/>
                </a:solidFill>
                <a:latin typeface="Arial"/>
                <a:ea typeface="Arial"/>
                <a:cs typeface="Arial"/>
                <a:sym typeface="Arial"/>
              </a:rPr>
              <a:t>—&gt;</a:t>
            </a:r>
            <a:r>
              <a:rPr lang="el" sz="1200" dirty="0">
                <a:latin typeface="Arial"/>
                <a:ea typeface="Arial"/>
                <a:cs typeface="Arial"/>
                <a:sym typeface="Arial"/>
              </a:rPr>
              <a:t> </a:t>
            </a:r>
            <a:r>
              <a:rPr lang="el" sz="1200" b="1" dirty="0">
                <a:latin typeface="Arial"/>
                <a:ea typeface="Arial"/>
                <a:cs typeface="Arial"/>
                <a:sym typeface="Arial"/>
              </a:rPr>
              <a:t>δραστηριότητες παιχνιδιών</a:t>
            </a:r>
            <a:r>
              <a:rPr lang="el" sz="1200" dirty="0">
                <a:latin typeface="Arial"/>
                <a:ea typeface="Arial"/>
                <a:cs typeface="Arial"/>
                <a:sym typeface="Arial"/>
              </a:rPr>
              <a:t> </a:t>
            </a:r>
            <a:endParaRPr sz="1200" dirty="0">
              <a:latin typeface="Arial"/>
              <a:ea typeface="Arial"/>
              <a:cs typeface="Arial"/>
              <a:sym typeface="Arial"/>
            </a:endParaRPr>
          </a:p>
          <a:p>
            <a:pPr marL="899999" lvl="0" indent="-304799" algn="just" rtl="0">
              <a:lnSpc>
                <a:spcPct val="115000"/>
              </a:lnSpc>
              <a:spcBef>
                <a:spcPts val="0"/>
              </a:spcBef>
              <a:spcAft>
                <a:spcPts val="0"/>
              </a:spcAft>
              <a:buSzPts val="1200"/>
              <a:buChar char="➢"/>
            </a:pPr>
            <a:r>
              <a:rPr lang="el" sz="1200" dirty="0">
                <a:latin typeface="Arial"/>
                <a:ea typeface="Arial"/>
                <a:cs typeface="Arial"/>
                <a:sym typeface="Arial"/>
              </a:rPr>
              <a:t>Χρήστες που αναζητούν συναισθηματικές συνδέσεις με το περιεχόμενο   </a:t>
            </a:r>
            <a:r>
              <a:rPr lang="el" sz="1200" dirty="0">
                <a:solidFill>
                  <a:srgbClr val="00FF00"/>
                </a:solidFill>
                <a:latin typeface="Arial"/>
                <a:ea typeface="Arial"/>
                <a:cs typeface="Arial"/>
                <a:sym typeface="Arial"/>
              </a:rPr>
              <a:t>—&gt;</a:t>
            </a:r>
            <a:r>
              <a:rPr lang="el" sz="1200" dirty="0">
                <a:latin typeface="Arial"/>
                <a:ea typeface="Arial"/>
                <a:cs typeface="Arial"/>
                <a:sym typeface="Arial"/>
              </a:rPr>
              <a:t> </a:t>
            </a:r>
            <a:r>
              <a:rPr lang="el" sz="1200" b="1" dirty="0">
                <a:latin typeface="Arial"/>
                <a:ea typeface="Arial"/>
                <a:cs typeface="Arial"/>
                <a:sym typeface="Arial"/>
              </a:rPr>
              <a:t>αφήγηση </a:t>
            </a:r>
            <a:endParaRPr sz="1200" b="1" dirty="0">
              <a:latin typeface="Arial"/>
              <a:ea typeface="Arial"/>
              <a:cs typeface="Arial"/>
              <a:sym typeface="Arial"/>
            </a:endParaRPr>
          </a:p>
          <a:p>
            <a:pPr marL="899999" lvl="0" indent="-304799" algn="just" rtl="0">
              <a:lnSpc>
                <a:spcPct val="115000"/>
              </a:lnSpc>
              <a:spcBef>
                <a:spcPts val="0"/>
              </a:spcBef>
              <a:spcAft>
                <a:spcPts val="0"/>
              </a:spcAft>
              <a:buSzPts val="1200"/>
              <a:buChar char="➢"/>
            </a:pPr>
            <a:r>
              <a:rPr lang="el" sz="1200" dirty="0">
                <a:latin typeface="Arial"/>
                <a:ea typeface="Arial"/>
                <a:cs typeface="Arial"/>
                <a:sym typeface="Arial"/>
              </a:rPr>
              <a:t>Χρήστες που επιθυμούν δημιουργικές εμπειρίες   </a:t>
            </a:r>
            <a:r>
              <a:rPr lang="el" sz="1200" dirty="0">
                <a:solidFill>
                  <a:srgbClr val="00FF00"/>
                </a:solidFill>
                <a:latin typeface="Arial"/>
                <a:ea typeface="Arial"/>
                <a:cs typeface="Arial"/>
                <a:sym typeface="Arial"/>
              </a:rPr>
              <a:t>—&gt;</a:t>
            </a:r>
            <a:r>
              <a:rPr lang="el" sz="1200" dirty="0">
                <a:latin typeface="Arial"/>
                <a:ea typeface="Arial"/>
                <a:cs typeface="Arial"/>
                <a:sym typeface="Arial"/>
              </a:rPr>
              <a:t> </a:t>
            </a:r>
            <a:r>
              <a:rPr lang="el" sz="1200" b="1" dirty="0" smtClean="0">
                <a:latin typeface="Arial"/>
                <a:ea typeface="Arial"/>
                <a:cs typeface="Arial"/>
                <a:sym typeface="Arial"/>
              </a:rPr>
              <a:t>χειροτεχνία</a:t>
            </a:r>
            <a:r>
              <a:rPr lang="en-US" sz="1200" b="1" dirty="0" smtClean="0">
                <a:latin typeface="Arial"/>
                <a:ea typeface="Arial"/>
                <a:cs typeface="Arial"/>
                <a:sym typeface="Arial"/>
              </a:rPr>
              <a:t> /</a:t>
            </a:r>
            <a:r>
              <a:rPr lang="el-GR" sz="1200" b="1" dirty="0" smtClean="0">
                <a:latin typeface="Arial"/>
                <a:ea typeface="Arial"/>
                <a:cs typeface="Arial"/>
                <a:sym typeface="Arial"/>
              </a:rPr>
              <a:t>τεχνούργημα (</a:t>
            </a:r>
            <a:r>
              <a:rPr lang="en-US" sz="1200" b="1" dirty="0" smtClean="0">
                <a:latin typeface="Arial"/>
                <a:ea typeface="Arial"/>
                <a:cs typeface="Arial"/>
                <a:sym typeface="Arial"/>
              </a:rPr>
              <a:t>craft)</a:t>
            </a:r>
            <a:endParaRPr sz="1200" b="1" dirty="0">
              <a:latin typeface="Arial"/>
              <a:ea typeface="Arial"/>
              <a:cs typeface="Arial"/>
              <a:sym typeface="Arial"/>
            </a:endParaRPr>
          </a:p>
          <a:p>
            <a:pPr marL="457200" lvl="0" indent="0" algn="just" rtl="0">
              <a:lnSpc>
                <a:spcPct val="115000"/>
              </a:lnSpc>
              <a:spcBef>
                <a:spcPts val="600"/>
              </a:spcBef>
              <a:spcAft>
                <a:spcPts val="0"/>
              </a:spcAft>
              <a:buSzPts val="688"/>
              <a:buNone/>
            </a:pPr>
            <a:r>
              <a:rPr lang="el" sz="1200" dirty="0">
                <a:latin typeface="Arial"/>
                <a:ea typeface="Arial"/>
                <a:cs typeface="Arial"/>
                <a:sym typeface="Arial"/>
              </a:rPr>
              <a:t>                                                                                                                  </a:t>
            </a:r>
            <a:r>
              <a:rPr lang="el" sz="1200" dirty="0" smtClean="0">
                <a:latin typeface="Arial"/>
                <a:ea typeface="Arial"/>
                <a:cs typeface="Arial"/>
                <a:sym typeface="Arial"/>
              </a:rPr>
              <a:t>Zagalo </a:t>
            </a:r>
            <a:r>
              <a:rPr lang="el" sz="1200" dirty="0">
                <a:latin typeface="Arial"/>
                <a:ea typeface="Arial"/>
                <a:cs typeface="Arial"/>
                <a:sym typeface="Arial"/>
              </a:rPr>
              <a:t>(2020)</a:t>
            </a:r>
            <a:endParaRPr sz="1200" dirty="0">
              <a:latin typeface="Arial"/>
              <a:ea typeface="Arial"/>
              <a:cs typeface="Arial"/>
              <a:sym typeface="Arial"/>
            </a:endParaRPr>
          </a:p>
          <a:p>
            <a:pPr marL="279400" lvl="0" indent="0" algn="l" rtl="0">
              <a:lnSpc>
                <a:spcPct val="80000"/>
              </a:lnSpc>
              <a:spcBef>
                <a:spcPts val="600"/>
              </a:spcBef>
              <a:spcAft>
                <a:spcPts val="0"/>
              </a:spcAft>
              <a:buSzPts val="688"/>
              <a:buNone/>
            </a:pPr>
            <a:r>
              <a:rPr lang="el" sz="1200" dirty="0">
                <a:latin typeface="Arial"/>
                <a:ea typeface="Arial"/>
                <a:cs typeface="Arial"/>
                <a:sym typeface="Arial"/>
              </a:rPr>
              <a:t>                                                                                                                                               </a:t>
            </a:r>
            <a:endParaRPr sz="1200" dirty="0">
              <a:latin typeface="Arial"/>
              <a:ea typeface="Arial"/>
              <a:cs typeface="Arial"/>
              <a:sym typeface="Arial"/>
            </a:endParaRPr>
          </a:p>
          <a:p>
            <a:pPr marL="457200" lvl="0" indent="0" algn="l" rtl="0">
              <a:lnSpc>
                <a:spcPct val="95000"/>
              </a:lnSpc>
              <a:spcBef>
                <a:spcPts val="0"/>
              </a:spcBef>
              <a:spcAft>
                <a:spcPts val="1200"/>
              </a:spcAft>
              <a:buSzPts val="688"/>
              <a:buNone/>
            </a:pPr>
            <a:endParaRPr sz="850" dirty="0">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6"/>
          <p:cNvSpPr txBox="1">
            <a:spLocks noGrp="1"/>
          </p:cNvSpPr>
          <p:nvPr>
            <p:ph type="title"/>
          </p:nvPr>
        </p:nvSpPr>
        <p:spPr>
          <a:xfrm>
            <a:off x="1162725" y="202250"/>
            <a:ext cx="7038900" cy="584100"/>
          </a:xfrm>
          <a:prstGeom prst="rect">
            <a:avLst/>
          </a:prstGeom>
        </p:spPr>
        <p:txBody>
          <a:bodyPr spcFirstLastPara="1" wrap="square" lIns="91425" tIns="91425" rIns="91425" bIns="91425" anchor="t" anchorCtr="0">
            <a:normAutofit fontScale="90000"/>
          </a:bodyPr>
          <a:lstStyle/>
          <a:p>
            <a:pPr marL="279400" lvl="0" indent="0" algn="ctr" rtl="0">
              <a:lnSpc>
                <a:spcPct val="115000"/>
              </a:lnSpc>
              <a:spcBef>
                <a:spcPts val="600"/>
              </a:spcBef>
              <a:spcAft>
                <a:spcPts val="0"/>
              </a:spcAft>
              <a:buNone/>
            </a:pPr>
            <a:r>
              <a:rPr lang="el" sz="2709" b="1" u="sng">
                <a:latin typeface="Lato"/>
                <a:ea typeface="Lato"/>
                <a:cs typeface="Lato"/>
                <a:sym typeface="Lato"/>
              </a:rPr>
              <a:t>ΣΚΟΠΟΣ ΤΗΣ ΕΡΕΥΝΑΣ</a:t>
            </a:r>
            <a:endParaRPr sz="2709" b="1" u="sng">
              <a:latin typeface="Lato"/>
              <a:ea typeface="Lato"/>
              <a:cs typeface="Lato"/>
              <a:sym typeface="Lato"/>
            </a:endParaRPr>
          </a:p>
          <a:p>
            <a:pPr marL="0" lvl="0" indent="0" algn="l" rtl="0">
              <a:spcBef>
                <a:spcPts val="0"/>
              </a:spcBef>
              <a:spcAft>
                <a:spcPts val="0"/>
              </a:spcAft>
              <a:buNone/>
            </a:pPr>
            <a:endParaRPr/>
          </a:p>
        </p:txBody>
      </p:sp>
      <p:sp>
        <p:nvSpPr>
          <p:cNvPr id="153" name="Google Shape;153;p16"/>
          <p:cNvSpPr txBox="1">
            <a:spLocks noGrp="1"/>
          </p:cNvSpPr>
          <p:nvPr>
            <p:ph type="body" idx="1"/>
          </p:nvPr>
        </p:nvSpPr>
        <p:spPr>
          <a:xfrm>
            <a:off x="1097900" y="719625"/>
            <a:ext cx="7473000" cy="4266900"/>
          </a:xfrm>
          <a:prstGeom prst="rect">
            <a:avLst/>
          </a:prstGeom>
        </p:spPr>
        <p:txBody>
          <a:bodyPr spcFirstLastPara="1" wrap="square" lIns="91425" tIns="91425" rIns="91425" bIns="91425" anchor="t" anchorCtr="0">
            <a:normAutofit fontScale="47500" lnSpcReduction="20000"/>
          </a:bodyPr>
          <a:lstStyle/>
          <a:p>
            <a:pPr marL="279400" lvl="0" indent="0" algn="l" rtl="0">
              <a:lnSpc>
                <a:spcPct val="95000"/>
              </a:lnSpc>
              <a:spcBef>
                <a:spcPts val="600"/>
              </a:spcBef>
              <a:spcAft>
                <a:spcPts val="0"/>
              </a:spcAft>
              <a:buNone/>
            </a:pPr>
            <a:endParaRPr sz="1000" b="1" dirty="0">
              <a:latin typeface="Arial"/>
              <a:ea typeface="Arial"/>
              <a:cs typeface="Arial"/>
              <a:sym typeface="Arial"/>
            </a:endParaRPr>
          </a:p>
          <a:p>
            <a:pPr marL="279400" lvl="0" indent="0" algn="just" rtl="0">
              <a:lnSpc>
                <a:spcPct val="95000"/>
              </a:lnSpc>
              <a:spcBef>
                <a:spcPts val="600"/>
              </a:spcBef>
              <a:spcAft>
                <a:spcPts val="0"/>
              </a:spcAft>
              <a:buNone/>
            </a:pPr>
            <a:r>
              <a:rPr lang="el" sz="3350" i="1" dirty="0">
                <a:latin typeface="Arial"/>
                <a:ea typeface="Arial"/>
                <a:cs typeface="Arial"/>
                <a:sym typeface="Arial"/>
              </a:rPr>
              <a:t>Η ανάπτυξη ενός μοντέλου αλληλεπίδρασης ανθρώπου - υπολογιστή με τη χρήση εφαρμογών επαυξημένης πραγματικότητας σε κινητά τηλέφωνα, με σκοπό την προώθηση του πολιτιστικού τουρισμού.</a:t>
            </a:r>
            <a:endParaRPr sz="3350" i="1" dirty="0">
              <a:latin typeface="Arial"/>
              <a:ea typeface="Arial"/>
              <a:cs typeface="Arial"/>
              <a:sym typeface="Arial"/>
            </a:endParaRPr>
          </a:p>
          <a:p>
            <a:pPr marL="279400" lvl="0" indent="0" algn="just" rtl="0">
              <a:lnSpc>
                <a:spcPct val="95000"/>
              </a:lnSpc>
              <a:spcBef>
                <a:spcPts val="600"/>
              </a:spcBef>
              <a:spcAft>
                <a:spcPts val="0"/>
              </a:spcAft>
              <a:buNone/>
            </a:pPr>
            <a:r>
              <a:rPr lang="el" sz="3350" b="1" i="1" dirty="0">
                <a:latin typeface="Arial"/>
                <a:ea typeface="Arial"/>
                <a:cs typeface="Arial"/>
                <a:sym typeface="Arial"/>
              </a:rPr>
              <a:t>Ειδικότεροι στόχοι: </a:t>
            </a:r>
            <a:endParaRPr sz="3350" b="1" i="1" dirty="0">
              <a:latin typeface="Arial"/>
              <a:ea typeface="Arial"/>
              <a:cs typeface="Arial"/>
              <a:sym typeface="Arial"/>
            </a:endParaRPr>
          </a:p>
          <a:p>
            <a:pPr marL="457200" lvl="0" indent="-313690" algn="just" rtl="0">
              <a:lnSpc>
                <a:spcPct val="95000"/>
              </a:lnSpc>
              <a:spcBef>
                <a:spcPts val="600"/>
              </a:spcBef>
              <a:spcAft>
                <a:spcPts val="0"/>
              </a:spcAft>
              <a:buSzPct val="100000"/>
              <a:buFont typeface="Arial"/>
              <a:buChar char="❖"/>
            </a:pPr>
            <a:r>
              <a:rPr lang="el" sz="3350" i="1" dirty="0">
                <a:latin typeface="Arial"/>
                <a:ea typeface="Arial"/>
                <a:cs typeface="Arial"/>
                <a:sym typeface="Arial"/>
              </a:rPr>
              <a:t>Η κατανόηση των αρχών σχεδιασμού εφαρμογών επαυξημένης πραγματικότητας για κινητά που ενσωματώνουν παιχνίδια, αφήγηση ή χειροτεχνία και έχουν ως στόχο τη μεταδοση γνώσεων για την πολιτιστική κληρονομιά.</a:t>
            </a:r>
            <a:endParaRPr sz="3350" i="1" dirty="0">
              <a:latin typeface="Arial"/>
              <a:ea typeface="Arial"/>
              <a:cs typeface="Arial"/>
              <a:sym typeface="Arial"/>
            </a:endParaRPr>
          </a:p>
          <a:p>
            <a:pPr marL="457200" lvl="0" indent="-313690" algn="just" rtl="0">
              <a:lnSpc>
                <a:spcPct val="95000"/>
              </a:lnSpc>
              <a:spcBef>
                <a:spcPts val="0"/>
              </a:spcBef>
              <a:spcAft>
                <a:spcPts val="0"/>
              </a:spcAft>
              <a:buSzPct val="100000"/>
              <a:buFont typeface="Arial"/>
              <a:buChar char="❖"/>
            </a:pPr>
            <a:r>
              <a:rPr lang="el" sz="3350" i="1" dirty="0">
                <a:latin typeface="Arial"/>
                <a:ea typeface="Arial"/>
                <a:cs typeface="Arial"/>
                <a:sym typeface="Arial"/>
              </a:rPr>
              <a:t>Ο προσδιορισμός των κριτηρίων αξιολόγησης εφαρμογών επαυξημένης πραγματικότητας στον τομέα του πολιτιστικού τουρισμού.</a:t>
            </a:r>
            <a:endParaRPr sz="3350" i="1" dirty="0">
              <a:latin typeface="Arial"/>
              <a:ea typeface="Arial"/>
              <a:cs typeface="Arial"/>
              <a:sym typeface="Arial"/>
            </a:endParaRPr>
          </a:p>
          <a:p>
            <a:pPr marL="457200" lvl="0" indent="-313690" algn="just" rtl="0">
              <a:lnSpc>
                <a:spcPct val="95000"/>
              </a:lnSpc>
              <a:spcBef>
                <a:spcPts val="0"/>
              </a:spcBef>
              <a:spcAft>
                <a:spcPts val="0"/>
              </a:spcAft>
              <a:buSzPct val="100000"/>
              <a:buFont typeface="Arial"/>
              <a:buChar char="❖"/>
            </a:pPr>
            <a:r>
              <a:rPr lang="el" sz="3350" i="1" dirty="0">
                <a:latin typeface="Arial"/>
                <a:ea typeface="Arial"/>
                <a:cs typeface="Arial"/>
                <a:sym typeface="Arial"/>
              </a:rPr>
              <a:t>Η ενδυνάμωση της γνώσης για λόγους επαγγελματικούς και ερευνητικούς.</a:t>
            </a:r>
            <a:endParaRPr sz="3350" i="1" dirty="0">
              <a:latin typeface="Arial"/>
              <a:ea typeface="Arial"/>
              <a:cs typeface="Arial"/>
              <a:sym typeface="Arial"/>
            </a:endParaRPr>
          </a:p>
          <a:p>
            <a:pPr marL="457200" lvl="0" indent="-313690" algn="just" rtl="0">
              <a:lnSpc>
                <a:spcPct val="95000"/>
              </a:lnSpc>
              <a:spcBef>
                <a:spcPts val="0"/>
              </a:spcBef>
              <a:spcAft>
                <a:spcPts val="0"/>
              </a:spcAft>
              <a:buSzPct val="100000"/>
              <a:buFont typeface="Arial"/>
              <a:buChar char="❖"/>
            </a:pPr>
            <a:r>
              <a:rPr lang="el" sz="3350" i="1" dirty="0">
                <a:latin typeface="Arial"/>
                <a:ea typeface="Arial"/>
                <a:cs typeface="Arial"/>
                <a:sym typeface="Arial"/>
              </a:rPr>
              <a:t>Η βελτίωση της  εμπειρίας των επισκεπτών σε χώρους πολιτιστικής κληρονομιας.</a:t>
            </a:r>
            <a:endParaRPr sz="3350" i="1" dirty="0">
              <a:latin typeface="Arial"/>
              <a:ea typeface="Arial"/>
              <a:cs typeface="Arial"/>
              <a:sym typeface="Arial"/>
            </a:endParaRPr>
          </a:p>
          <a:p>
            <a:pPr marL="457200" lvl="0" indent="0" algn="just" rtl="0">
              <a:lnSpc>
                <a:spcPct val="95000"/>
              </a:lnSpc>
              <a:spcBef>
                <a:spcPts val="600"/>
              </a:spcBef>
              <a:spcAft>
                <a:spcPts val="0"/>
              </a:spcAft>
              <a:buNone/>
            </a:pPr>
            <a:r>
              <a:rPr lang="el" sz="3350" i="1" dirty="0">
                <a:latin typeface="Arial"/>
                <a:ea typeface="Arial"/>
                <a:cs typeface="Arial"/>
                <a:sym typeface="Arial"/>
              </a:rPr>
              <a:t> </a:t>
            </a:r>
            <a:endParaRPr sz="3350" i="1" dirty="0">
              <a:latin typeface="Arial"/>
              <a:ea typeface="Arial"/>
              <a:cs typeface="Arial"/>
              <a:sym typeface="Arial"/>
            </a:endParaRPr>
          </a:p>
          <a:p>
            <a:pPr marL="279400" lvl="0" indent="0" algn="just" rtl="0">
              <a:lnSpc>
                <a:spcPct val="95000"/>
              </a:lnSpc>
              <a:spcBef>
                <a:spcPts val="600"/>
              </a:spcBef>
              <a:spcAft>
                <a:spcPts val="0"/>
              </a:spcAft>
              <a:buNone/>
            </a:pPr>
            <a:r>
              <a:rPr lang="el" sz="3350" b="1" i="1" dirty="0">
                <a:latin typeface="Arial"/>
                <a:ea typeface="Arial"/>
                <a:cs typeface="Arial"/>
                <a:sym typeface="Arial"/>
              </a:rPr>
              <a:t>Υπόθεση :</a:t>
            </a:r>
            <a:endParaRPr sz="3350" b="1" i="1" dirty="0">
              <a:latin typeface="Arial"/>
              <a:ea typeface="Arial"/>
              <a:cs typeface="Arial"/>
              <a:sym typeface="Arial"/>
            </a:endParaRPr>
          </a:p>
          <a:p>
            <a:pPr marL="279400" lvl="0" indent="0" algn="just" rtl="0">
              <a:lnSpc>
                <a:spcPct val="95000"/>
              </a:lnSpc>
              <a:spcBef>
                <a:spcPts val="600"/>
              </a:spcBef>
              <a:spcAft>
                <a:spcPts val="0"/>
              </a:spcAft>
              <a:buNone/>
            </a:pPr>
            <a:r>
              <a:rPr lang="el" sz="3350" i="1" dirty="0">
                <a:latin typeface="Arial"/>
                <a:ea typeface="Arial"/>
                <a:cs typeface="Arial"/>
                <a:sym typeface="Arial"/>
              </a:rPr>
              <a:t>Οι συμμετοχικές δραστηριότητες που βασίζονται στις τρεις </a:t>
            </a:r>
            <a:r>
              <a:rPr lang="el" sz="3350" i="1" dirty="0" smtClean="0">
                <a:latin typeface="Arial"/>
                <a:ea typeface="Arial"/>
                <a:cs typeface="Arial"/>
                <a:sym typeface="Arial"/>
              </a:rPr>
              <a:t>ροές εμβύθισης, </a:t>
            </a:r>
            <a:r>
              <a:rPr lang="el" sz="3350" i="1" dirty="0">
                <a:latin typeface="Arial"/>
                <a:ea typeface="Arial"/>
                <a:cs typeface="Arial"/>
                <a:sym typeface="Arial"/>
              </a:rPr>
              <a:t>όταν συνδυάζονται με την επαυξημένη πραγματικότητα, μπορούν να βελτιώσουν την τουριστική εμπειρία,τη συναισθηματική αλληλεπίδραση και να διατηρήσουν την πολιτιστική κληρονομιά, ιδίως των υπαίθριων χώρων.</a:t>
            </a:r>
            <a:endParaRPr sz="3350" i="1" dirty="0">
              <a:latin typeface="Arial"/>
              <a:ea typeface="Arial"/>
              <a:cs typeface="Arial"/>
              <a:sym typeface="Arial"/>
            </a:endParaRPr>
          </a:p>
          <a:p>
            <a:pPr marL="0" lvl="0" indent="0" algn="l" rtl="0">
              <a:lnSpc>
                <a:spcPct val="95000"/>
              </a:lnSpc>
              <a:spcBef>
                <a:spcPts val="0"/>
              </a:spcBef>
              <a:spcAft>
                <a:spcPts val="1200"/>
              </a:spcAft>
              <a:buNone/>
            </a:pPr>
            <a:endParaRPr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17"/>
          <p:cNvSpPr txBox="1">
            <a:spLocks noGrp="1"/>
          </p:cNvSpPr>
          <p:nvPr>
            <p:ph type="title"/>
          </p:nvPr>
        </p:nvSpPr>
        <p:spPr>
          <a:xfrm>
            <a:off x="997825" y="421125"/>
            <a:ext cx="7038900" cy="7380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l" sz="2300"/>
              <a:t> </a:t>
            </a:r>
            <a:r>
              <a:rPr lang="el" b="1" u="sng">
                <a:latin typeface="Lato"/>
                <a:ea typeface="Lato"/>
                <a:cs typeface="Lato"/>
                <a:sym typeface="Lato"/>
              </a:rPr>
              <a:t>ΕΡΕΥΝΗΤΙΚΑ ΕΡΩΤΗΜΑΤΑ</a:t>
            </a:r>
            <a:endParaRPr b="1" u="sng">
              <a:latin typeface="Lato"/>
              <a:ea typeface="Lato"/>
              <a:cs typeface="Lato"/>
              <a:sym typeface="Lato"/>
            </a:endParaRPr>
          </a:p>
        </p:txBody>
      </p:sp>
      <p:sp>
        <p:nvSpPr>
          <p:cNvPr id="159" name="Google Shape;159;p17"/>
          <p:cNvSpPr txBox="1">
            <a:spLocks noGrp="1"/>
          </p:cNvSpPr>
          <p:nvPr>
            <p:ph type="body" idx="1"/>
          </p:nvPr>
        </p:nvSpPr>
        <p:spPr>
          <a:xfrm>
            <a:off x="1136525" y="972725"/>
            <a:ext cx="7261200" cy="3835500"/>
          </a:xfrm>
          <a:prstGeom prst="rect">
            <a:avLst/>
          </a:prstGeom>
        </p:spPr>
        <p:txBody>
          <a:bodyPr spcFirstLastPara="1" wrap="square" lIns="91425" tIns="91425" rIns="91425" bIns="91425" anchor="t" anchorCtr="0">
            <a:normAutofit/>
          </a:bodyPr>
          <a:lstStyle/>
          <a:p>
            <a:pPr marL="0" lvl="0" indent="0" algn="l" rtl="0">
              <a:lnSpc>
                <a:spcPct val="107916"/>
              </a:lnSpc>
              <a:spcBef>
                <a:spcPts val="0"/>
              </a:spcBef>
              <a:spcAft>
                <a:spcPts val="0"/>
              </a:spcAft>
              <a:buNone/>
            </a:pPr>
            <a:endParaRPr sz="1100" b="1">
              <a:latin typeface="Arial"/>
              <a:ea typeface="Arial"/>
              <a:cs typeface="Arial"/>
              <a:sym typeface="Arial"/>
            </a:endParaRPr>
          </a:p>
          <a:p>
            <a:pPr marL="457200" lvl="0" indent="-317500" algn="just" rtl="0">
              <a:lnSpc>
                <a:spcPct val="107916"/>
              </a:lnSpc>
              <a:spcBef>
                <a:spcPts val="800"/>
              </a:spcBef>
              <a:spcAft>
                <a:spcPts val="0"/>
              </a:spcAft>
              <a:buSzPts val="1400"/>
              <a:buFont typeface="Arial"/>
              <a:buChar char="➔"/>
            </a:pPr>
            <a:r>
              <a:rPr lang="el" sz="1400" b="1">
                <a:latin typeface="Arial"/>
                <a:ea typeface="Arial"/>
                <a:cs typeface="Arial"/>
                <a:sym typeface="Arial"/>
              </a:rPr>
              <a:t>Πώς σχεδιάζονται οι εφαρμογές επαυξημένης πραγματικότητας για κινητά τηλέφωνα για την πολιτιστική κληρονομιά, οι οποίες ενσωματώνουν παιχνίδι, αφήγηση ή χειροτεχνία; </a:t>
            </a:r>
            <a:endParaRPr sz="1400" b="1">
              <a:latin typeface="Arial"/>
              <a:ea typeface="Arial"/>
              <a:cs typeface="Arial"/>
              <a:sym typeface="Arial"/>
            </a:endParaRPr>
          </a:p>
          <a:p>
            <a:pPr marL="0" lvl="0" indent="0" algn="just" rtl="0">
              <a:lnSpc>
                <a:spcPct val="107916"/>
              </a:lnSpc>
              <a:spcBef>
                <a:spcPts val="800"/>
              </a:spcBef>
              <a:spcAft>
                <a:spcPts val="0"/>
              </a:spcAft>
              <a:buNone/>
            </a:pPr>
            <a:endParaRPr sz="1400" b="1">
              <a:latin typeface="Arial"/>
              <a:ea typeface="Arial"/>
              <a:cs typeface="Arial"/>
              <a:sym typeface="Arial"/>
            </a:endParaRPr>
          </a:p>
          <a:p>
            <a:pPr marL="457200" lvl="0" indent="-317500" algn="just" rtl="0">
              <a:lnSpc>
                <a:spcPct val="107916"/>
              </a:lnSpc>
              <a:spcBef>
                <a:spcPts val="800"/>
              </a:spcBef>
              <a:spcAft>
                <a:spcPts val="0"/>
              </a:spcAft>
              <a:buSzPts val="1400"/>
              <a:buFont typeface="Arial"/>
              <a:buChar char="➔"/>
            </a:pPr>
            <a:r>
              <a:rPr lang="el" sz="1400" b="1">
                <a:latin typeface="Arial"/>
                <a:ea typeface="Arial"/>
                <a:cs typeface="Arial"/>
                <a:sym typeface="Arial"/>
              </a:rPr>
              <a:t>Πώς πραγματοποιείται η διαδικασία αξιολόγησης μιας εφαρμογής επαυξημένης πραγματικότητας για κινητά τηλέφωνα για την πολιτιστική κληρονομιά, που ενσωματώνει  παιχνίδι, αφήγηση ή χειροτεχνία; </a:t>
            </a:r>
            <a:endParaRPr sz="1400" b="1">
              <a:latin typeface="Arial"/>
              <a:ea typeface="Arial"/>
              <a:cs typeface="Arial"/>
              <a:sym typeface="Arial"/>
            </a:endParaRPr>
          </a:p>
          <a:p>
            <a:pPr marL="0" lvl="0" indent="0" algn="just" rtl="0">
              <a:lnSpc>
                <a:spcPct val="107916"/>
              </a:lnSpc>
              <a:spcBef>
                <a:spcPts val="800"/>
              </a:spcBef>
              <a:spcAft>
                <a:spcPts val="0"/>
              </a:spcAft>
              <a:buNone/>
            </a:pPr>
            <a:endParaRPr sz="1400" b="1">
              <a:latin typeface="Arial"/>
              <a:ea typeface="Arial"/>
              <a:cs typeface="Arial"/>
              <a:sym typeface="Arial"/>
            </a:endParaRPr>
          </a:p>
          <a:p>
            <a:pPr marL="457200" lvl="0" indent="-317500" algn="just" rtl="0">
              <a:lnSpc>
                <a:spcPct val="107916"/>
              </a:lnSpc>
              <a:spcBef>
                <a:spcPts val="800"/>
              </a:spcBef>
              <a:spcAft>
                <a:spcPts val="800"/>
              </a:spcAft>
              <a:buSzPts val="1400"/>
              <a:buFont typeface="Arial"/>
              <a:buChar char="➔"/>
            </a:pPr>
            <a:r>
              <a:rPr lang="el" sz="1400" b="1">
                <a:latin typeface="Arial"/>
                <a:ea typeface="Arial"/>
                <a:cs typeface="Arial"/>
                <a:sym typeface="Arial"/>
              </a:rPr>
              <a:t>Πώς μπορούν οι εφαρμογές επαυξημένης πραγματικότητας για κινητά τηλέφωνα που ενσωματώνουν παιχνίδι, αφήγηση ή χειροτεχνία να επηρεάσουν τον τρόπο με τον οποίο βιώνεται η πολιτιστική κληρονομιά;</a:t>
            </a:r>
            <a:endParaRPr sz="1400" b="1">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8"/>
          <p:cNvSpPr txBox="1">
            <a:spLocks noGrp="1"/>
          </p:cNvSpPr>
          <p:nvPr>
            <p:ph type="title"/>
          </p:nvPr>
        </p:nvSpPr>
        <p:spPr>
          <a:xfrm>
            <a:off x="1297500" y="393750"/>
            <a:ext cx="7038900" cy="591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l"/>
              <a:t>               </a:t>
            </a:r>
            <a:r>
              <a:rPr lang="el">
                <a:latin typeface="Lato"/>
                <a:ea typeface="Lato"/>
                <a:cs typeface="Lato"/>
                <a:sym typeface="Lato"/>
              </a:rPr>
              <a:t> </a:t>
            </a:r>
            <a:r>
              <a:rPr lang="el" b="1" u="sng">
                <a:latin typeface="Lato"/>
                <a:ea typeface="Lato"/>
                <a:cs typeface="Lato"/>
                <a:sym typeface="Lato"/>
              </a:rPr>
              <a:t>ΑΝΑΦΟΡΑ ΣΕ ΜΕΛΕΤΕΣ</a:t>
            </a:r>
            <a:endParaRPr b="1" u="sng">
              <a:latin typeface="Lato"/>
              <a:ea typeface="Lato"/>
              <a:cs typeface="Lato"/>
              <a:sym typeface="Lato"/>
            </a:endParaRPr>
          </a:p>
        </p:txBody>
      </p:sp>
      <p:sp>
        <p:nvSpPr>
          <p:cNvPr id="165" name="Google Shape;165;p18"/>
          <p:cNvSpPr txBox="1">
            <a:spLocks noGrp="1"/>
          </p:cNvSpPr>
          <p:nvPr>
            <p:ph type="body" idx="1"/>
          </p:nvPr>
        </p:nvSpPr>
        <p:spPr>
          <a:xfrm>
            <a:off x="1297500" y="1174125"/>
            <a:ext cx="7038900" cy="29112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a:p>
            <a:pPr marL="457200" lvl="0" indent="-330200" algn="just" rtl="0">
              <a:spcBef>
                <a:spcPts val="1200"/>
              </a:spcBef>
              <a:spcAft>
                <a:spcPts val="0"/>
              </a:spcAft>
              <a:buSzPts val="1600"/>
              <a:buChar char="❖"/>
            </a:pPr>
            <a:r>
              <a:rPr lang="el" sz="1600">
                <a:latin typeface="Arial"/>
                <a:ea typeface="Arial"/>
                <a:cs typeface="Arial"/>
                <a:sym typeface="Arial"/>
              </a:rPr>
              <a:t>Σε αυτήν την έρευνα εντοπίστηκαν </a:t>
            </a:r>
            <a:r>
              <a:rPr lang="el" sz="1600" b="1" u="sng">
                <a:solidFill>
                  <a:srgbClr val="D9EAD3"/>
                </a:solidFill>
                <a:latin typeface="Arial"/>
                <a:ea typeface="Arial"/>
                <a:cs typeface="Arial"/>
                <a:sym typeface="Arial"/>
              </a:rPr>
              <a:t>213 μελέτες</a:t>
            </a:r>
            <a:r>
              <a:rPr lang="el" sz="1600" b="1">
                <a:solidFill>
                  <a:srgbClr val="B6D7A8"/>
                </a:solidFill>
                <a:latin typeface="Arial"/>
                <a:ea typeface="Arial"/>
                <a:cs typeface="Arial"/>
                <a:sym typeface="Arial"/>
              </a:rPr>
              <a:t> </a:t>
            </a:r>
            <a:r>
              <a:rPr lang="el" sz="1600">
                <a:latin typeface="Arial"/>
                <a:ea typeface="Arial"/>
                <a:cs typeface="Arial"/>
                <a:sym typeface="Arial"/>
              </a:rPr>
              <a:t>από ποικίλες βάσεις δεδομένων.  (Scopus, Web of Science και  ACM Digital Library)</a:t>
            </a:r>
            <a:endParaRPr sz="1600">
              <a:latin typeface="Arial"/>
              <a:ea typeface="Arial"/>
              <a:cs typeface="Arial"/>
              <a:sym typeface="Arial"/>
            </a:endParaRPr>
          </a:p>
          <a:p>
            <a:pPr marL="0" lvl="0" indent="0" algn="just" rtl="0">
              <a:spcBef>
                <a:spcPts val="1200"/>
              </a:spcBef>
              <a:spcAft>
                <a:spcPts val="0"/>
              </a:spcAft>
              <a:buNone/>
            </a:pPr>
            <a:endParaRPr sz="1600">
              <a:latin typeface="Arial"/>
              <a:ea typeface="Arial"/>
              <a:cs typeface="Arial"/>
              <a:sym typeface="Arial"/>
            </a:endParaRPr>
          </a:p>
          <a:p>
            <a:pPr marL="457200" lvl="0" indent="-330200" algn="just" rtl="0">
              <a:spcBef>
                <a:spcPts val="1200"/>
              </a:spcBef>
              <a:spcAft>
                <a:spcPts val="0"/>
              </a:spcAft>
              <a:buSzPts val="1600"/>
              <a:buChar char="❖"/>
            </a:pPr>
            <a:r>
              <a:rPr lang="el" sz="1600">
                <a:latin typeface="Arial"/>
                <a:ea typeface="Arial"/>
                <a:cs typeface="Arial"/>
                <a:sym typeface="Arial"/>
              </a:rPr>
              <a:t>Ελέγχθηκαν λεπτομερώς και τελικά στην παρούσα βιβλιογραφική ανασκόπηση, εξετάστηκαν και αναλύθηκαν </a:t>
            </a:r>
            <a:r>
              <a:rPr lang="el" sz="1600" b="1" u="sng">
                <a:solidFill>
                  <a:srgbClr val="D9EAD3"/>
                </a:solidFill>
                <a:latin typeface="Arial"/>
                <a:ea typeface="Arial"/>
                <a:cs typeface="Arial"/>
                <a:sym typeface="Arial"/>
              </a:rPr>
              <a:t>16 μελέτες</a:t>
            </a:r>
            <a:r>
              <a:rPr lang="el" sz="1600">
                <a:latin typeface="Arial"/>
                <a:ea typeface="Arial"/>
                <a:cs typeface="Arial"/>
                <a:sym typeface="Arial"/>
              </a:rPr>
              <a:t> που αφορούσαν  την επαυξημένη πραγματικότητα στα κινητά τηλέφωνα.</a:t>
            </a:r>
            <a:endParaRPr sz="1600">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9"/>
          <p:cNvSpPr txBox="1">
            <a:spLocks noGrp="1"/>
          </p:cNvSpPr>
          <p:nvPr>
            <p:ph type="title"/>
          </p:nvPr>
        </p:nvSpPr>
        <p:spPr>
          <a:xfrm>
            <a:off x="1052550" y="209375"/>
            <a:ext cx="7038900" cy="6372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l" b="1" u="sng">
                <a:latin typeface="Lato"/>
                <a:ea typeface="Lato"/>
                <a:cs typeface="Lato"/>
                <a:sym typeface="Lato"/>
              </a:rPr>
              <a:t>ΑΠΟΤΕΛΕΣΜΑΤΑ</a:t>
            </a:r>
            <a:endParaRPr b="1" u="sng">
              <a:latin typeface="Lato"/>
              <a:ea typeface="Lato"/>
              <a:cs typeface="Lato"/>
              <a:sym typeface="Lato"/>
            </a:endParaRPr>
          </a:p>
        </p:txBody>
      </p:sp>
      <p:sp>
        <p:nvSpPr>
          <p:cNvPr id="171" name="Google Shape;171;p19"/>
          <p:cNvSpPr txBox="1">
            <a:spLocks noGrp="1"/>
          </p:cNvSpPr>
          <p:nvPr>
            <p:ph type="body" idx="1"/>
          </p:nvPr>
        </p:nvSpPr>
        <p:spPr>
          <a:xfrm>
            <a:off x="68400" y="1217475"/>
            <a:ext cx="9075600" cy="3926100"/>
          </a:xfrm>
          <a:prstGeom prst="rect">
            <a:avLst/>
          </a:prstGeom>
        </p:spPr>
        <p:txBody>
          <a:bodyPr spcFirstLastPara="1" wrap="square" lIns="91425" tIns="91425" rIns="91425" bIns="91425" anchor="t" anchorCtr="0">
            <a:noAutofit/>
          </a:bodyPr>
          <a:lstStyle/>
          <a:p>
            <a:pPr marL="0" lvl="0" indent="0" algn="just" rtl="0">
              <a:lnSpc>
                <a:spcPct val="108000"/>
              </a:lnSpc>
              <a:spcBef>
                <a:spcPts val="1200"/>
              </a:spcBef>
              <a:spcAft>
                <a:spcPts val="0"/>
              </a:spcAft>
              <a:buNone/>
            </a:pPr>
            <a:r>
              <a:rPr lang="el" sz="1500">
                <a:latin typeface="Arial"/>
                <a:ea typeface="Arial"/>
                <a:cs typeface="Arial"/>
                <a:sym typeface="Arial"/>
              </a:rPr>
              <a:t>Τα βασικά ευρήματα που προέκυψαν από την ανάλυση των επιλεγμένων άρθρων, δείχνουν τις δραστηριότητες με τη μεγαλύτερη χρήση στις κινητές εφαρμογές. </a:t>
            </a:r>
            <a:endParaRPr sz="1500">
              <a:latin typeface="Arial"/>
              <a:ea typeface="Arial"/>
              <a:cs typeface="Arial"/>
              <a:sym typeface="Arial"/>
            </a:endParaRPr>
          </a:p>
          <a:p>
            <a:pPr marL="0" lvl="0" indent="0" algn="just" rtl="0">
              <a:lnSpc>
                <a:spcPct val="108000"/>
              </a:lnSpc>
              <a:spcBef>
                <a:spcPts val="1200"/>
              </a:spcBef>
              <a:spcAft>
                <a:spcPts val="0"/>
              </a:spcAft>
              <a:buNone/>
            </a:pPr>
            <a:r>
              <a:rPr lang="el" sz="1500">
                <a:latin typeface="Arial"/>
                <a:ea typeface="Arial"/>
                <a:cs typeface="Arial"/>
                <a:sym typeface="Arial"/>
              </a:rPr>
              <a:t>Σαφής είναι η επικράτηση της δραστηριότητας της αφήγησης, ακολουθούν το παιχνίδι και η χειροτεχνία, ενώ σημαντική είναι και η χρήση συνδυασμού δραστηριοτήτων.</a:t>
            </a:r>
            <a:endParaRPr sz="1500"/>
          </a:p>
          <a:p>
            <a:pPr marL="0" lvl="0" indent="0" algn="just" rtl="0">
              <a:lnSpc>
                <a:spcPct val="108000"/>
              </a:lnSpc>
              <a:spcBef>
                <a:spcPts val="1200"/>
              </a:spcBef>
              <a:spcAft>
                <a:spcPts val="0"/>
              </a:spcAft>
              <a:buNone/>
            </a:pPr>
            <a:r>
              <a:rPr lang="el" sz="1500"/>
              <a:t>Η ανάλυση αποκάλυψε κάποιες από τις τάσεις στο πλαίσιο για την ανάπτυξη εφαρμογών :</a:t>
            </a:r>
            <a:endParaRPr sz="1500"/>
          </a:p>
          <a:p>
            <a:pPr marL="457200" lvl="0" indent="-323850" algn="l" rtl="0">
              <a:lnSpc>
                <a:spcPct val="115000"/>
              </a:lnSpc>
              <a:spcBef>
                <a:spcPts val="1200"/>
              </a:spcBef>
              <a:spcAft>
                <a:spcPts val="0"/>
              </a:spcAft>
              <a:buSzPts val="1500"/>
              <a:buChar char="➢"/>
            </a:pPr>
            <a:r>
              <a:rPr lang="el" sz="1500"/>
              <a:t>υπαίθριες εγκαταστάσεις</a:t>
            </a:r>
            <a:endParaRPr sz="1500"/>
          </a:p>
          <a:p>
            <a:pPr marL="457200" lvl="0" indent="-323850" algn="l" rtl="0">
              <a:lnSpc>
                <a:spcPct val="115000"/>
              </a:lnSpc>
              <a:spcBef>
                <a:spcPts val="0"/>
              </a:spcBef>
              <a:spcAft>
                <a:spcPts val="0"/>
              </a:spcAft>
              <a:buSzPts val="1500"/>
              <a:buChar char="➢"/>
            </a:pPr>
            <a:r>
              <a:rPr lang="el" sz="1500"/>
              <a:t>χρήση του GPS</a:t>
            </a:r>
            <a:endParaRPr sz="1500"/>
          </a:p>
          <a:p>
            <a:pPr marL="457200" lvl="0" indent="-323850" algn="l" rtl="0">
              <a:lnSpc>
                <a:spcPct val="115000"/>
              </a:lnSpc>
              <a:spcBef>
                <a:spcPts val="0"/>
              </a:spcBef>
              <a:spcAft>
                <a:spcPts val="0"/>
              </a:spcAft>
              <a:buSzPts val="1500"/>
              <a:buChar char="➢"/>
            </a:pPr>
            <a:r>
              <a:rPr lang="el" sz="1500"/>
              <a:t>χρήση των smartphones και/ή των tablets       </a:t>
            </a:r>
            <a:endParaRPr sz="1500"/>
          </a:p>
          <a:p>
            <a:pPr marL="457200" lvl="0" indent="-323850" algn="l" rtl="0">
              <a:lnSpc>
                <a:spcPct val="115000"/>
              </a:lnSpc>
              <a:spcBef>
                <a:spcPts val="0"/>
              </a:spcBef>
              <a:spcAft>
                <a:spcPts val="0"/>
              </a:spcAft>
              <a:buSzPts val="1500"/>
              <a:buChar char="➢"/>
            </a:pPr>
            <a:r>
              <a:rPr lang="el" sz="1500"/>
              <a:t>τρισδιάστατη μοντελοποίηση</a:t>
            </a:r>
            <a:endParaRPr sz="1500"/>
          </a:p>
          <a:p>
            <a:pPr marL="457200" lvl="0" indent="-323850" algn="l" rtl="0">
              <a:lnSpc>
                <a:spcPct val="115000"/>
              </a:lnSpc>
              <a:spcBef>
                <a:spcPts val="0"/>
              </a:spcBef>
              <a:spcAft>
                <a:spcPts val="0"/>
              </a:spcAft>
              <a:buSzPts val="1500"/>
              <a:buChar char="➢"/>
            </a:pPr>
            <a:r>
              <a:rPr lang="el" sz="1500"/>
              <a:t>ενσωμάτωση  χαρακτήρων </a:t>
            </a:r>
            <a:endParaRPr sz="1500"/>
          </a:p>
        </p:txBody>
      </p:sp>
      <p:pic>
        <p:nvPicPr>
          <p:cNvPr id="172" name="Google Shape;172;p19"/>
          <p:cNvPicPr preferRelativeResize="0"/>
          <p:nvPr/>
        </p:nvPicPr>
        <p:blipFill>
          <a:blip r:embed="rId3">
            <a:alphaModFix/>
          </a:blip>
          <a:stretch>
            <a:fillRect/>
          </a:stretch>
        </p:blipFill>
        <p:spPr>
          <a:xfrm>
            <a:off x="5918475" y="3418225"/>
            <a:ext cx="3147300" cy="15939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0"/>
          <p:cNvSpPr txBox="1">
            <a:spLocks noGrp="1"/>
          </p:cNvSpPr>
          <p:nvPr>
            <p:ph type="title"/>
          </p:nvPr>
        </p:nvSpPr>
        <p:spPr>
          <a:xfrm>
            <a:off x="1054650" y="0"/>
            <a:ext cx="7034700" cy="84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l" sz="2300" b="1" u="sng">
                <a:latin typeface="Lato"/>
                <a:ea typeface="Lato"/>
                <a:cs typeface="Lato"/>
                <a:sym typeface="Lato"/>
              </a:rPr>
              <a:t>ΣΧΕΔΙΑΣΜΟΣ ΕΦΑΡΜΟΓΩΝ ΕΠΑΥΞΗΜΕΝΗΣ ΠΡΑΓΜΑΤΙΚΟΤΗΤΑΣ ΓΙΑ ΚΙΝΗΤΑ</a:t>
            </a:r>
            <a:endParaRPr sz="2300" b="1" u="sng">
              <a:latin typeface="Lato"/>
              <a:ea typeface="Lato"/>
              <a:cs typeface="Lato"/>
              <a:sym typeface="Lato"/>
            </a:endParaRPr>
          </a:p>
        </p:txBody>
      </p:sp>
      <p:sp>
        <p:nvSpPr>
          <p:cNvPr id="178" name="Google Shape;178;p20"/>
          <p:cNvSpPr txBox="1">
            <a:spLocks noGrp="1"/>
          </p:cNvSpPr>
          <p:nvPr>
            <p:ph type="body" idx="1"/>
          </p:nvPr>
        </p:nvSpPr>
        <p:spPr>
          <a:xfrm>
            <a:off x="1051775" y="845700"/>
            <a:ext cx="7738200" cy="4297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l" b="1" i="1" u="sng" dirty="0"/>
              <a:t>Σ</a:t>
            </a:r>
            <a:r>
              <a:rPr lang="el" sz="1100" b="1" i="1" u="sng" dirty="0">
                <a:latin typeface="Arial"/>
                <a:ea typeface="Arial"/>
                <a:cs typeface="Arial"/>
                <a:sym typeface="Arial"/>
              </a:rPr>
              <a:t>ΥΜΜΕΤΟΧΙΚΕΣ ΔΡΑΣΤΗΡΙΟΤΗΤΕΣ</a:t>
            </a:r>
            <a:endParaRPr sz="1100" b="1" i="1" u="sng" dirty="0">
              <a:latin typeface="Arial"/>
              <a:ea typeface="Arial"/>
              <a:cs typeface="Arial"/>
              <a:sym typeface="Arial"/>
            </a:endParaRPr>
          </a:p>
          <a:p>
            <a:pPr marL="457200" lvl="0" indent="-298450" algn="just" rtl="0">
              <a:spcBef>
                <a:spcPts val="1200"/>
              </a:spcBef>
              <a:spcAft>
                <a:spcPts val="0"/>
              </a:spcAft>
              <a:buSzPts val="1100"/>
              <a:buChar char="●"/>
            </a:pPr>
            <a:r>
              <a:rPr lang="el" sz="1100" b="1" u="sng" dirty="0">
                <a:latin typeface="Arial"/>
                <a:ea typeface="Arial"/>
                <a:cs typeface="Arial"/>
                <a:sym typeface="Arial"/>
              </a:rPr>
              <a:t>ΑΦΗΓΗΣΗ</a:t>
            </a:r>
            <a:r>
              <a:rPr lang="el" sz="1100" u="sng" dirty="0">
                <a:latin typeface="Arial"/>
                <a:ea typeface="Arial"/>
                <a:cs typeface="Arial"/>
                <a:sym typeface="Arial"/>
              </a:rPr>
              <a:t> </a:t>
            </a:r>
            <a:endParaRPr sz="1100" u="sng" dirty="0">
              <a:latin typeface="Arial"/>
              <a:ea typeface="Arial"/>
              <a:cs typeface="Arial"/>
              <a:sym typeface="Arial"/>
            </a:endParaRPr>
          </a:p>
          <a:p>
            <a:pPr marL="457200" lvl="0" indent="0" algn="just" rtl="0">
              <a:spcBef>
                <a:spcPts val="1200"/>
              </a:spcBef>
              <a:spcAft>
                <a:spcPts val="0"/>
              </a:spcAft>
              <a:buNone/>
            </a:pPr>
            <a:r>
              <a:rPr lang="el" sz="1100" dirty="0">
                <a:latin typeface="Arial"/>
                <a:ea typeface="Arial"/>
                <a:cs typeface="Arial"/>
                <a:sym typeface="Arial"/>
              </a:rPr>
              <a:t>Μπορεί να συνδυαστεί και να υποστηρίξει τις δραστηριότητες του παιχνιδιού και της </a:t>
            </a:r>
            <a:r>
              <a:rPr lang="el" sz="1100" dirty="0" smtClean="0">
                <a:latin typeface="Arial"/>
                <a:ea typeface="Arial"/>
                <a:cs typeface="Arial"/>
                <a:sym typeface="Arial"/>
              </a:rPr>
              <a:t>χειροτεχνίας (</a:t>
            </a:r>
            <a:r>
              <a:rPr lang="en-US" sz="1100" dirty="0" smtClean="0">
                <a:latin typeface="Arial"/>
                <a:ea typeface="Arial"/>
                <a:cs typeface="Arial"/>
                <a:sym typeface="Arial"/>
              </a:rPr>
              <a:t>craft)</a:t>
            </a:r>
            <a:r>
              <a:rPr lang="el" sz="1100" dirty="0" smtClean="0">
                <a:latin typeface="Arial"/>
                <a:ea typeface="Arial"/>
                <a:cs typeface="Arial"/>
                <a:sym typeface="Arial"/>
              </a:rPr>
              <a:t>.</a:t>
            </a:r>
            <a:endParaRPr sz="1100" dirty="0">
              <a:latin typeface="Arial"/>
              <a:ea typeface="Arial"/>
              <a:cs typeface="Arial"/>
              <a:sym typeface="Arial"/>
            </a:endParaRPr>
          </a:p>
          <a:p>
            <a:pPr marL="457200" lvl="0" indent="-298450" algn="just" rtl="0">
              <a:spcBef>
                <a:spcPts val="1200"/>
              </a:spcBef>
              <a:spcAft>
                <a:spcPts val="0"/>
              </a:spcAft>
              <a:buSzPts val="1100"/>
              <a:buChar char="●"/>
            </a:pPr>
            <a:r>
              <a:rPr lang="el" sz="1100" b="1" u="sng" dirty="0">
                <a:latin typeface="Arial"/>
                <a:ea typeface="Arial"/>
                <a:cs typeface="Arial"/>
                <a:sym typeface="Arial"/>
              </a:rPr>
              <a:t>ΠΑΙΧΝΙΔΙ</a:t>
            </a:r>
            <a:r>
              <a:rPr lang="el" sz="1100" u="sng" dirty="0">
                <a:latin typeface="Arial"/>
                <a:ea typeface="Arial"/>
                <a:cs typeface="Arial"/>
                <a:sym typeface="Arial"/>
              </a:rPr>
              <a:t> </a:t>
            </a:r>
            <a:endParaRPr sz="1100" u="sng" dirty="0">
              <a:latin typeface="Arial"/>
              <a:ea typeface="Arial"/>
              <a:cs typeface="Arial"/>
              <a:sym typeface="Arial"/>
            </a:endParaRPr>
          </a:p>
          <a:p>
            <a:pPr marL="0" lvl="0" indent="457200" algn="just" rtl="0">
              <a:spcBef>
                <a:spcPts val="1200"/>
              </a:spcBef>
              <a:spcAft>
                <a:spcPts val="0"/>
              </a:spcAft>
              <a:buNone/>
            </a:pPr>
            <a:r>
              <a:rPr lang="el" sz="1100" dirty="0">
                <a:latin typeface="Arial"/>
                <a:ea typeface="Arial"/>
                <a:cs typeface="Arial"/>
                <a:sym typeface="Arial"/>
              </a:rPr>
              <a:t>1)Συμβάλλει στην κατανόηση της ιστορίας. </a:t>
            </a:r>
            <a:endParaRPr sz="1100" dirty="0">
              <a:latin typeface="Arial"/>
              <a:ea typeface="Arial"/>
              <a:cs typeface="Arial"/>
              <a:sym typeface="Arial"/>
            </a:endParaRPr>
          </a:p>
          <a:p>
            <a:pPr marL="0" lvl="0" indent="457200" algn="just" rtl="0">
              <a:spcBef>
                <a:spcPts val="1200"/>
              </a:spcBef>
              <a:spcAft>
                <a:spcPts val="0"/>
              </a:spcAft>
              <a:buNone/>
            </a:pPr>
            <a:r>
              <a:rPr lang="el" sz="1100" dirty="0">
                <a:latin typeface="Arial"/>
                <a:ea typeface="Arial"/>
                <a:cs typeface="Arial"/>
                <a:sym typeface="Arial"/>
              </a:rPr>
              <a:t>2) Σχετίζεται με τη μετάδοση γνώσεων και συνεπώς με την πολιτιστική κληρονομιά. </a:t>
            </a:r>
            <a:endParaRPr sz="1100" dirty="0">
              <a:latin typeface="Arial"/>
              <a:ea typeface="Arial"/>
              <a:cs typeface="Arial"/>
              <a:sym typeface="Arial"/>
            </a:endParaRPr>
          </a:p>
          <a:p>
            <a:pPr marL="0" lvl="0" indent="457200" algn="just" rtl="0">
              <a:spcBef>
                <a:spcPts val="1200"/>
              </a:spcBef>
              <a:spcAft>
                <a:spcPts val="0"/>
              </a:spcAft>
              <a:buNone/>
            </a:pPr>
            <a:r>
              <a:rPr lang="el" sz="1100" dirty="0">
                <a:latin typeface="Arial"/>
                <a:ea typeface="Arial"/>
                <a:cs typeface="Arial"/>
                <a:sym typeface="Arial"/>
              </a:rPr>
              <a:t>3) Η ενσωμάτωση χαρακτήρων στα παιχνίδια μετατρέπει τους παίκτες σε ενεργούς συμμετέχοντες.</a:t>
            </a:r>
            <a:endParaRPr sz="1100" dirty="0">
              <a:latin typeface="Arial"/>
              <a:ea typeface="Arial"/>
              <a:cs typeface="Arial"/>
              <a:sym typeface="Arial"/>
            </a:endParaRPr>
          </a:p>
          <a:p>
            <a:pPr marL="457200" lvl="0" indent="-298450" algn="just" rtl="0">
              <a:spcBef>
                <a:spcPts val="1200"/>
              </a:spcBef>
              <a:spcAft>
                <a:spcPts val="0"/>
              </a:spcAft>
              <a:buSzPts val="1100"/>
              <a:buChar char="●"/>
            </a:pPr>
            <a:r>
              <a:rPr lang="el" sz="1100" b="1" u="sng" dirty="0" smtClean="0">
                <a:latin typeface="Arial"/>
                <a:ea typeface="Arial"/>
                <a:cs typeface="Arial"/>
                <a:sym typeface="Arial"/>
              </a:rPr>
              <a:t>ΧΕΙΡΟΤΕΧΝΙΑ/ ΤΕΧΝΟΥΡΓΗΜΑ</a:t>
            </a:r>
            <a:r>
              <a:rPr lang="el" sz="1100" u="sng" dirty="0" smtClean="0">
                <a:latin typeface="Arial"/>
                <a:ea typeface="Arial"/>
                <a:cs typeface="Arial"/>
                <a:sym typeface="Arial"/>
              </a:rPr>
              <a:t> (</a:t>
            </a:r>
            <a:r>
              <a:rPr lang="en-US" sz="1100" u="sng" dirty="0" smtClean="0">
                <a:latin typeface="Arial"/>
                <a:ea typeface="Arial"/>
                <a:cs typeface="Arial"/>
                <a:sym typeface="Arial"/>
              </a:rPr>
              <a:t>craft)</a:t>
            </a:r>
            <a:endParaRPr sz="1100" u="sng" dirty="0">
              <a:latin typeface="Arial"/>
              <a:ea typeface="Arial"/>
              <a:cs typeface="Arial"/>
              <a:sym typeface="Arial"/>
            </a:endParaRPr>
          </a:p>
          <a:p>
            <a:pPr marL="457200" lvl="0" indent="0" algn="just" rtl="0">
              <a:spcBef>
                <a:spcPts val="1200"/>
              </a:spcBef>
              <a:spcAft>
                <a:spcPts val="0"/>
              </a:spcAft>
              <a:buNone/>
            </a:pPr>
            <a:r>
              <a:rPr lang="el" sz="1100" dirty="0">
                <a:latin typeface="Arial"/>
                <a:ea typeface="Arial"/>
                <a:cs typeface="Arial"/>
                <a:sym typeface="Arial"/>
              </a:rPr>
              <a:t>1) Ο επισκέπτης καθοδηγείται να κατανοήσει  την ιστορία πίσω από ένα αντικείμενο με την βοήθεια πάντα του αφηγηματικού στοιχείου. </a:t>
            </a:r>
            <a:endParaRPr sz="1100" dirty="0">
              <a:latin typeface="Arial"/>
              <a:ea typeface="Arial"/>
              <a:cs typeface="Arial"/>
              <a:sym typeface="Arial"/>
            </a:endParaRPr>
          </a:p>
          <a:p>
            <a:pPr marL="457200" lvl="0" indent="0" algn="just" rtl="0">
              <a:spcBef>
                <a:spcPts val="1200"/>
              </a:spcBef>
              <a:spcAft>
                <a:spcPts val="0"/>
              </a:spcAft>
              <a:buNone/>
            </a:pPr>
            <a:r>
              <a:rPr lang="el" sz="1100" dirty="0">
                <a:latin typeface="Arial"/>
                <a:ea typeface="Arial"/>
                <a:cs typeface="Arial"/>
                <a:sym typeface="Arial"/>
              </a:rPr>
              <a:t>2) Αλληλεπιδρούν οι  συμμετέχοντες μεταξύ τους καθώς και με ιστορικές φιγούρες που παρουσιάζονται μέσω της επαυξημένης πραγματικότητας.</a:t>
            </a:r>
            <a:endParaRPr sz="1100" dirty="0">
              <a:latin typeface="Arial"/>
              <a:ea typeface="Arial"/>
              <a:cs typeface="Arial"/>
              <a:sym typeface="Arial"/>
            </a:endParaRPr>
          </a:p>
          <a:p>
            <a:pPr marL="914400" lvl="0" indent="0" algn="just" rtl="0">
              <a:spcBef>
                <a:spcPts val="1200"/>
              </a:spcBef>
              <a:spcAft>
                <a:spcPts val="0"/>
              </a:spcAft>
              <a:buNone/>
            </a:pPr>
            <a:endParaRPr sz="1400" u="sng" dirty="0"/>
          </a:p>
          <a:p>
            <a:pPr marL="457200" lvl="0" indent="0" algn="just" rtl="0">
              <a:spcBef>
                <a:spcPts val="1200"/>
              </a:spcBef>
              <a:spcAft>
                <a:spcPts val="1200"/>
              </a:spcAft>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1"/>
          <p:cNvSpPr txBox="1">
            <a:spLocks noGrp="1"/>
          </p:cNvSpPr>
          <p:nvPr>
            <p:ph type="title"/>
          </p:nvPr>
        </p:nvSpPr>
        <p:spPr>
          <a:xfrm>
            <a:off x="1054650" y="74450"/>
            <a:ext cx="7034700" cy="806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l" sz="2300" b="1" u="sng">
                <a:latin typeface="Lato"/>
                <a:ea typeface="Lato"/>
                <a:cs typeface="Lato"/>
                <a:sym typeface="Lato"/>
              </a:rPr>
              <a:t>ΣΧΕΔΙΑΣΜΟΣ ΕΦΑΡΜΟΓΩΝ ΕΠΑΥΞΗΜΕΝΗΣ ΠΡΑΓΜΑΤΙΚΟΤΗΤΑΣ ΓΙΑ ΚΙΝΗΤΑ</a:t>
            </a:r>
            <a:endParaRPr sz="2300" b="1" u="sng">
              <a:latin typeface="Lato"/>
              <a:ea typeface="Lato"/>
              <a:cs typeface="Lato"/>
              <a:sym typeface="Lato"/>
            </a:endParaRPr>
          </a:p>
        </p:txBody>
      </p:sp>
      <p:sp>
        <p:nvSpPr>
          <p:cNvPr id="184" name="Google Shape;184;p21"/>
          <p:cNvSpPr txBox="1">
            <a:spLocks noGrp="1"/>
          </p:cNvSpPr>
          <p:nvPr>
            <p:ph type="body" idx="1"/>
          </p:nvPr>
        </p:nvSpPr>
        <p:spPr>
          <a:xfrm>
            <a:off x="494425" y="881150"/>
            <a:ext cx="8341800" cy="4262400"/>
          </a:xfrm>
          <a:prstGeom prst="rect">
            <a:avLst/>
          </a:prstGeom>
        </p:spPr>
        <p:txBody>
          <a:bodyPr spcFirstLastPara="1" wrap="square" lIns="91425" tIns="91425" rIns="91425" bIns="91425" anchor="t" anchorCtr="0">
            <a:normAutofit/>
          </a:bodyPr>
          <a:lstStyle/>
          <a:p>
            <a:pPr marL="457200" lvl="0" indent="0" algn="ctr" rtl="0">
              <a:spcBef>
                <a:spcPts val="0"/>
              </a:spcBef>
              <a:spcAft>
                <a:spcPts val="0"/>
              </a:spcAft>
              <a:buNone/>
            </a:pPr>
            <a:r>
              <a:rPr lang="el" sz="1485" b="1" i="1" u="sng" dirty="0"/>
              <a:t>ΜΗΧΑΝΙΣΜΟΙ ΠΑΙΧΝΙΔΙΟΥ</a:t>
            </a:r>
            <a:endParaRPr sz="1485" b="1" i="1" u="sng" dirty="0"/>
          </a:p>
          <a:p>
            <a:pPr marL="0" lvl="0" indent="0" algn="l" rtl="0">
              <a:spcBef>
                <a:spcPts val="1200"/>
              </a:spcBef>
              <a:spcAft>
                <a:spcPts val="0"/>
              </a:spcAft>
              <a:buNone/>
            </a:pPr>
            <a:r>
              <a:rPr lang="el" sz="1285" dirty="0"/>
              <a:t>1)ΚΥΝΗΓΙ ΚΡΥΜΜΕΝΟΥ ΘΗΣΑΥΡΟΥ                     2)   ΚΟΥΙΖ  </a:t>
            </a:r>
            <a:r>
              <a:rPr lang="el" sz="1585" dirty="0"/>
              <a:t>        </a:t>
            </a:r>
            <a:r>
              <a:rPr lang="el" sz="1285" dirty="0"/>
              <a:t>3) ΠΑΙΧΝΙΔΙ ΣΚΙΩΝ        4) ΚΑΤΑΣΚΕΥΗ ΚΤΙΡΙΩΝ</a:t>
            </a:r>
            <a:endParaRPr sz="1285" dirty="0"/>
          </a:p>
          <a:p>
            <a:pPr marL="0" lvl="0" indent="0" algn="l" rtl="0">
              <a:spcBef>
                <a:spcPts val="1200"/>
              </a:spcBef>
              <a:spcAft>
                <a:spcPts val="0"/>
              </a:spcAft>
              <a:buNone/>
            </a:pPr>
            <a:endParaRPr sz="1000" dirty="0"/>
          </a:p>
          <a:p>
            <a:pPr marL="0" lvl="0" indent="0" algn="l" rtl="0">
              <a:spcBef>
                <a:spcPts val="1200"/>
              </a:spcBef>
              <a:spcAft>
                <a:spcPts val="0"/>
              </a:spcAft>
              <a:buNone/>
            </a:pPr>
            <a:endParaRPr sz="1000" dirty="0"/>
          </a:p>
          <a:p>
            <a:pPr marL="0" lvl="0" indent="0" algn="l" rtl="0">
              <a:spcBef>
                <a:spcPts val="1200"/>
              </a:spcBef>
              <a:spcAft>
                <a:spcPts val="0"/>
              </a:spcAft>
              <a:buNone/>
            </a:pPr>
            <a:endParaRPr sz="1000" dirty="0"/>
          </a:p>
          <a:p>
            <a:pPr marL="0" lvl="0" indent="0" algn="l" rtl="0">
              <a:spcBef>
                <a:spcPts val="1200"/>
              </a:spcBef>
              <a:spcAft>
                <a:spcPts val="0"/>
              </a:spcAft>
              <a:buNone/>
            </a:pPr>
            <a:endParaRPr sz="1000" dirty="0"/>
          </a:p>
          <a:p>
            <a:pPr marL="0" lvl="0" indent="0" algn="ctr" rtl="0">
              <a:spcBef>
                <a:spcPts val="1200"/>
              </a:spcBef>
              <a:spcAft>
                <a:spcPts val="0"/>
              </a:spcAft>
              <a:buNone/>
            </a:pPr>
            <a:r>
              <a:rPr lang="el" sz="1000" b="1" i="1" u="sng" dirty="0"/>
              <a:t> </a:t>
            </a:r>
            <a:r>
              <a:rPr lang="el" sz="1571" b="1" i="1" u="sng" dirty="0"/>
              <a:t>ΕΡΓΑΛΕΙΑ</a:t>
            </a:r>
            <a:endParaRPr sz="1571" b="1" i="1" u="sng" dirty="0"/>
          </a:p>
          <a:p>
            <a:pPr marL="914400" lvl="0" indent="0" algn="ctr" rtl="0">
              <a:spcBef>
                <a:spcPts val="1200"/>
              </a:spcBef>
              <a:spcAft>
                <a:spcPts val="0"/>
              </a:spcAft>
              <a:buNone/>
            </a:pPr>
            <a:endParaRPr u="sng" dirty="0"/>
          </a:p>
          <a:p>
            <a:pPr marL="457200" lvl="0" indent="0" algn="ctr" rtl="0">
              <a:spcBef>
                <a:spcPts val="1200"/>
              </a:spcBef>
              <a:spcAft>
                <a:spcPts val="1200"/>
              </a:spcAft>
              <a:buNone/>
            </a:pPr>
            <a:endParaRPr dirty="0"/>
          </a:p>
        </p:txBody>
      </p:sp>
      <p:sp>
        <p:nvSpPr>
          <p:cNvPr id="185" name="Google Shape;185;p21"/>
          <p:cNvSpPr/>
          <p:nvPr/>
        </p:nvSpPr>
        <p:spPr>
          <a:xfrm>
            <a:off x="380350" y="1714150"/>
            <a:ext cx="1500900" cy="899100"/>
          </a:xfrm>
          <a:prstGeom prst="wedgeRect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 sz="1200">
                <a:latin typeface="Lato"/>
                <a:ea typeface="Lato"/>
                <a:cs typeface="Lato"/>
                <a:sym typeface="Lato"/>
              </a:rPr>
              <a:t>Παιχνίδι συνδυαστικό με αφηγηματικά στοιχεία</a:t>
            </a:r>
            <a:endParaRPr sz="1200">
              <a:latin typeface="Lato"/>
              <a:ea typeface="Lato"/>
              <a:cs typeface="Lato"/>
              <a:sym typeface="Lato"/>
            </a:endParaRPr>
          </a:p>
        </p:txBody>
      </p:sp>
      <p:sp>
        <p:nvSpPr>
          <p:cNvPr id="186" name="Google Shape;186;p21"/>
          <p:cNvSpPr/>
          <p:nvPr/>
        </p:nvSpPr>
        <p:spPr>
          <a:xfrm>
            <a:off x="1938475" y="1714150"/>
            <a:ext cx="1670400" cy="1035600"/>
          </a:xfrm>
          <a:prstGeom prst="wedgeRect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 sz="1200">
                <a:latin typeface="Lato"/>
                <a:ea typeface="Lato"/>
                <a:cs typeface="Lato"/>
                <a:sym typeface="Lato"/>
              </a:rPr>
              <a:t>ΣΤΟΧΟΣ → Η ανακάλυψη τοποθεσιών κι η εύρεση πληροφοριών</a:t>
            </a:r>
            <a:endParaRPr sz="1200">
              <a:latin typeface="Lato"/>
              <a:ea typeface="Lato"/>
              <a:cs typeface="Lato"/>
              <a:sym typeface="Lato"/>
            </a:endParaRPr>
          </a:p>
        </p:txBody>
      </p:sp>
      <p:sp>
        <p:nvSpPr>
          <p:cNvPr id="187" name="Google Shape;187;p21"/>
          <p:cNvSpPr/>
          <p:nvPr/>
        </p:nvSpPr>
        <p:spPr>
          <a:xfrm>
            <a:off x="3708725" y="1714150"/>
            <a:ext cx="1500900" cy="1161300"/>
          </a:xfrm>
          <a:prstGeom prst="wedgeRect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 sz="1200">
                <a:latin typeface="Lato"/>
                <a:ea typeface="Lato"/>
                <a:cs typeface="Lato"/>
                <a:sym typeface="Lato"/>
              </a:rPr>
              <a:t>Συνδυάζεται με το κυνήγι κρυμμένου θησαυρού (ερωτήσεις - απαντήσεις - εύρεση θησαυρού)</a:t>
            </a:r>
            <a:endParaRPr sz="1200">
              <a:latin typeface="Lato"/>
              <a:ea typeface="Lato"/>
              <a:cs typeface="Lato"/>
              <a:sym typeface="Lato"/>
            </a:endParaRPr>
          </a:p>
        </p:txBody>
      </p:sp>
      <p:sp>
        <p:nvSpPr>
          <p:cNvPr id="188" name="Google Shape;188;p21"/>
          <p:cNvSpPr/>
          <p:nvPr/>
        </p:nvSpPr>
        <p:spPr>
          <a:xfrm>
            <a:off x="5309463" y="1714150"/>
            <a:ext cx="1486800" cy="1191600"/>
          </a:xfrm>
          <a:prstGeom prst="wedgeRect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 sz="900">
                <a:latin typeface="Lato"/>
                <a:ea typeface="Lato"/>
                <a:cs typeface="Lato"/>
                <a:sym typeface="Lato"/>
              </a:rPr>
              <a:t>Α</a:t>
            </a:r>
            <a:r>
              <a:rPr lang="el" sz="1200">
                <a:latin typeface="Lato"/>
                <a:ea typeface="Lato"/>
                <a:cs typeface="Lato"/>
                <a:sym typeface="Lato"/>
              </a:rPr>
              <a:t>ντιστοιχία σκιάς  με ένα συγκεκριμένο στοιχείο - Συνδυασμός με κυνήγι κρυμμένου θησαυρού</a:t>
            </a:r>
            <a:endParaRPr sz="1200">
              <a:latin typeface="Lato"/>
              <a:ea typeface="Lato"/>
              <a:cs typeface="Lato"/>
              <a:sym typeface="Lato"/>
            </a:endParaRPr>
          </a:p>
        </p:txBody>
      </p:sp>
      <p:sp>
        <p:nvSpPr>
          <p:cNvPr id="189" name="Google Shape;189;p21"/>
          <p:cNvSpPr/>
          <p:nvPr/>
        </p:nvSpPr>
        <p:spPr>
          <a:xfrm>
            <a:off x="6976075" y="1714150"/>
            <a:ext cx="1331100" cy="1306200"/>
          </a:xfrm>
          <a:prstGeom prst="wedgeRect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 sz="1200">
                <a:latin typeface="Lato"/>
                <a:ea typeface="Lato"/>
                <a:cs typeface="Lato"/>
                <a:sym typeface="Lato"/>
              </a:rPr>
              <a:t>Κατανόηση και εμπέδωση των ιστοριών και των μεθόδων κατασκευής</a:t>
            </a:r>
            <a:endParaRPr sz="1200">
              <a:latin typeface="Lato"/>
              <a:ea typeface="Lato"/>
              <a:cs typeface="Lato"/>
              <a:sym typeface="Lato"/>
            </a:endParaRPr>
          </a:p>
        </p:txBody>
      </p:sp>
      <p:sp>
        <p:nvSpPr>
          <p:cNvPr id="190" name="Google Shape;190;p21"/>
          <p:cNvSpPr/>
          <p:nvPr/>
        </p:nvSpPr>
        <p:spPr>
          <a:xfrm>
            <a:off x="3935625" y="3738750"/>
            <a:ext cx="2744700" cy="1314300"/>
          </a:xfrm>
          <a:prstGeom prst="wave">
            <a:avLst>
              <a:gd name="adj1" fmla="val 12500"/>
              <a:gd name="adj2"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 sz="1000">
                <a:latin typeface="Lato"/>
                <a:ea typeface="Lato"/>
                <a:cs typeface="Lato"/>
                <a:sym typeface="Lato"/>
              </a:rPr>
              <a:t>Τ</a:t>
            </a:r>
            <a:r>
              <a:rPr lang="el" sz="1200">
                <a:latin typeface="Lato"/>
                <a:ea typeface="Lato"/>
                <a:cs typeface="Lato"/>
                <a:sym typeface="Lato"/>
              </a:rPr>
              <a:t>α κινητά είναι από τα πιο σημαντικά εργαλεία της επαυξημένης πραγματικότητας λόγω της ευρείας ιδιοκτησίας τους.</a:t>
            </a:r>
            <a:endParaRPr sz="1200">
              <a:latin typeface="Lato"/>
              <a:ea typeface="Lato"/>
              <a:cs typeface="Lato"/>
              <a:sym typeface="Lato"/>
            </a:endParaRPr>
          </a:p>
        </p:txBody>
      </p:sp>
      <p:sp>
        <p:nvSpPr>
          <p:cNvPr id="191" name="Google Shape;191;p21"/>
          <p:cNvSpPr/>
          <p:nvPr/>
        </p:nvSpPr>
        <p:spPr>
          <a:xfrm>
            <a:off x="92975" y="3614850"/>
            <a:ext cx="1500900" cy="1405800"/>
          </a:xfrm>
          <a:prstGeom prst="wave">
            <a:avLst>
              <a:gd name="adj1" fmla="val 12500"/>
              <a:gd name="adj2" fmla="val 2553"/>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 sz="1200">
                <a:latin typeface="Lato"/>
                <a:ea typeface="Lato"/>
                <a:cs typeface="Lato"/>
                <a:sym typeface="Lato"/>
              </a:rPr>
              <a:t>Χρήση GPS (κατάλληλο για εξωτερικούς χώρους)</a:t>
            </a:r>
            <a:endParaRPr sz="1200">
              <a:latin typeface="Lato"/>
              <a:ea typeface="Lato"/>
              <a:cs typeface="Lato"/>
              <a:sym typeface="Lato"/>
            </a:endParaRPr>
          </a:p>
        </p:txBody>
      </p:sp>
      <p:sp>
        <p:nvSpPr>
          <p:cNvPr id="192" name="Google Shape;192;p21"/>
          <p:cNvSpPr/>
          <p:nvPr/>
        </p:nvSpPr>
        <p:spPr>
          <a:xfrm>
            <a:off x="1699675" y="3610200"/>
            <a:ext cx="2148000" cy="1405800"/>
          </a:xfrm>
          <a:prstGeom prst="wave">
            <a:avLst>
              <a:gd name="adj1" fmla="val 12500"/>
              <a:gd name="adj2" fmla="val 35"/>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 sz="1200">
                <a:latin typeface="Lato"/>
                <a:ea typeface="Lato"/>
                <a:cs typeface="Lato"/>
                <a:sym typeface="Lato"/>
              </a:rPr>
              <a:t>HMD (κατάλληλο στους εσωτερικούς χώρους  που έχουν ελεγχόμενες περιβαλλοντικές μεταβλητές)</a:t>
            </a:r>
            <a:endParaRPr sz="1200">
              <a:latin typeface="Lato"/>
              <a:ea typeface="Lato"/>
              <a:cs typeface="Lato"/>
              <a:sym typeface="Lato"/>
            </a:endParaRPr>
          </a:p>
        </p:txBody>
      </p:sp>
      <p:sp>
        <p:nvSpPr>
          <p:cNvPr id="193" name="Google Shape;193;p21"/>
          <p:cNvSpPr/>
          <p:nvPr/>
        </p:nvSpPr>
        <p:spPr>
          <a:xfrm>
            <a:off x="6796275" y="3798150"/>
            <a:ext cx="2212800" cy="1314300"/>
          </a:xfrm>
          <a:prstGeom prst="wave">
            <a:avLst>
              <a:gd name="adj1" fmla="val 12500"/>
              <a:gd name="adj2" fmla="val 1091"/>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l" sz="1200">
                <a:latin typeface="Lato"/>
                <a:ea typeface="Lato"/>
                <a:cs typeface="Lato"/>
                <a:sym typeface="Lato"/>
              </a:rPr>
              <a:t>Επιλεγόμενο λογισμικό → UNITY 3D</a:t>
            </a:r>
            <a:endParaRPr sz="1200">
              <a:latin typeface="Lato"/>
              <a:ea typeface="Lato"/>
              <a:cs typeface="Lato"/>
              <a:sym typeface="Lato"/>
            </a:endParaRPr>
          </a:p>
          <a:p>
            <a:pPr marL="0" lvl="0" indent="0" algn="l" rtl="0">
              <a:spcBef>
                <a:spcPts val="0"/>
              </a:spcBef>
              <a:spcAft>
                <a:spcPts val="0"/>
              </a:spcAft>
              <a:buNone/>
            </a:pPr>
            <a:r>
              <a:rPr lang="el" sz="1200">
                <a:latin typeface="Lato"/>
                <a:ea typeface="Lato"/>
                <a:cs typeface="Lato"/>
                <a:sym typeface="Lato"/>
              </a:rPr>
              <a:t>Τύπος περιεχομένου: Τρισδιάστατη μοντελοποίηση</a:t>
            </a:r>
            <a:endParaRPr sz="1200">
              <a:latin typeface="Lato"/>
              <a:ea typeface="Lato"/>
              <a:cs typeface="Lato"/>
              <a:sym typeface="Lato"/>
            </a:endParaRPr>
          </a:p>
        </p:txBody>
      </p:sp>
    </p:spTree>
  </p:cSld>
  <p:clrMapOvr>
    <a:masterClrMapping/>
  </p:clrMapOvr>
</p:sld>
</file>

<file path=ppt/theme/theme1.xml><?xml version="1.0" encoding="utf-8"?>
<a:theme xmlns:a="http://schemas.openxmlformats.org/drawingml/2006/main"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1423</Words>
  <Application>Microsoft Office PowerPoint</Application>
  <PresentationFormat>Προβολή στην οθόνη (16:9)</PresentationFormat>
  <Paragraphs>156</Paragraphs>
  <Slides>16</Slides>
  <Notes>16</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16</vt:i4>
      </vt:variant>
    </vt:vector>
  </HeadingPairs>
  <TitlesOfParts>
    <vt:vector size="23" baseType="lpstr">
      <vt:lpstr>Trebuchet MS</vt:lpstr>
      <vt:lpstr>Montserrat</vt:lpstr>
      <vt:lpstr>Georgia</vt:lpstr>
      <vt:lpstr>Arial</vt:lpstr>
      <vt:lpstr>Comic Sans MS</vt:lpstr>
      <vt:lpstr>Lato</vt:lpstr>
      <vt:lpstr>Focus</vt:lpstr>
      <vt:lpstr>        Συμμετοχικές δραστηριότητες με                          επαυξημένη πραγματικότητα                                                 με στόχο την προώθηση της                                            πολιτιστικής κληρονομιάς.                                                                                                                                                                                                                                                                                                                                         Επιμέλεια : «Οι Αναλώσιμοι»                                                                                                                                                                 Μαρία Κοντογιάννη                                                                                                                                                                 Άννα Μητριτσάκη                                                                                                                                                                 Μαρία Μιχελακάκη                                                                                                                                                                 Αχιλλέας Θέμελης            </vt:lpstr>
      <vt:lpstr>ΕΙΣΑΓΩΓΗ</vt:lpstr>
      <vt:lpstr>ΠΛΕΟΝΕΚΤΗΜΑΤΑ &amp; ΠΡΟΫΠΟΘΕΣΕΙΣ</vt:lpstr>
      <vt:lpstr>ΣΚΟΠΟΣ ΤΗΣ ΕΡΕΥΝΑΣ </vt:lpstr>
      <vt:lpstr> ΕΡΕΥΝΗΤΙΚΑ ΕΡΩΤΗΜΑΤΑ</vt:lpstr>
      <vt:lpstr>                ΑΝΑΦΟΡΑ ΣΕ ΜΕΛΕΤΕΣ</vt:lpstr>
      <vt:lpstr>ΑΠΟΤΕΛΕΣΜΑΤΑ</vt:lpstr>
      <vt:lpstr>ΣΧΕΔΙΑΣΜΟΣ ΕΦΑΡΜΟΓΩΝ ΕΠΑΥΞΗΜΕΝΗΣ ΠΡΑΓΜΑΤΙΚΟΤΗΤΑΣ ΓΙΑ ΚΙΝΗΤΑ</vt:lpstr>
      <vt:lpstr>ΣΧΕΔΙΑΣΜΟΣ ΕΦΑΡΜΟΓΩΝ ΕΠΑΥΞΗΜΕΝΗΣ ΠΡΑΓΜΑΤΙΚΟΤΗΤΑΣ ΓΙΑ ΚΙΝΗΤΑ</vt:lpstr>
      <vt:lpstr>     ΔΙΑΔΙΚΑΣΙΑ ΑΞΙΟΛΟΓΗΣΗΣ</vt:lpstr>
      <vt:lpstr>ΕΠΙΡΡΟΗ ΤΩΝ A.R ΣΤΟΝ ΤΡΟΠΟ ΜΕ ΤΟΝ ΟΠΟΙΟ ΒΙΩΝΕΤΑΙ Η ΠΟΛΙΤΙΣΤΙΚΗ ΚΛΗΡΟΝΟΜΙΑ</vt:lpstr>
      <vt:lpstr>ΠΡΟΚΛΗΣΕΙΣ ΣΕ ΕΦΑΡΜΟΓΕΣ ΕΠΑΥΞΗΜΕΝΗΣ ΠΡΑΓΜΑΤΙΚΟΤΗΤΑΣ ΓΙΑ ΚΙΝΗΤΑ ΤΗΛΕΦΩΝΑ</vt:lpstr>
      <vt:lpstr>ΣΥΜΠΕΡΑΣΜΑΤΑ ΕΡΕΥΝΑΣ</vt:lpstr>
      <vt:lpstr>ΠΡΟΤΑΣΕΙΣ ΓΙΑ ΜΕΛΛΟΝΤΙΚΕΣ ΕΡΕΥΝΕΣ</vt:lpstr>
      <vt:lpstr>ΠΡΟΤΑΣΕΙΣ ΓΙΑ ΜΕΛΛΟΝΤΙΚΕΣ ΕΡΕΥΝΕΣ</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Συμμετοχικές δραστηριότητες με                          επαυξημένη πραγματικότητα                                                 με στόχο την προώθηση της πολιτιστικής                                                                             κληρονομιάς .</dc:title>
  <dc:creator>Χαράλαμπος Μουζάκης</dc:creator>
  <cp:lastModifiedBy>Χαράλαμπος Μουζάκης</cp:lastModifiedBy>
  <cp:revision>7</cp:revision>
  <dcterms:modified xsi:type="dcterms:W3CDTF">2023-12-22T08:24:38Z</dcterms:modified>
</cp:coreProperties>
</file>