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4" r:id="rId1"/>
  </p:sldMasterIdLst>
  <p:notesMasterIdLst>
    <p:notesMasterId r:id="rId24"/>
  </p:notesMasterIdLst>
  <p:sldIdLst>
    <p:sldId id="256" r:id="rId2"/>
    <p:sldId id="257" r:id="rId3"/>
    <p:sldId id="259" r:id="rId4"/>
    <p:sldId id="258" r:id="rId5"/>
    <p:sldId id="260" r:id="rId6"/>
    <p:sldId id="261" r:id="rId7"/>
    <p:sldId id="268" r:id="rId8"/>
    <p:sldId id="269" r:id="rId9"/>
    <p:sldId id="270" r:id="rId10"/>
    <p:sldId id="278" r:id="rId11"/>
    <p:sldId id="262" r:id="rId12"/>
    <p:sldId id="263" r:id="rId13"/>
    <p:sldId id="275" r:id="rId14"/>
    <p:sldId id="264" r:id="rId15"/>
    <p:sldId id="265" r:id="rId16"/>
    <p:sldId id="271" r:id="rId17"/>
    <p:sldId id="272" r:id="rId18"/>
    <p:sldId id="273" r:id="rId19"/>
    <p:sldId id="266" r:id="rId20"/>
    <p:sldId id="267" r:id="rId21"/>
    <p:sldId id="274" r:id="rId22"/>
    <p:sldId id="276" r:id="rId23"/>
  </p:sldIdLst>
  <p:sldSz cx="12192000" cy="6858000"/>
  <p:notesSz cx="6858000" cy="9144000"/>
  <p:defaultText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1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p:cViewPr varScale="1">
        <p:scale>
          <a:sx n="109" d="100"/>
          <a:sy n="109" d="100"/>
        </p:scale>
        <p:origin x="636" y="102"/>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B0EAF9-E1F7-D24F-8366-334FC6A83A0D}" type="datetimeFigureOut">
              <a:rPr lang="en-GR" smtClean="0"/>
              <a:t>12/22/2023</a:t>
            </a:fld>
            <a:endParaRPr lang="en-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7EB2D4-2F8B-EE42-839F-16D85422DBF9}" type="slidenum">
              <a:rPr lang="en-GR" smtClean="0"/>
              <a:t>‹#›</a:t>
            </a:fld>
            <a:endParaRPr lang="en-GR"/>
          </a:p>
        </p:txBody>
      </p:sp>
    </p:spTree>
    <p:extLst>
      <p:ext uri="{BB962C8B-B14F-4D97-AF65-F5344CB8AC3E}">
        <p14:creationId xmlns:p14="http://schemas.microsoft.com/office/powerpoint/2010/main" val="148759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Γιατί τα παιδιά προσχολικής ηλικίας χρειάζεται να γνωρίζουν για την Τ.Ν.</a:t>
            </a:r>
            <a:endParaRPr lang="en-GR" dirty="0"/>
          </a:p>
        </p:txBody>
      </p:sp>
      <p:sp>
        <p:nvSpPr>
          <p:cNvPr id="4" name="Slide Number Placeholder 3"/>
          <p:cNvSpPr>
            <a:spLocks noGrp="1"/>
          </p:cNvSpPr>
          <p:nvPr>
            <p:ph type="sldNum" sz="quarter" idx="5"/>
          </p:nvPr>
        </p:nvSpPr>
        <p:spPr/>
        <p:txBody>
          <a:bodyPr/>
          <a:lstStyle/>
          <a:p>
            <a:fld id="{2A7EB2D4-2F8B-EE42-839F-16D85422DBF9}" type="slidenum">
              <a:rPr lang="en-GR" smtClean="0"/>
              <a:t>6</a:t>
            </a:fld>
            <a:endParaRPr lang="en-GR"/>
          </a:p>
        </p:txBody>
      </p:sp>
    </p:spTree>
    <p:extLst>
      <p:ext uri="{BB962C8B-B14F-4D97-AF65-F5344CB8AC3E}">
        <p14:creationId xmlns:p14="http://schemas.microsoft.com/office/powerpoint/2010/main" val="41299506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Γιατί τα παιδιά προσχολικής ηλικίας χρειάζεται να γνωρίζουν για την Τ.Ν.</a:t>
            </a:r>
            <a:endParaRPr lang="en-GR" dirty="0"/>
          </a:p>
        </p:txBody>
      </p:sp>
      <p:sp>
        <p:nvSpPr>
          <p:cNvPr id="4" name="Slide Number Placeholder 3"/>
          <p:cNvSpPr>
            <a:spLocks noGrp="1"/>
          </p:cNvSpPr>
          <p:nvPr>
            <p:ph type="sldNum" sz="quarter" idx="5"/>
          </p:nvPr>
        </p:nvSpPr>
        <p:spPr/>
        <p:txBody>
          <a:bodyPr/>
          <a:lstStyle/>
          <a:p>
            <a:fld id="{2A7EB2D4-2F8B-EE42-839F-16D85422DBF9}" type="slidenum">
              <a:rPr lang="en-GR" smtClean="0"/>
              <a:t>17</a:t>
            </a:fld>
            <a:endParaRPr lang="en-GR"/>
          </a:p>
        </p:txBody>
      </p:sp>
    </p:spTree>
    <p:extLst>
      <p:ext uri="{BB962C8B-B14F-4D97-AF65-F5344CB8AC3E}">
        <p14:creationId xmlns:p14="http://schemas.microsoft.com/office/powerpoint/2010/main" val="18676141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Γιατί τα παιδιά προσχολικής ηλικίας χρειάζεται να γνωρίζουν για την Τ.Ν.</a:t>
            </a:r>
            <a:endParaRPr lang="en-GR" dirty="0"/>
          </a:p>
        </p:txBody>
      </p:sp>
      <p:sp>
        <p:nvSpPr>
          <p:cNvPr id="4" name="Slide Number Placeholder 3"/>
          <p:cNvSpPr>
            <a:spLocks noGrp="1"/>
          </p:cNvSpPr>
          <p:nvPr>
            <p:ph type="sldNum" sz="quarter" idx="5"/>
          </p:nvPr>
        </p:nvSpPr>
        <p:spPr/>
        <p:txBody>
          <a:bodyPr/>
          <a:lstStyle/>
          <a:p>
            <a:fld id="{2A7EB2D4-2F8B-EE42-839F-16D85422DBF9}" type="slidenum">
              <a:rPr lang="en-GR" smtClean="0"/>
              <a:t>18</a:t>
            </a:fld>
            <a:endParaRPr lang="en-GR"/>
          </a:p>
        </p:txBody>
      </p:sp>
    </p:spTree>
    <p:extLst>
      <p:ext uri="{BB962C8B-B14F-4D97-AF65-F5344CB8AC3E}">
        <p14:creationId xmlns:p14="http://schemas.microsoft.com/office/powerpoint/2010/main" val="620762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Γιατί τα παιδιά προσχολικής ηλικίας χρειάζεται να γνωρίζουν για την Τ.Ν.</a:t>
            </a:r>
            <a:endParaRPr lang="en-GR" dirty="0"/>
          </a:p>
        </p:txBody>
      </p:sp>
      <p:sp>
        <p:nvSpPr>
          <p:cNvPr id="4" name="Slide Number Placeholder 3"/>
          <p:cNvSpPr>
            <a:spLocks noGrp="1"/>
          </p:cNvSpPr>
          <p:nvPr>
            <p:ph type="sldNum" sz="quarter" idx="5"/>
          </p:nvPr>
        </p:nvSpPr>
        <p:spPr/>
        <p:txBody>
          <a:bodyPr/>
          <a:lstStyle/>
          <a:p>
            <a:fld id="{2A7EB2D4-2F8B-EE42-839F-16D85422DBF9}" type="slidenum">
              <a:rPr lang="en-GR" smtClean="0"/>
              <a:t>7</a:t>
            </a:fld>
            <a:endParaRPr lang="en-GR"/>
          </a:p>
        </p:txBody>
      </p:sp>
    </p:spTree>
    <p:extLst>
      <p:ext uri="{BB962C8B-B14F-4D97-AF65-F5344CB8AC3E}">
        <p14:creationId xmlns:p14="http://schemas.microsoft.com/office/powerpoint/2010/main" val="3776982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Γιατί τα παιδιά προσχολικής ηλικίας χρειάζεται να γνωρίζουν για την Τ.Ν.</a:t>
            </a:r>
            <a:endParaRPr lang="en-GR" dirty="0"/>
          </a:p>
        </p:txBody>
      </p:sp>
      <p:sp>
        <p:nvSpPr>
          <p:cNvPr id="4" name="Slide Number Placeholder 3"/>
          <p:cNvSpPr>
            <a:spLocks noGrp="1"/>
          </p:cNvSpPr>
          <p:nvPr>
            <p:ph type="sldNum" sz="quarter" idx="5"/>
          </p:nvPr>
        </p:nvSpPr>
        <p:spPr/>
        <p:txBody>
          <a:bodyPr/>
          <a:lstStyle/>
          <a:p>
            <a:fld id="{2A7EB2D4-2F8B-EE42-839F-16D85422DBF9}" type="slidenum">
              <a:rPr lang="en-GR" smtClean="0"/>
              <a:t>10</a:t>
            </a:fld>
            <a:endParaRPr lang="en-GR"/>
          </a:p>
        </p:txBody>
      </p:sp>
    </p:spTree>
    <p:extLst>
      <p:ext uri="{BB962C8B-B14F-4D97-AF65-F5344CB8AC3E}">
        <p14:creationId xmlns:p14="http://schemas.microsoft.com/office/powerpoint/2010/main" val="2634858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Γιατί τα παιδιά προσχολικής ηλικίας χρειάζεται να γνωρίζουν για την Τ.Ν.</a:t>
            </a:r>
            <a:endParaRPr lang="en-GR" dirty="0"/>
          </a:p>
        </p:txBody>
      </p:sp>
      <p:sp>
        <p:nvSpPr>
          <p:cNvPr id="4" name="Slide Number Placeholder 3"/>
          <p:cNvSpPr>
            <a:spLocks noGrp="1"/>
          </p:cNvSpPr>
          <p:nvPr>
            <p:ph type="sldNum" sz="quarter" idx="5"/>
          </p:nvPr>
        </p:nvSpPr>
        <p:spPr/>
        <p:txBody>
          <a:bodyPr/>
          <a:lstStyle/>
          <a:p>
            <a:fld id="{2A7EB2D4-2F8B-EE42-839F-16D85422DBF9}" type="slidenum">
              <a:rPr lang="en-GR" smtClean="0"/>
              <a:t>11</a:t>
            </a:fld>
            <a:endParaRPr lang="en-GR"/>
          </a:p>
        </p:txBody>
      </p:sp>
    </p:spTree>
    <p:extLst>
      <p:ext uri="{BB962C8B-B14F-4D97-AF65-F5344CB8AC3E}">
        <p14:creationId xmlns:p14="http://schemas.microsoft.com/office/powerpoint/2010/main" val="1731479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Γιατί τα παιδιά προσχολικής ηλικίας χρειάζεται να γνωρίζουν για την Τ.Ν.</a:t>
            </a:r>
            <a:endParaRPr lang="en-GR" dirty="0"/>
          </a:p>
        </p:txBody>
      </p:sp>
      <p:sp>
        <p:nvSpPr>
          <p:cNvPr id="4" name="Slide Number Placeholder 3"/>
          <p:cNvSpPr>
            <a:spLocks noGrp="1"/>
          </p:cNvSpPr>
          <p:nvPr>
            <p:ph type="sldNum" sz="quarter" idx="5"/>
          </p:nvPr>
        </p:nvSpPr>
        <p:spPr/>
        <p:txBody>
          <a:bodyPr/>
          <a:lstStyle/>
          <a:p>
            <a:fld id="{2A7EB2D4-2F8B-EE42-839F-16D85422DBF9}" type="slidenum">
              <a:rPr lang="en-GR" smtClean="0"/>
              <a:t>12</a:t>
            </a:fld>
            <a:endParaRPr lang="en-GR"/>
          </a:p>
        </p:txBody>
      </p:sp>
    </p:spTree>
    <p:extLst>
      <p:ext uri="{BB962C8B-B14F-4D97-AF65-F5344CB8AC3E}">
        <p14:creationId xmlns:p14="http://schemas.microsoft.com/office/powerpoint/2010/main" val="2599348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Γιατί τα παιδιά προσχολικής ηλικίας χρειάζεται να γνωρίζουν για την Τ.Ν.</a:t>
            </a:r>
            <a:endParaRPr lang="en-GR" dirty="0"/>
          </a:p>
        </p:txBody>
      </p:sp>
      <p:sp>
        <p:nvSpPr>
          <p:cNvPr id="4" name="Slide Number Placeholder 3"/>
          <p:cNvSpPr>
            <a:spLocks noGrp="1"/>
          </p:cNvSpPr>
          <p:nvPr>
            <p:ph type="sldNum" sz="quarter" idx="5"/>
          </p:nvPr>
        </p:nvSpPr>
        <p:spPr/>
        <p:txBody>
          <a:bodyPr/>
          <a:lstStyle/>
          <a:p>
            <a:fld id="{2A7EB2D4-2F8B-EE42-839F-16D85422DBF9}" type="slidenum">
              <a:rPr lang="en-GR" smtClean="0"/>
              <a:t>13</a:t>
            </a:fld>
            <a:endParaRPr lang="en-GR"/>
          </a:p>
        </p:txBody>
      </p:sp>
    </p:spTree>
    <p:extLst>
      <p:ext uri="{BB962C8B-B14F-4D97-AF65-F5344CB8AC3E}">
        <p14:creationId xmlns:p14="http://schemas.microsoft.com/office/powerpoint/2010/main" val="1063181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Γιατί τα παιδιά προσχολικής ηλικίας χρειάζεται να γνωρίζουν για την Τ.Ν.</a:t>
            </a:r>
            <a:endParaRPr lang="en-GR" dirty="0"/>
          </a:p>
        </p:txBody>
      </p:sp>
      <p:sp>
        <p:nvSpPr>
          <p:cNvPr id="4" name="Slide Number Placeholder 3"/>
          <p:cNvSpPr>
            <a:spLocks noGrp="1"/>
          </p:cNvSpPr>
          <p:nvPr>
            <p:ph type="sldNum" sz="quarter" idx="5"/>
          </p:nvPr>
        </p:nvSpPr>
        <p:spPr/>
        <p:txBody>
          <a:bodyPr/>
          <a:lstStyle/>
          <a:p>
            <a:fld id="{2A7EB2D4-2F8B-EE42-839F-16D85422DBF9}" type="slidenum">
              <a:rPr lang="en-GR" smtClean="0"/>
              <a:t>14</a:t>
            </a:fld>
            <a:endParaRPr lang="en-GR"/>
          </a:p>
        </p:txBody>
      </p:sp>
    </p:spTree>
    <p:extLst>
      <p:ext uri="{BB962C8B-B14F-4D97-AF65-F5344CB8AC3E}">
        <p14:creationId xmlns:p14="http://schemas.microsoft.com/office/powerpoint/2010/main" val="3023245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Γιατί τα παιδιά προσχολικής ηλικίας χρειάζεται να γνωρίζουν για την Τ.Ν.</a:t>
            </a:r>
            <a:endParaRPr lang="en-GR" dirty="0"/>
          </a:p>
        </p:txBody>
      </p:sp>
      <p:sp>
        <p:nvSpPr>
          <p:cNvPr id="4" name="Slide Number Placeholder 3"/>
          <p:cNvSpPr>
            <a:spLocks noGrp="1"/>
          </p:cNvSpPr>
          <p:nvPr>
            <p:ph type="sldNum" sz="quarter" idx="5"/>
          </p:nvPr>
        </p:nvSpPr>
        <p:spPr/>
        <p:txBody>
          <a:bodyPr/>
          <a:lstStyle/>
          <a:p>
            <a:fld id="{2A7EB2D4-2F8B-EE42-839F-16D85422DBF9}" type="slidenum">
              <a:rPr lang="en-GR" smtClean="0"/>
              <a:t>15</a:t>
            </a:fld>
            <a:endParaRPr lang="en-GR"/>
          </a:p>
        </p:txBody>
      </p:sp>
    </p:spTree>
    <p:extLst>
      <p:ext uri="{BB962C8B-B14F-4D97-AF65-F5344CB8AC3E}">
        <p14:creationId xmlns:p14="http://schemas.microsoft.com/office/powerpoint/2010/main" val="29919207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Γιατί τα παιδιά προσχολικής ηλικίας χρειάζεται να γνωρίζουν για την Τ.Ν.</a:t>
            </a:r>
            <a:endParaRPr lang="en-GR" dirty="0"/>
          </a:p>
        </p:txBody>
      </p:sp>
      <p:sp>
        <p:nvSpPr>
          <p:cNvPr id="4" name="Slide Number Placeholder 3"/>
          <p:cNvSpPr>
            <a:spLocks noGrp="1"/>
          </p:cNvSpPr>
          <p:nvPr>
            <p:ph type="sldNum" sz="quarter" idx="5"/>
          </p:nvPr>
        </p:nvSpPr>
        <p:spPr/>
        <p:txBody>
          <a:bodyPr/>
          <a:lstStyle/>
          <a:p>
            <a:fld id="{2A7EB2D4-2F8B-EE42-839F-16D85422DBF9}" type="slidenum">
              <a:rPr lang="en-GR" smtClean="0"/>
              <a:t>16</a:t>
            </a:fld>
            <a:endParaRPr lang="en-GR"/>
          </a:p>
        </p:txBody>
      </p:sp>
    </p:spTree>
    <p:extLst>
      <p:ext uri="{BB962C8B-B14F-4D97-AF65-F5344CB8AC3E}">
        <p14:creationId xmlns:p14="http://schemas.microsoft.com/office/powerpoint/2010/main" val="997623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BD5D8-A797-FCED-D93E-73C6DE7D532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0CB132FA-A7AB-634A-21C4-3DD22E255C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
        <p:nvSpPr>
          <p:cNvPr id="4" name="Date Placeholder 3">
            <a:extLst>
              <a:ext uri="{FF2B5EF4-FFF2-40B4-BE49-F238E27FC236}">
                <a16:creationId xmlns:a16="http://schemas.microsoft.com/office/drawing/2014/main" id="{B2089447-9A6A-0900-634B-BC65701E17CA}"/>
              </a:ext>
            </a:extLst>
          </p:cNvPr>
          <p:cNvSpPr>
            <a:spLocks noGrp="1"/>
          </p:cNvSpPr>
          <p:nvPr>
            <p:ph type="dt" sz="half" idx="10"/>
          </p:nvPr>
        </p:nvSpPr>
        <p:spPr/>
        <p:txBody>
          <a:bodyPr/>
          <a:lstStyle/>
          <a:p>
            <a:fld id="{7173E1FB-2E58-E246-B1E3-E6EC0F695FF5}" type="datetimeFigureOut">
              <a:rPr lang="en-GR" smtClean="0"/>
              <a:t>12/22/2023</a:t>
            </a:fld>
            <a:endParaRPr lang="en-GR"/>
          </a:p>
        </p:txBody>
      </p:sp>
      <p:sp>
        <p:nvSpPr>
          <p:cNvPr id="5" name="Footer Placeholder 4">
            <a:extLst>
              <a:ext uri="{FF2B5EF4-FFF2-40B4-BE49-F238E27FC236}">
                <a16:creationId xmlns:a16="http://schemas.microsoft.com/office/drawing/2014/main" id="{A112D087-19E1-2C86-345E-B4FEA2F3F1A2}"/>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F48229ED-8C11-2E6E-756B-C9A4ECA9E4EF}"/>
              </a:ext>
            </a:extLst>
          </p:cNvPr>
          <p:cNvSpPr>
            <a:spLocks noGrp="1"/>
          </p:cNvSpPr>
          <p:nvPr>
            <p:ph type="sldNum" sz="quarter" idx="12"/>
          </p:nvPr>
        </p:nvSpPr>
        <p:spPr/>
        <p:txBody>
          <a:bodyPr/>
          <a:lstStyle/>
          <a:p>
            <a:fld id="{FD89AEE1-F153-8A4A-A049-F8E01A0E2C92}" type="slidenum">
              <a:rPr lang="en-GR" smtClean="0"/>
              <a:t>‹#›</a:t>
            </a:fld>
            <a:endParaRPr lang="en-GR"/>
          </a:p>
        </p:txBody>
      </p:sp>
    </p:spTree>
    <p:extLst>
      <p:ext uri="{BB962C8B-B14F-4D97-AF65-F5344CB8AC3E}">
        <p14:creationId xmlns:p14="http://schemas.microsoft.com/office/powerpoint/2010/main" val="1186593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49963-696C-AD50-766B-3F317FCD1F26}"/>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7758EBB-3CFA-EA3C-D5F1-1BD8E8E41DD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C2E9C60A-B845-1E7F-6540-50739A709933}"/>
              </a:ext>
            </a:extLst>
          </p:cNvPr>
          <p:cNvSpPr>
            <a:spLocks noGrp="1"/>
          </p:cNvSpPr>
          <p:nvPr>
            <p:ph type="dt" sz="half" idx="10"/>
          </p:nvPr>
        </p:nvSpPr>
        <p:spPr/>
        <p:txBody>
          <a:bodyPr/>
          <a:lstStyle/>
          <a:p>
            <a:fld id="{7173E1FB-2E58-E246-B1E3-E6EC0F695FF5}" type="datetimeFigureOut">
              <a:rPr lang="en-GR" smtClean="0"/>
              <a:t>12/22/2023</a:t>
            </a:fld>
            <a:endParaRPr lang="en-GR"/>
          </a:p>
        </p:txBody>
      </p:sp>
      <p:sp>
        <p:nvSpPr>
          <p:cNvPr id="5" name="Footer Placeholder 4">
            <a:extLst>
              <a:ext uri="{FF2B5EF4-FFF2-40B4-BE49-F238E27FC236}">
                <a16:creationId xmlns:a16="http://schemas.microsoft.com/office/drawing/2014/main" id="{166DE394-4807-4995-FFCB-7285E4A386CD}"/>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648BA927-B540-CEDD-BC91-3A11C112ED93}"/>
              </a:ext>
            </a:extLst>
          </p:cNvPr>
          <p:cNvSpPr>
            <a:spLocks noGrp="1"/>
          </p:cNvSpPr>
          <p:nvPr>
            <p:ph type="sldNum" sz="quarter" idx="12"/>
          </p:nvPr>
        </p:nvSpPr>
        <p:spPr/>
        <p:txBody>
          <a:bodyPr/>
          <a:lstStyle/>
          <a:p>
            <a:fld id="{FD89AEE1-F153-8A4A-A049-F8E01A0E2C92}" type="slidenum">
              <a:rPr lang="en-GR" smtClean="0"/>
              <a:t>‹#›</a:t>
            </a:fld>
            <a:endParaRPr lang="en-GR"/>
          </a:p>
        </p:txBody>
      </p:sp>
    </p:spTree>
    <p:extLst>
      <p:ext uri="{BB962C8B-B14F-4D97-AF65-F5344CB8AC3E}">
        <p14:creationId xmlns:p14="http://schemas.microsoft.com/office/powerpoint/2010/main" val="620200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38E578-6D10-0E22-2D45-C5A9949CAEE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5AA8B830-8A51-89CE-9D38-26658AA8C75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E49B988F-9047-61FD-1441-70BBC3847FFB}"/>
              </a:ext>
            </a:extLst>
          </p:cNvPr>
          <p:cNvSpPr>
            <a:spLocks noGrp="1"/>
          </p:cNvSpPr>
          <p:nvPr>
            <p:ph type="dt" sz="half" idx="10"/>
          </p:nvPr>
        </p:nvSpPr>
        <p:spPr/>
        <p:txBody>
          <a:bodyPr/>
          <a:lstStyle/>
          <a:p>
            <a:fld id="{7173E1FB-2E58-E246-B1E3-E6EC0F695FF5}" type="datetimeFigureOut">
              <a:rPr lang="en-GR" smtClean="0"/>
              <a:t>12/22/2023</a:t>
            </a:fld>
            <a:endParaRPr lang="en-GR"/>
          </a:p>
        </p:txBody>
      </p:sp>
      <p:sp>
        <p:nvSpPr>
          <p:cNvPr id="5" name="Footer Placeholder 4">
            <a:extLst>
              <a:ext uri="{FF2B5EF4-FFF2-40B4-BE49-F238E27FC236}">
                <a16:creationId xmlns:a16="http://schemas.microsoft.com/office/drawing/2014/main" id="{17CC06D7-0902-4E74-E981-D326D92D7071}"/>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07735877-AA20-C610-C505-1DF1B973BBA8}"/>
              </a:ext>
            </a:extLst>
          </p:cNvPr>
          <p:cNvSpPr>
            <a:spLocks noGrp="1"/>
          </p:cNvSpPr>
          <p:nvPr>
            <p:ph type="sldNum" sz="quarter" idx="12"/>
          </p:nvPr>
        </p:nvSpPr>
        <p:spPr/>
        <p:txBody>
          <a:bodyPr/>
          <a:lstStyle/>
          <a:p>
            <a:fld id="{FD89AEE1-F153-8A4A-A049-F8E01A0E2C92}" type="slidenum">
              <a:rPr lang="en-GR" smtClean="0"/>
              <a:t>‹#›</a:t>
            </a:fld>
            <a:endParaRPr lang="en-GR"/>
          </a:p>
        </p:txBody>
      </p:sp>
    </p:spTree>
    <p:extLst>
      <p:ext uri="{BB962C8B-B14F-4D97-AF65-F5344CB8AC3E}">
        <p14:creationId xmlns:p14="http://schemas.microsoft.com/office/powerpoint/2010/main" val="3258757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1B71E-FB0D-3964-BA61-10E57820A1F7}"/>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6863430D-455E-C6F1-10B8-E4B48BFAE31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B8655777-FD94-161E-0424-3BCEF3D14D54}"/>
              </a:ext>
            </a:extLst>
          </p:cNvPr>
          <p:cNvSpPr>
            <a:spLocks noGrp="1"/>
          </p:cNvSpPr>
          <p:nvPr>
            <p:ph type="dt" sz="half" idx="10"/>
          </p:nvPr>
        </p:nvSpPr>
        <p:spPr/>
        <p:txBody>
          <a:bodyPr/>
          <a:lstStyle/>
          <a:p>
            <a:fld id="{7173E1FB-2E58-E246-B1E3-E6EC0F695FF5}" type="datetimeFigureOut">
              <a:rPr lang="en-GR" smtClean="0"/>
              <a:t>12/22/2023</a:t>
            </a:fld>
            <a:endParaRPr lang="en-GR"/>
          </a:p>
        </p:txBody>
      </p:sp>
      <p:sp>
        <p:nvSpPr>
          <p:cNvPr id="5" name="Footer Placeholder 4">
            <a:extLst>
              <a:ext uri="{FF2B5EF4-FFF2-40B4-BE49-F238E27FC236}">
                <a16:creationId xmlns:a16="http://schemas.microsoft.com/office/drawing/2014/main" id="{A956D10E-CE55-1FE2-F1B0-0D02068C6D21}"/>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69D106D6-1DC5-BB10-6850-177A0D9A04A1}"/>
              </a:ext>
            </a:extLst>
          </p:cNvPr>
          <p:cNvSpPr>
            <a:spLocks noGrp="1"/>
          </p:cNvSpPr>
          <p:nvPr>
            <p:ph type="sldNum" sz="quarter" idx="12"/>
          </p:nvPr>
        </p:nvSpPr>
        <p:spPr/>
        <p:txBody>
          <a:bodyPr/>
          <a:lstStyle/>
          <a:p>
            <a:fld id="{FD89AEE1-F153-8A4A-A049-F8E01A0E2C92}" type="slidenum">
              <a:rPr lang="en-GR" smtClean="0"/>
              <a:t>‹#›</a:t>
            </a:fld>
            <a:endParaRPr lang="en-GR"/>
          </a:p>
        </p:txBody>
      </p:sp>
    </p:spTree>
    <p:extLst>
      <p:ext uri="{BB962C8B-B14F-4D97-AF65-F5344CB8AC3E}">
        <p14:creationId xmlns:p14="http://schemas.microsoft.com/office/powerpoint/2010/main" val="3564544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07C8A-DBBF-2F6A-0508-E176767C6D7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DB3CB2AB-5BCD-4070-C140-1345B3F9F1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6AB41BA-91ED-2AED-D55E-43D896045527}"/>
              </a:ext>
            </a:extLst>
          </p:cNvPr>
          <p:cNvSpPr>
            <a:spLocks noGrp="1"/>
          </p:cNvSpPr>
          <p:nvPr>
            <p:ph type="dt" sz="half" idx="10"/>
          </p:nvPr>
        </p:nvSpPr>
        <p:spPr/>
        <p:txBody>
          <a:bodyPr/>
          <a:lstStyle/>
          <a:p>
            <a:fld id="{7173E1FB-2E58-E246-B1E3-E6EC0F695FF5}" type="datetimeFigureOut">
              <a:rPr lang="en-GR" smtClean="0"/>
              <a:t>12/22/2023</a:t>
            </a:fld>
            <a:endParaRPr lang="en-GR"/>
          </a:p>
        </p:txBody>
      </p:sp>
      <p:sp>
        <p:nvSpPr>
          <p:cNvPr id="5" name="Footer Placeholder 4">
            <a:extLst>
              <a:ext uri="{FF2B5EF4-FFF2-40B4-BE49-F238E27FC236}">
                <a16:creationId xmlns:a16="http://schemas.microsoft.com/office/drawing/2014/main" id="{EFF4AEF4-892E-4BF9-52EF-C1C947639F19}"/>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54CF9110-68D0-95D4-C1B3-AEB8A83057E0}"/>
              </a:ext>
            </a:extLst>
          </p:cNvPr>
          <p:cNvSpPr>
            <a:spLocks noGrp="1"/>
          </p:cNvSpPr>
          <p:nvPr>
            <p:ph type="sldNum" sz="quarter" idx="12"/>
          </p:nvPr>
        </p:nvSpPr>
        <p:spPr/>
        <p:txBody>
          <a:bodyPr/>
          <a:lstStyle/>
          <a:p>
            <a:fld id="{FD89AEE1-F153-8A4A-A049-F8E01A0E2C92}" type="slidenum">
              <a:rPr lang="en-GR" smtClean="0"/>
              <a:t>‹#›</a:t>
            </a:fld>
            <a:endParaRPr lang="en-GR"/>
          </a:p>
        </p:txBody>
      </p:sp>
    </p:spTree>
    <p:extLst>
      <p:ext uri="{BB962C8B-B14F-4D97-AF65-F5344CB8AC3E}">
        <p14:creationId xmlns:p14="http://schemas.microsoft.com/office/powerpoint/2010/main" val="2359842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71483-57F3-A22C-26D8-6FEF0D3824DD}"/>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CD9DC65-2D83-1242-80B4-F2C7509BBDD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59D66878-C0D7-2EAE-29AA-AD140702522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Date Placeholder 4">
            <a:extLst>
              <a:ext uri="{FF2B5EF4-FFF2-40B4-BE49-F238E27FC236}">
                <a16:creationId xmlns:a16="http://schemas.microsoft.com/office/drawing/2014/main" id="{23DD7BAD-7327-63E7-EB3A-7B797A52DC81}"/>
              </a:ext>
            </a:extLst>
          </p:cNvPr>
          <p:cNvSpPr>
            <a:spLocks noGrp="1"/>
          </p:cNvSpPr>
          <p:nvPr>
            <p:ph type="dt" sz="half" idx="10"/>
          </p:nvPr>
        </p:nvSpPr>
        <p:spPr/>
        <p:txBody>
          <a:bodyPr/>
          <a:lstStyle/>
          <a:p>
            <a:fld id="{7173E1FB-2E58-E246-B1E3-E6EC0F695FF5}" type="datetimeFigureOut">
              <a:rPr lang="en-GR" smtClean="0"/>
              <a:t>12/22/2023</a:t>
            </a:fld>
            <a:endParaRPr lang="en-GR"/>
          </a:p>
        </p:txBody>
      </p:sp>
      <p:sp>
        <p:nvSpPr>
          <p:cNvPr id="6" name="Footer Placeholder 5">
            <a:extLst>
              <a:ext uri="{FF2B5EF4-FFF2-40B4-BE49-F238E27FC236}">
                <a16:creationId xmlns:a16="http://schemas.microsoft.com/office/drawing/2014/main" id="{CB450E54-CC1F-4675-8901-5EA2E639F74A}"/>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C0C0AA2C-F876-6283-F320-DF251391A24B}"/>
              </a:ext>
            </a:extLst>
          </p:cNvPr>
          <p:cNvSpPr>
            <a:spLocks noGrp="1"/>
          </p:cNvSpPr>
          <p:nvPr>
            <p:ph type="sldNum" sz="quarter" idx="12"/>
          </p:nvPr>
        </p:nvSpPr>
        <p:spPr/>
        <p:txBody>
          <a:bodyPr/>
          <a:lstStyle/>
          <a:p>
            <a:fld id="{FD89AEE1-F153-8A4A-A049-F8E01A0E2C92}" type="slidenum">
              <a:rPr lang="en-GR" smtClean="0"/>
              <a:t>‹#›</a:t>
            </a:fld>
            <a:endParaRPr lang="en-GR"/>
          </a:p>
        </p:txBody>
      </p:sp>
    </p:spTree>
    <p:extLst>
      <p:ext uri="{BB962C8B-B14F-4D97-AF65-F5344CB8AC3E}">
        <p14:creationId xmlns:p14="http://schemas.microsoft.com/office/powerpoint/2010/main" val="2537238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48240-0761-1DC3-9422-33AB2A49356C}"/>
              </a:ext>
            </a:extLst>
          </p:cNvPr>
          <p:cNvSpPr>
            <a:spLocks noGrp="1"/>
          </p:cNvSpPr>
          <p:nvPr>
            <p:ph type="title"/>
          </p:nvPr>
        </p:nvSpPr>
        <p:spPr>
          <a:xfrm>
            <a:off x="839788" y="365125"/>
            <a:ext cx="10515600"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EE19D955-BBD2-38A5-2AB2-21A7D5443A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C9B2D3F-AC96-7637-19D8-921C3F6BC35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E30BD8C8-FA37-E7B2-FEE3-2E46E6DA9B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9C11B4E-E0E5-E879-C190-BB8EE14B9C9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7" name="Date Placeholder 6">
            <a:extLst>
              <a:ext uri="{FF2B5EF4-FFF2-40B4-BE49-F238E27FC236}">
                <a16:creationId xmlns:a16="http://schemas.microsoft.com/office/drawing/2014/main" id="{CE755FC4-F872-1EE2-9F66-8FAA317EFA17}"/>
              </a:ext>
            </a:extLst>
          </p:cNvPr>
          <p:cNvSpPr>
            <a:spLocks noGrp="1"/>
          </p:cNvSpPr>
          <p:nvPr>
            <p:ph type="dt" sz="half" idx="10"/>
          </p:nvPr>
        </p:nvSpPr>
        <p:spPr/>
        <p:txBody>
          <a:bodyPr/>
          <a:lstStyle/>
          <a:p>
            <a:fld id="{7173E1FB-2E58-E246-B1E3-E6EC0F695FF5}" type="datetimeFigureOut">
              <a:rPr lang="en-GR" smtClean="0"/>
              <a:t>12/22/2023</a:t>
            </a:fld>
            <a:endParaRPr lang="en-GR"/>
          </a:p>
        </p:txBody>
      </p:sp>
      <p:sp>
        <p:nvSpPr>
          <p:cNvPr id="8" name="Footer Placeholder 7">
            <a:extLst>
              <a:ext uri="{FF2B5EF4-FFF2-40B4-BE49-F238E27FC236}">
                <a16:creationId xmlns:a16="http://schemas.microsoft.com/office/drawing/2014/main" id="{D4EDE578-0176-A163-9EEA-287BF08CC57E}"/>
              </a:ext>
            </a:extLst>
          </p:cNvPr>
          <p:cNvSpPr>
            <a:spLocks noGrp="1"/>
          </p:cNvSpPr>
          <p:nvPr>
            <p:ph type="ftr" sz="quarter" idx="11"/>
          </p:nvPr>
        </p:nvSpPr>
        <p:spPr/>
        <p:txBody>
          <a:bodyPr/>
          <a:lstStyle/>
          <a:p>
            <a:endParaRPr lang="en-GR"/>
          </a:p>
        </p:txBody>
      </p:sp>
      <p:sp>
        <p:nvSpPr>
          <p:cNvPr id="9" name="Slide Number Placeholder 8">
            <a:extLst>
              <a:ext uri="{FF2B5EF4-FFF2-40B4-BE49-F238E27FC236}">
                <a16:creationId xmlns:a16="http://schemas.microsoft.com/office/drawing/2014/main" id="{B10FA1BA-CC76-2D0D-3ED5-1C5833D75792}"/>
              </a:ext>
            </a:extLst>
          </p:cNvPr>
          <p:cNvSpPr>
            <a:spLocks noGrp="1"/>
          </p:cNvSpPr>
          <p:nvPr>
            <p:ph type="sldNum" sz="quarter" idx="12"/>
          </p:nvPr>
        </p:nvSpPr>
        <p:spPr/>
        <p:txBody>
          <a:bodyPr/>
          <a:lstStyle/>
          <a:p>
            <a:fld id="{FD89AEE1-F153-8A4A-A049-F8E01A0E2C92}" type="slidenum">
              <a:rPr lang="en-GR" smtClean="0"/>
              <a:t>‹#›</a:t>
            </a:fld>
            <a:endParaRPr lang="en-GR"/>
          </a:p>
        </p:txBody>
      </p:sp>
    </p:spTree>
    <p:extLst>
      <p:ext uri="{BB962C8B-B14F-4D97-AF65-F5344CB8AC3E}">
        <p14:creationId xmlns:p14="http://schemas.microsoft.com/office/powerpoint/2010/main" val="6499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51D85-C7B1-BD32-FBE3-5C3659214B27}"/>
              </a:ext>
            </a:extLst>
          </p:cNvPr>
          <p:cNvSpPr>
            <a:spLocks noGrp="1"/>
          </p:cNvSpPr>
          <p:nvPr>
            <p:ph type="title"/>
          </p:nvPr>
        </p:nvSpPr>
        <p:spPr/>
        <p:txBody>
          <a:bodyPr/>
          <a:lstStyle/>
          <a:p>
            <a:r>
              <a:rPr lang="en-GB"/>
              <a:t>Click to edit Master title style</a:t>
            </a:r>
            <a:endParaRPr lang="en-GR"/>
          </a:p>
        </p:txBody>
      </p:sp>
      <p:sp>
        <p:nvSpPr>
          <p:cNvPr id="3" name="Date Placeholder 2">
            <a:extLst>
              <a:ext uri="{FF2B5EF4-FFF2-40B4-BE49-F238E27FC236}">
                <a16:creationId xmlns:a16="http://schemas.microsoft.com/office/drawing/2014/main" id="{AC2628CB-2878-D77C-CA53-931C951AE52F}"/>
              </a:ext>
            </a:extLst>
          </p:cNvPr>
          <p:cNvSpPr>
            <a:spLocks noGrp="1"/>
          </p:cNvSpPr>
          <p:nvPr>
            <p:ph type="dt" sz="half" idx="10"/>
          </p:nvPr>
        </p:nvSpPr>
        <p:spPr/>
        <p:txBody>
          <a:bodyPr/>
          <a:lstStyle/>
          <a:p>
            <a:fld id="{7173E1FB-2E58-E246-B1E3-E6EC0F695FF5}" type="datetimeFigureOut">
              <a:rPr lang="en-GR" smtClean="0"/>
              <a:t>12/22/2023</a:t>
            </a:fld>
            <a:endParaRPr lang="en-GR"/>
          </a:p>
        </p:txBody>
      </p:sp>
      <p:sp>
        <p:nvSpPr>
          <p:cNvPr id="4" name="Footer Placeholder 3">
            <a:extLst>
              <a:ext uri="{FF2B5EF4-FFF2-40B4-BE49-F238E27FC236}">
                <a16:creationId xmlns:a16="http://schemas.microsoft.com/office/drawing/2014/main" id="{0BB66F02-475E-55FE-E402-5EF025B0624D}"/>
              </a:ext>
            </a:extLst>
          </p:cNvPr>
          <p:cNvSpPr>
            <a:spLocks noGrp="1"/>
          </p:cNvSpPr>
          <p:nvPr>
            <p:ph type="ftr" sz="quarter" idx="11"/>
          </p:nvPr>
        </p:nvSpPr>
        <p:spPr/>
        <p:txBody>
          <a:bodyPr/>
          <a:lstStyle/>
          <a:p>
            <a:endParaRPr lang="en-GR"/>
          </a:p>
        </p:txBody>
      </p:sp>
      <p:sp>
        <p:nvSpPr>
          <p:cNvPr id="5" name="Slide Number Placeholder 4">
            <a:extLst>
              <a:ext uri="{FF2B5EF4-FFF2-40B4-BE49-F238E27FC236}">
                <a16:creationId xmlns:a16="http://schemas.microsoft.com/office/drawing/2014/main" id="{874B223B-274B-B2D1-7DB4-1F0BE87C9D87}"/>
              </a:ext>
            </a:extLst>
          </p:cNvPr>
          <p:cNvSpPr>
            <a:spLocks noGrp="1"/>
          </p:cNvSpPr>
          <p:nvPr>
            <p:ph type="sldNum" sz="quarter" idx="12"/>
          </p:nvPr>
        </p:nvSpPr>
        <p:spPr/>
        <p:txBody>
          <a:bodyPr/>
          <a:lstStyle/>
          <a:p>
            <a:fld id="{FD89AEE1-F153-8A4A-A049-F8E01A0E2C92}" type="slidenum">
              <a:rPr lang="en-GR" smtClean="0"/>
              <a:t>‹#›</a:t>
            </a:fld>
            <a:endParaRPr lang="en-GR"/>
          </a:p>
        </p:txBody>
      </p:sp>
    </p:spTree>
    <p:extLst>
      <p:ext uri="{BB962C8B-B14F-4D97-AF65-F5344CB8AC3E}">
        <p14:creationId xmlns:p14="http://schemas.microsoft.com/office/powerpoint/2010/main" val="828592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5B7526-2E90-DC84-0C6B-0206343C0DB7}"/>
              </a:ext>
            </a:extLst>
          </p:cNvPr>
          <p:cNvSpPr>
            <a:spLocks noGrp="1"/>
          </p:cNvSpPr>
          <p:nvPr>
            <p:ph type="dt" sz="half" idx="10"/>
          </p:nvPr>
        </p:nvSpPr>
        <p:spPr/>
        <p:txBody>
          <a:bodyPr/>
          <a:lstStyle/>
          <a:p>
            <a:fld id="{7173E1FB-2E58-E246-B1E3-E6EC0F695FF5}" type="datetimeFigureOut">
              <a:rPr lang="en-GR" smtClean="0"/>
              <a:t>12/22/2023</a:t>
            </a:fld>
            <a:endParaRPr lang="en-GR"/>
          </a:p>
        </p:txBody>
      </p:sp>
      <p:sp>
        <p:nvSpPr>
          <p:cNvPr id="3" name="Footer Placeholder 2">
            <a:extLst>
              <a:ext uri="{FF2B5EF4-FFF2-40B4-BE49-F238E27FC236}">
                <a16:creationId xmlns:a16="http://schemas.microsoft.com/office/drawing/2014/main" id="{AB0C8A18-16A2-FDBC-385C-CCBCCB91ED12}"/>
              </a:ext>
            </a:extLst>
          </p:cNvPr>
          <p:cNvSpPr>
            <a:spLocks noGrp="1"/>
          </p:cNvSpPr>
          <p:nvPr>
            <p:ph type="ftr" sz="quarter" idx="11"/>
          </p:nvPr>
        </p:nvSpPr>
        <p:spPr/>
        <p:txBody>
          <a:bodyPr/>
          <a:lstStyle/>
          <a:p>
            <a:endParaRPr lang="en-GR"/>
          </a:p>
        </p:txBody>
      </p:sp>
      <p:sp>
        <p:nvSpPr>
          <p:cNvPr id="4" name="Slide Number Placeholder 3">
            <a:extLst>
              <a:ext uri="{FF2B5EF4-FFF2-40B4-BE49-F238E27FC236}">
                <a16:creationId xmlns:a16="http://schemas.microsoft.com/office/drawing/2014/main" id="{ADA8E071-5F50-129D-B5C7-3590F775A4FB}"/>
              </a:ext>
            </a:extLst>
          </p:cNvPr>
          <p:cNvSpPr>
            <a:spLocks noGrp="1"/>
          </p:cNvSpPr>
          <p:nvPr>
            <p:ph type="sldNum" sz="quarter" idx="12"/>
          </p:nvPr>
        </p:nvSpPr>
        <p:spPr/>
        <p:txBody>
          <a:bodyPr/>
          <a:lstStyle/>
          <a:p>
            <a:fld id="{FD89AEE1-F153-8A4A-A049-F8E01A0E2C92}" type="slidenum">
              <a:rPr lang="en-GR" smtClean="0"/>
              <a:t>‹#›</a:t>
            </a:fld>
            <a:endParaRPr lang="en-GR"/>
          </a:p>
        </p:txBody>
      </p:sp>
    </p:spTree>
    <p:extLst>
      <p:ext uri="{BB962C8B-B14F-4D97-AF65-F5344CB8AC3E}">
        <p14:creationId xmlns:p14="http://schemas.microsoft.com/office/powerpoint/2010/main" val="1723548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F1AA0-0F6C-83E9-5E7C-1EB66F7155A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C120563E-8623-391F-937F-499B3EEE29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F3988A8A-8F26-ADC2-D2DA-8D566C5D90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70A5BE4-6E55-4AD7-4428-5848CFFDEE27}"/>
              </a:ext>
            </a:extLst>
          </p:cNvPr>
          <p:cNvSpPr>
            <a:spLocks noGrp="1"/>
          </p:cNvSpPr>
          <p:nvPr>
            <p:ph type="dt" sz="half" idx="10"/>
          </p:nvPr>
        </p:nvSpPr>
        <p:spPr/>
        <p:txBody>
          <a:bodyPr/>
          <a:lstStyle/>
          <a:p>
            <a:fld id="{7173E1FB-2E58-E246-B1E3-E6EC0F695FF5}" type="datetimeFigureOut">
              <a:rPr lang="en-GR" smtClean="0"/>
              <a:t>12/22/2023</a:t>
            </a:fld>
            <a:endParaRPr lang="en-GR"/>
          </a:p>
        </p:txBody>
      </p:sp>
      <p:sp>
        <p:nvSpPr>
          <p:cNvPr id="6" name="Footer Placeholder 5">
            <a:extLst>
              <a:ext uri="{FF2B5EF4-FFF2-40B4-BE49-F238E27FC236}">
                <a16:creationId xmlns:a16="http://schemas.microsoft.com/office/drawing/2014/main" id="{D6EA5F33-E9A0-228C-7FEC-BA77DC2CD551}"/>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C3C4129B-7EED-CF54-3BAA-1B92763275AB}"/>
              </a:ext>
            </a:extLst>
          </p:cNvPr>
          <p:cNvSpPr>
            <a:spLocks noGrp="1"/>
          </p:cNvSpPr>
          <p:nvPr>
            <p:ph type="sldNum" sz="quarter" idx="12"/>
          </p:nvPr>
        </p:nvSpPr>
        <p:spPr/>
        <p:txBody>
          <a:bodyPr/>
          <a:lstStyle/>
          <a:p>
            <a:fld id="{FD89AEE1-F153-8A4A-A049-F8E01A0E2C92}" type="slidenum">
              <a:rPr lang="en-GR" smtClean="0"/>
              <a:t>‹#›</a:t>
            </a:fld>
            <a:endParaRPr lang="en-GR"/>
          </a:p>
        </p:txBody>
      </p:sp>
    </p:spTree>
    <p:extLst>
      <p:ext uri="{BB962C8B-B14F-4D97-AF65-F5344CB8AC3E}">
        <p14:creationId xmlns:p14="http://schemas.microsoft.com/office/powerpoint/2010/main" val="174574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04893-CBF6-FCFA-FFF7-42D03ADB15B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9D4DC78E-6A52-170D-FC10-A3D4C1DCD4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8155A669-68DC-E263-F458-435CFDDE5D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3C1D2BB-605C-8600-0E44-94D0FBFF565B}"/>
              </a:ext>
            </a:extLst>
          </p:cNvPr>
          <p:cNvSpPr>
            <a:spLocks noGrp="1"/>
          </p:cNvSpPr>
          <p:nvPr>
            <p:ph type="dt" sz="half" idx="10"/>
          </p:nvPr>
        </p:nvSpPr>
        <p:spPr/>
        <p:txBody>
          <a:bodyPr/>
          <a:lstStyle/>
          <a:p>
            <a:fld id="{7173E1FB-2E58-E246-B1E3-E6EC0F695FF5}" type="datetimeFigureOut">
              <a:rPr lang="en-GR" smtClean="0"/>
              <a:t>12/22/2023</a:t>
            </a:fld>
            <a:endParaRPr lang="en-GR"/>
          </a:p>
        </p:txBody>
      </p:sp>
      <p:sp>
        <p:nvSpPr>
          <p:cNvPr id="6" name="Footer Placeholder 5">
            <a:extLst>
              <a:ext uri="{FF2B5EF4-FFF2-40B4-BE49-F238E27FC236}">
                <a16:creationId xmlns:a16="http://schemas.microsoft.com/office/drawing/2014/main" id="{D3AC60FA-D35D-EA29-0DED-FA5D49A4A1D6}"/>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ECE89E8B-9AE4-18F0-9C10-95A56F13B9B7}"/>
              </a:ext>
            </a:extLst>
          </p:cNvPr>
          <p:cNvSpPr>
            <a:spLocks noGrp="1"/>
          </p:cNvSpPr>
          <p:nvPr>
            <p:ph type="sldNum" sz="quarter" idx="12"/>
          </p:nvPr>
        </p:nvSpPr>
        <p:spPr/>
        <p:txBody>
          <a:bodyPr/>
          <a:lstStyle/>
          <a:p>
            <a:fld id="{FD89AEE1-F153-8A4A-A049-F8E01A0E2C92}" type="slidenum">
              <a:rPr lang="en-GR" smtClean="0"/>
              <a:t>‹#›</a:t>
            </a:fld>
            <a:endParaRPr lang="en-GR"/>
          </a:p>
        </p:txBody>
      </p:sp>
    </p:spTree>
    <p:extLst>
      <p:ext uri="{BB962C8B-B14F-4D97-AF65-F5344CB8AC3E}">
        <p14:creationId xmlns:p14="http://schemas.microsoft.com/office/powerpoint/2010/main" val="3567593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AF6201-9D6B-AB84-47B1-CA64C31C27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R"/>
          </a:p>
        </p:txBody>
      </p:sp>
      <p:sp>
        <p:nvSpPr>
          <p:cNvPr id="3" name="Text Placeholder 2">
            <a:extLst>
              <a:ext uri="{FF2B5EF4-FFF2-40B4-BE49-F238E27FC236}">
                <a16:creationId xmlns:a16="http://schemas.microsoft.com/office/drawing/2014/main" id="{4AB64062-9F51-9028-4F28-6B0BE72DA4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EDFAF714-81D5-3CEA-1BA8-0EABAD0DA0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73E1FB-2E58-E246-B1E3-E6EC0F695FF5}" type="datetimeFigureOut">
              <a:rPr lang="en-GR" smtClean="0"/>
              <a:t>12/22/2023</a:t>
            </a:fld>
            <a:endParaRPr lang="en-GR"/>
          </a:p>
        </p:txBody>
      </p:sp>
      <p:sp>
        <p:nvSpPr>
          <p:cNvPr id="5" name="Footer Placeholder 4">
            <a:extLst>
              <a:ext uri="{FF2B5EF4-FFF2-40B4-BE49-F238E27FC236}">
                <a16:creationId xmlns:a16="http://schemas.microsoft.com/office/drawing/2014/main" id="{54A2CE9E-7FBF-8266-071B-E74C9F7BB4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R"/>
          </a:p>
        </p:txBody>
      </p:sp>
      <p:sp>
        <p:nvSpPr>
          <p:cNvPr id="6" name="Slide Number Placeholder 5">
            <a:extLst>
              <a:ext uri="{FF2B5EF4-FFF2-40B4-BE49-F238E27FC236}">
                <a16:creationId xmlns:a16="http://schemas.microsoft.com/office/drawing/2014/main" id="{DC453CEF-F6A9-E492-A0B4-D509469A45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89AEE1-F153-8A4A-A049-F8E01A0E2C92}" type="slidenum">
              <a:rPr lang="en-GR" smtClean="0"/>
              <a:t>‹#›</a:t>
            </a:fld>
            <a:endParaRPr lang="en-GR"/>
          </a:p>
        </p:txBody>
      </p:sp>
    </p:spTree>
    <p:extLst>
      <p:ext uri="{BB962C8B-B14F-4D97-AF65-F5344CB8AC3E}">
        <p14:creationId xmlns:p14="http://schemas.microsoft.com/office/powerpoint/2010/main" val="1731224147"/>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4.wdp"/></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0.png"/><Relationship Id="rId4" Type="http://schemas.openxmlformats.org/officeDocument/2006/relationships/image" Target="../media/image9.sv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10.png"/><Relationship Id="rId4" Type="http://schemas.openxmlformats.org/officeDocument/2006/relationships/image" Target="../media/image9.sv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10.png"/><Relationship Id="rId4" Type="http://schemas.openxmlformats.org/officeDocument/2006/relationships/image" Target="../media/image9.sv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14.png"/><Relationship Id="rId4" Type="http://schemas.openxmlformats.org/officeDocument/2006/relationships/image" Target="../media/image6.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gif"/><Relationship Id="rId1" Type="http://schemas.openxmlformats.org/officeDocument/2006/relationships/slideLayout" Target="../slideLayouts/slideLayout2.xml"/><Relationship Id="rId5" Type="http://schemas.openxmlformats.org/officeDocument/2006/relationships/image" Target="../media/image23.sv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8.png"/><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C5CE756-08E4-1B9E-AB41-54A08CF655C6}"/>
              </a:ext>
            </a:extLst>
          </p:cNvPr>
          <p:cNvSpPr>
            <a:spLocks noGrp="1"/>
          </p:cNvSpPr>
          <p:nvPr>
            <p:ph type="ctrTitle"/>
          </p:nvPr>
        </p:nvSpPr>
        <p:spPr>
          <a:xfrm>
            <a:off x="3274705" y="2241002"/>
            <a:ext cx="8691041" cy="4396802"/>
          </a:xfrm>
        </p:spPr>
        <p:txBody>
          <a:bodyPr>
            <a:noAutofit/>
          </a:bodyPr>
          <a:lstStyle/>
          <a:p>
            <a:pPr algn="r"/>
            <a:r>
              <a:rPr lang="en-GB" sz="4400" dirty="0">
                <a:latin typeface="Ayuthaya" pitchFamily="2" charset="-34"/>
                <a:ea typeface="Ayuthaya" pitchFamily="2" charset="-34"/>
                <a:cs typeface="Ayuthaya" pitchFamily="2" charset="-34"/>
              </a:rPr>
              <a:t>Artificial Intelligence (AI) Literacy in Early Childhood Education:</a:t>
            </a:r>
            <a:r>
              <a:rPr lang="el-GR" sz="4400" dirty="0">
                <a:latin typeface="Ayuthaya" pitchFamily="2" charset="-34"/>
                <a:ea typeface="Ayuthaya" pitchFamily="2" charset="-34"/>
                <a:cs typeface="Ayuthaya" pitchFamily="2" charset="-34"/>
              </a:rPr>
              <a:t/>
            </a:r>
            <a:br>
              <a:rPr lang="el-GR" sz="4400" dirty="0">
                <a:latin typeface="Ayuthaya" pitchFamily="2" charset="-34"/>
                <a:ea typeface="Ayuthaya" pitchFamily="2" charset="-34"/>
                <a:cs typeface="Ayuthaya" pitchFamily="2" charset="-34"/>
              </a:rPr>
            </a:br>
            <a:r>
              <a:rPr lang="en-GB" sz="4400" dirty="0">
                <a:latin typeface="Ayuthaya" pitchFamily="2" charset="-34"/>
                <a:ea typeface="Ayuthaya" pitchFamily="2" charset="-34"/>
                <a:cs typeface="Ayuthaya" pitchFamily="2" charset="-34"/>
              </a:rPr>
              <a:t>The Challenges and</a:t>
            </a:r>
            <a:r>
              <a:rPr lang="el-GR" sz="4400" dirty="0">
                <a:latin typeface="Ayuthaya" pitchFamily="2" charset="-34"/>
                <a:ea typeface="Ayuthaya" pitchFamily="2" charset="-34"/>
                <a:cs typeface="Ayuthaya" pitchFamily="2" charset="-34"/>
              </a:rPr>
              <a:t> </a:t>
            </a:r>
            <a:r>
              <a:rPr lang="en-GB" sz="4400" dirty="0">
                <a:latin typeface="Ayuthaya" pitchFamily="2" charset="-34"/>
                <a:ea typeface="Ayuthaya" pitchFamily="2" charset="-34"/>
                <a:cs typeface="Ayuthaya" pitchFamily="2" charset="-34"/>
              </a:rPr>
              <a:t>Opportunities</a:t>
            </a:r>
            <a:br>
              <a:rPr lang="en-GB" sz="4400" dirty="0">
                <a:latin typeface="Ayuthaya" pitchFamily="2" charset="-34"/>
                <a:ea typeface="Ayuthaya" pitchFamily="2" charset="-34"/>
                <a:cs typeface="Ayuthaya" pitchFamily="2" charset="-34"/>
              </a:rPr>
            </a:br>
            <a:r>
              <a:rPr lang="el-GR" sz="4400" dirty="0">
                <a:latin typeface="Ayuthaya" pitchFamily="2" charset="-34"/>
                <a:ea typeface="Ayuthaya" pitchFamily="2" charset="-34"/>
                <a:cs typeface="Ayuthaya" pitchFamily="2" charset="-34"/>
              </a:rPr>
              <a:t/>
            </a:r>
            <a:br>
              <a:rPr lang="el-GR" sz="4400" dirty="0">
                <a:latin typeface="Ayuthaya" pitchFamily="2" charset="-34"/>
                <a:ea typeface="Ayuthaya" pitchFamily="2" charset="-34"/>
                <a:cs typeface="Ayuthaya" pitchFamily="2" charset="-34"/>
              </a:rPr>
            </a:br>
            <a:r>
              <a:rPr lang="en-US" sz="1800" dirty="0" err="1">
                <a:latin typeface="Ayuthaya" pitchFamily="2" charset="-34"/>
                <a:ea typeface="Ayuthaya" pitchFamily="2" charset="-34"/>
                <a:cs typeface="Ayuthaya" pitchFamily="2" charset="-34"/>
              </a:rPr>
              <a:t>Jiahong</a:t>
            </a:r>
            <a:r>
              <a:rPr lang="en-US" sz="1800" dirty="0">
                <a:latin typeface="Ayuthaya" pitchFamily="2" charset="-34"/>
                <a:ea typeface="Ayuthaya" pitchFamily="2" charset="-34"/>
                <a:cs typeface="Ayuthaya" pitchFamily="2" charset="-34"/>
              </a:rPr>
              <a:t> </a:t>
            </a:r>
            <a:r>
              <a:rPr lang="en-US" sz="1800" dirty="0" err="1">
                <a:latin typeface="Ayuthaya" pitchFamily="2" charset="-34"/>
                <a:ea typeface="Ayuthaya" pitchFamily="2" charset="-34"/>
                <a:cs typeface="Ayuthaya" pitchFamily="2" charset="-34"/>
              </a:rPr>
              <a:t>Su</a:t>
            </a:r>
            <a:r>
              <a:rPr lang="en-US" sz="1800" dirty="0">
                <a:latin typeface="Ayuthaya" pitchFamily="2" charset="-34"/>
                <a:ea typeface="Ayuthaya" pitchFamily="2" charset="-34"/>
                <a:cs typeface="Ayuthaya" pitchFamily="2" charset="-34"/>
              </a:rPr>
              <a:t>, Davy Tsz Kit Ng, Samuel Kai Wah Chu </a:t>
            </a:r>
            <a:r>
              <a:rPr lang="el-GR" sz="4400" dirty="0">
                <a:latin typeface="Ayuthaya" pitchFamily="2" charset="-34"/>
                <a:ea typeface="Ayuthaya" pitchFamily="2" charset="-34"/>
                <a:cs typeface="Ayuthaya" pitchFamily="2" charset="-34"/>
              </a:rPr>
              <a:t/>
            </a:r>
            <a:br>
              <a:rPr lang="el-GR" sz="4400" dirty="0">
                <a:latin typeface="Ayuthaya" pitchFamily="2" charset="-34"/>
                <a:ea typeface="Ayuthaya" pitchFamily="2" charset="-34"/>
                <a:cs typeface="Ayuthaya" pitchFamily="2" charset="-34"/>
              </a:rPr>
            </a:br>
            <a:endParaRPr lang="en-GR" sz="4400" dirty="0">
              <a:latin typeface="Ayuthaya" pitchFamily="2" charset="-34"/>
              <a:ea typeface="Ayuthaya" pitchFamily="2" charset="-34"/>
              <a:cs typeface="Ayuthaya" pitchFamily="2" charset="-34"/>
            </a:endParaRPr>
          </a:p>
        </p:txBody>
      </p:sp>
      <p:sp>
        <p:nvSpPr>
          <p:cNvPr id="3" name="Subtitle 2">
            <a:extLst>
              <a:ext uri="{FF2B5EF4-FFF2-40B4-BE49-F238E27FC236}">
                <a16:creationId xmlns:a16="http://schemas.microsoft.com/office/drawing/2014/main" id="{037BC373-E9D5-9CFD-1982-756EDA43E0DD}"/>
              </a:ext>
            </a:extLst>
          </p:cNvPr>
          <p:cNvSpPr>
            <a:spLocks noGrp="1"/>
          </p:cNvSpPr>
          <p:nvPr>
            <p:ph type="subTitle" idx="1"/>
          </p:nvPr>
        </p:nvSpPr>
        <p:spPr>
          <a:xfrm>
            <a:off x="-1" y="4475285"/>
            <a:ext cx="2945423" cy="2382715"/>
          </a:xfrm>
        </p:spPr>
        <p:txBody>
          <a:bodyPr>
            <a:normAutofit fontScale="85000" lnSpcReduction="20000"/>
          </a:bodyPr>
          <a:lstStyle/>
          <a:p>
            <a:pPr algn="l"/>
            <a:r>
              <a:rPr lang="el-GR" dirty="0" smtClean="0"/>
              <a:t>«ΝΤΕΛΙΝΕΣ»</a:t>
            </a:r>
          </a:p>
          <a:p>
            <a:pPr algn="l"/>
            <a:r>
              <a:rPr lang="el-GR" sz="2300" dirty="0" smtClean="0"/>
              <a:t>ΒΟΥΡΒΑΧΑΚΗ </a:t>
            </a:r>
            <a:r>
              <a:rPr lang="el-GR" sz="2300" dirty="0"/>
              <a:t>ΓΑΡΥΦΑΛΙΑ</a:t>
            </a:r>
          </a:p>
          <a:p>
            <a:pPr algn="l"/>
            <a:r>
              <a:rPr lang="el-GR" sz="2300" dirty="0"/>
              <a:t>ΚΑΡΝΗ ΘΕΟΔΩΡΑ</a:t>
            </a:r>
          </a:p>
          <a:p>
            <a:pPr algn="l"/>
            <a:r>
              <a:rPr lang="el-GR" sz="2300" dirty="0"/>
              <a:t>ΜΑΡΑΚΗ ΑΝΝΑ</a:t>
            </a:r>
          </a:p>
          <a:p>
            <a:pPr algn="l"/>
            <a:r>
              <a:rPr lang="el-GR" sz="2300" dirty="0"/>
              <a:t>ΝΤΑΟΥΝΤΑΚΗ ΣΟΦΙΑ</a:t>
            </a:r>
          </a:p>
          <a:p>
            <a:pPr algn="l"/>
            <a:r>
              <a:rPr lang="el-GR" sz="2300" dirty="0"/>
              <a:t>ΣΙΔΕΡΟΠΟΥΛΟΥ ΧΡΙΣΤΙΑΝΝΑ </a:t>
            </a:r>
            <a:endParaRPr lang="en-GR" sz="2300" dirty="0"/>
          </a:p>
        </p:txBody>
      </p:sp>
    </p:spTree>
    <p:extLst>
      <p:ext uri="{BB962C8B-B14F-4D97-AF65-F5344CB8AC3E}">
        <p14:creationId xmlns:p14="http://schemas.microsoft.com/office/powerpoint/2010/main" val="291687676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1026" name="Picture 2" descr="Bulb lamp cartoon with magnifier searching Vector Image">
            <a:extLst>
              <a:ext uri="{FF2B5EF4-FFF2-40B4-BE49-F238E27FC236}">
                <a16:creationId xmlns:a16="http://schemas.microsoft.com/office/drawing/2014/main" id="{29319976-05E3-A2CE-62D2-84A0C3F87E9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1389" b="77593" l="15600" r="94000">
                        <a14:foregroundMark x1="71300" y1="14259" x2="79200" y2="14444"/>
                        <a14:foregroundMark x1="72200" y1="11389" x2="77300" y2="11481"/>
                        <a14:foregroundMark x1="89900" y1="37500" x2="90500" y2="20833"/>
                        <a14:foregroundMark x1="90500" y1="20833" x2="90300" y2="20556"/>
                        <a14:foregroundMark x1="93500" y1="23796" x2="94000" y2="30000"/>
                      </a14:backgroundRemoval>
                    </a14:imgEffect>
                  </a14:imgLayer>
                </a14:imgProps>
              </a:ext>
              <a:ext uri="{28A0092B-C50C-407E-A947-70E740481C1C}">
                <a14:useLocalDpi xmlns:a14="http://schemas.microsoft.com/office/drawing/2010/main" val="0"/>
              </a:ext>
            </a:extLst>
          </a:blip>
          <a:srcRect l="6485" t="8622" r="1458" b="14737"/>
          <a:stretch/>
        </p:blipFill>
        <p:spPr bwMode="auto">
          <a:xfrm>
            <a:off x="217264" y="836678"/>
            <a:ext cx="5017327" cy="451124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61E89575-E842-22A5-98ED-C2B4DFAEE75A}"/>
              </a:ext>
            </a:extLst>
          </p:cNvPr>
          <p:cNvSpPr>
            <a:spLocks noGrp="1"/>
          </p:cNvSpPr>
          <p:nvPr>
            <p:ph type="title"/>
          </p:nvPr>
        </p:nvSpPr>
        <p:spPr>
          <a:xfrm>
            <a:off x="3864429" y="3298372"/>
            <a:ext cx="8110307" cy="1456192"/>
          </a:xfrm>
        </p:spPr>
        <p:txBody>
          <a:bodyPr/>
          <a:lstStyle/>
          <a:p>
            <a:r>
              <a:rPr lang="el-GR" sz="44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rPr>
              <a:t>Ερευνητικά ερωτήματα </a:t>
            </a:r>
            <a:endParaRPr lang="en-GR" dirty="0">
              <a:solidFill>
                <a:schemeClr val="accent2">
                  <a:lumMod val="75000"/>
                </a:schemeClr>
              </a:solidFill>
            </a:endParaRPr>
          </a:p>
        </p:txBody>
      </p:sp>
    </p:spTree>
    <p:extLst>
      <p:ext uri="{BB962C8B-B14F-4D97-AF65-F5344CB8AC3E}">
        <p14:creationId xmlns:p14="http://schemas.microsoft.com/office/powerpoint/2010/main" val="39643444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heckerboard(across)">
                                      <p:cBhvr>
                                        <p:cTn id="7" dur="500"/>
                                        <p:tgtEl>
                                          <p:spTgt spid="1026"/>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1026"/>
                                        </p:tgtEl>
                                        <p:attrNameLst>
                                          <p:attrName>r</p:attrName>
                                        </p:attrNameLst>
                                      </p:cBhvr>
                                    </p:animRot>
                                    <p:animRot by="-240000">
                                      <p:cBhvr>
                                        <p:cTn id="10" dur="200" fill="hold">
                                          <p:stCondLst>
                                            <p:cond delay="200"/>
                                          </p:stCondLst>
                                        </p:cTn>
                                        <p:tgtEl>
                                          <p:spTgt spid="1026"/>
                                        </p:tgtEl>
                                        <p:attrNameLst>
                                          <p:attrName>r</p:attrName>
                                        </p:attrNameLst>
                                      </p:cBhvr>
                                    </p:animRot>
                                    <p:animRot by="240000">
                                      <p:cBhvr>
                                        <p:cTn id="11" dur="200" fill="hold">
                                          <p:stCondLst>
                                            <p:cond delay="400"/>
                                          </p:stCondLst>
                                        </p:cTn>
                                        <p:tgtEl>
                                          <p:spTgt spid="1026"/>
                                        </p:tgtEl>
                                        <p:attrNameLst>
                                          <p:attrName>r</p:attrName>
                                        </p:attrNameLst>
                                      </p:cBhvr>
                                    </p:animRot>
                                    <p:animRot by="-240000">
                                      <p:cBhvr>
                                        <p:cTn id="12" dur="200" fill="hold">
                                          <p:stCondLst>
                                            <p:cond delay="600"/>
                                          </p:stCondLst>
                                        </p:cTn>
                                        <p:tgtEl>
                                          <p:spTgt spid="1026"/>
                                        </p:tgtEl>
                                        <p:attrNameLst>
                                          <p:attrName>r</p:attrName>
                                        </p:attrNameLst>
                                      </p:cBhvr>
                                    </p:animRot>
                                    <p:animRot by="120000">
                                      <p:cBhvr>
                                        <p:cTn id="13" dur="200" fill="hold">
                                          <p:stCondLst>
                                            <p:cond delay="800"/>
                                          </p:stCondLst>
                                        </p:cTn>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7704DFB-68CB-1C40-638F-2A6BD9104805}"/>
              </a:ext>
            </a:extLst>
          </p:cNvPr>
          <p:cNvSpPr>
            <a:spLocks noGrp="1"/>
          </p:cNvSpPr>
          <p:nvPr>
            <p:ph type="title"/>
          </p:nvPr>
        </p:nvSpPr>
        <p:spPr>
          <a:xfrm>
            <a:off x="97972" y="105821"/>
            <a:ext cx="12188952" cy="1774188"/>
          </a:xfrm>
        </p:spPr>
        <p:txBody>
          <a:bodyPr>
            <a:noAutofit/>
          </a:bodyPr>
          <a:lstStyle/>
          <a:p>
            <a:pPr algn="ctr"/>
            <a:r>
              <a:rPr lang="en-US" sz="4800" b="1" dirty="0">
                <a:solidFill>
                  <a:schemeClr val="accent2">
                    <a:lumMod val="75000"/>
                  </a:schemeClr>
                </a:solidFill>
                <a:latin typeface="AKA-ACIDGR-AFTERDIET" panose="02000603000000000000" pitchFamily="2" charset="0"/>
                <a:ea typeface="AKA-ACIDGR-AFTERDIET" panose="02000603000000000000" pitchFamily="2" charset="0"/>
                <a:cs typeface="Arial" panose="020B0604020202020204" pitchFamily="34" charset="0"/>
              </a:rPr>
              <a:t>1. </a:t>
            </a:r>
            <a:r>
              <a:rPr lang="el" sz="4800" b="1" dirty="0">
                <a:solidFill>
                  <a:schemeClr val="accent2">
                    <a:lumMod val="75000"/>
                  </a:schemeClr>
                </a:solidFill>
                <a:latin typeface="AKA-ACIDGR-AFTERDIET" panose="02000603000000000000" pitchFamily="2" charset="0"/>
                <a:ea typeface="AKA-ACIDGR-AFTERDIET" panose="02000603000000000000" pitchFamily="2" charset="0"/>
                <a:cs typeface="Arial" panose="020B0604020202020204" pitchFamily="34" charset="0"/>
              </a:rPr>
              <a:t>Πώς βοηθούν οι ερευνητές να αναπτυχθεί ο γραμματισμός ΤΝ στα μικρά παιδιά όσον αφορά τον σχεδιασμό και τα εκπαιδευτικά εργαλεία;</a:t>
            </a:r>
            <a:endParaRPr lang="en-GR" sz="4800" b="1" dirty="0">
              <a:solidFill>
                <a:schemeClr val="accent2">
                  <a:lumMod val="75000"/>
                </a:schemeClr>
              </a:solidFill>
              <a:latin typeface="AKA-ACIDGR-AFTERDIET" panose="02000603000000000000" pitchFamily="2" charset="0"/>
              <a:ea typeface="AKA-ACIDGR-AFTERDIET" panose="02000603000000000000" pitchFamily="2" charset="0"/>
              <a:cs typeface="Arial" panose="020B0604020202020204" pitchFamily="34"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TextBox 3">
            <a:extLst>
              <a:ext uri="{FF2B5EF4-FFF2-40B4-BE49-F238E27FC236}">
                <a16:creationId xmlns:a16="http://schemas.microsoft.com/office/drawing/2014/main" id="{EE1DCFA9-F585-8339-B38A-615246E2637B}"/>
              </a:ext>
            </a:extLst>
          </p:cNvPr>
          <p:cNvSpPr txBox="1"/>
          <p:nvPr/>
        </p:nvSpPr>
        <p:spPr>
          <a:xfrm>
            <a:off x="3443522" y="3590396"/>
            <a:ext cx="6428014" cy="400110"/>
          </a:xfrm>
          <a:prstGeom prst="rect">
            <a:avLst/>
          </a:prstGeom>
          <a:noFill/>
        </p:spPr>
        <p:txBody>
          <a:bodyPr wrap="square">
            <a:spAutoFit/>
          </a:bodyPr>
          <a:lstStyle/>
          <a:p>
            <a:pPr marL="0" lvl="0" indent="0" algn="l" rtl="0">
              <a:spcBef>
                <a:spcPts val="0"/>
              </a:spcBef>
              <a:spcAft>
                <a:spcPts val="0"/>
              </a:spcAft>
              <a:buNone/>
            </a:pPr>
            <a:r>
              <a:rPr lang="el-GR" sz="2000" dirty="0">
                <a:latin typeface="AKA-ACIDGR-DIARYGIRL" panose="02000603000000000000" pitchFamily="2" charset="0"/>
                <a:ea typeface="AKA-ACIDGR-DIARYGIRL" panose="02000603000000000000" pitchFamily="2" charset="0"/>
                <a:cs typeface="Ayuthaya" pitchFamily="2" charset="-34"/>
              </a:rPr>
              <a:t>Σχεδιασμός</a:t>
            </a:r>
            <a:r>
              <a:rPr lang="el-GR" dirty="0"/>
              <a:t> </a:t>
            </a:r>
            <a:r>
              <a:rPr lang="el-GR" sz="2000" dirty="0">
                <a:latin typeface="AKA-ACIDGR-DIARYGIRL" panose="02000603000000000000" pitchFamily="2" charset="0"/>
                <a:ea typeface="AKA-ACIDGR-DIARYGIRL" panose="02000603000000000000" pitchFamily="2" charset="0"/>
                <a:cs typeface="Ayuthaya" pitchFamily="2" charset="-34"/>
              </a:rPr>
              <a:t>της διδασκαλίας σχετικά με:</a:t>
            </a:r>
          </a:p>
        </p:txBody>
      </p:sp>
      <p:sp>
        <p:nvSpPr>
          <p:cNvPr id="6" name="TextBox 5">
            <a:extLst>
              <a:ext uri="{FF2B5EF4-FFF2-40B4-BE49-F238E27FC236}">
                <a16:creationId xmlns:a16="http://schemas.microsoft.com/office/drawing/2014/main" id="{EA3E2776-AF25-95E1-8787-3099A451171E}"/>
              </a:ext>
            </a:extLst>
          </p:cNvPr>
          <p:cNvSpPr txBox="1"/>
          <p:nvPr/>
        </p:nvSpPr>
        <p:spPr>
          <a:xfrm>
            <a:off x="6778002" y="5120667"/>
            <a:ext cx="4478576" cy="400110"/>
          </a:xfrm>
          <a:prstGeom prst="rect">
            <a:avLst/>
          </a:prstGeom>
          <a:noFill/>
        </p:spPr>
        <p:txBody>
          <a:bodyPr wrap="square">
            <a:spAutoFit/>
          </a:bodyPr>
          <a:lstStyle>
            <a:defPPr>
              <a:defRPr lang="en-GR"/>
            </a:defPPr>
            <a:lvl1pPr marL="114300" lvl="0">
              <a:spcBef>
                <a:spcPts val="0"/>
              </a:spcBef>
              <a:spcAft>
                <a:spcPts val="0"/>
              </a:spcAft>
              <a:buSzPts val="1800"/>
            </a:lvl1pPr>
          </a:lstStyle>
          <a:p>
            <a:r>
              <a:rPr lang="el-GR" sz="2000" dirty="0">
                <a:latin typeface="AKA-ACIDGR-DIARYGIRL" panose="02000603000000000000" pitchFamily="2" charset="0"/>
                <a:ea typeface="AKA-ACIDGR-DIARYGIRL" panose="02000603000000000000" pitchFamily="2" charset="0"/>
                <a:cs typeface="Ayuthaya" pitchFamily="2" charset="-34"/>
              </a:rPr>
              <a:t>Τον</a:t>
            </a:r>
            <a:r>
              <a:rPr lang="el-GR" dirty="0"/>
              <a:t> </a:t>
            </a:r>
            <a:r>
              <a:rPr lang="el-GR" sz="2000" dirty="0">
                <a:latin typeface="AKA-ACIDGR-DIARYGIRL" panose="02000603000000000000" pitchFamily="2" charset="0"/>
                <a:ea typeface="AKA-ACIDGR-DIARYGIRL" panose="02000603000000000000" pitchFamily="2" charset="0"/>
                <a:cs typeface="Ayuthaya" pitchFamily="2" charset="-34"/>
              </a:rPr>
              <a:t>Παιδαγωγικό</a:t>
            </a:r>
            <a:r>
              <a:rPr lang="el-GR" dirty="0"/>
              <a:t> </a:t>
            </a:r>
            <a:r>
              <a:rPr lang="el-GR" sz="2000" dirty="0">
                <a:latin typeface="AKA-ACIDGR-DIARYGIRL" panose="02000603000000000000" pitchFamily="2" charset="0"/>
                <a:ea typeface="AKA-ACIDGR-DIARYGIRL" panose="02000603000000000000" pitchFamily="2" charset="0"/>
                <a:cs typeface="Ayuthaya" pitchFamily="2" charset="-34"/>
              </a:rPr>
              <a:t>Σχεδιασμό</a:t>
            </a:r>
          </a:p>
        </p:txBody>
      </p:sp>
      <p:sp>
        <p:nvSpPr>
          <p:cNvPr id="7" name="Oval 6">
            <a:extLst>
              <a:ext uri="{FF2B5EF4-FFF2-40B4-BE49-F238E27FC236}">
                <a16:creationId xmlns:a16="http://schemas.microsoft.com/office/drawing/2014/main" id="{289052FC-00AF-719D-9688-F53353B4BAEE}"/>
              </a:ext>
            </a:extLst>
          </p:cNvPr>
          <p:cNvSpPr/>
          <p:nvPr/>
        </p:nvSpPr>
        <p:spPr>
          <a:xfrm>
            <a:off x="3171661" y="3200217"/>
            <a:ext cx="5845629" cy="1099457"/>
          </a:xfrm>
          <a:prstGeom prst="ellipse">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3" name="TextBox 12">
            <a:extLst>
              <a:ext uri="{FF2B5EF4-FFF2-40B4-BE49-F238E27FC236}">
                <a16:creationId xmlns:a16="http://schemas.microsoft.com/office/drawing/2014/main" id="{981F4833-24C0-ABB2-515F-27EF79CAB5BD}"/>
              </a:ext>
            </a:extLst>
          </p:cNvPr>
          <p:cNvSpPr txBox="1"/>
          <p:nvPr/>
        </p:nvSpPr>
        <p:spPr>
          <a:xfrm>
            <a:off x="1547591" y="2202740"/>
            <a:ext cx="4294989" cy="414096"/>
          </a:xfrm>
          <a:prstGeom prst="rect">
            <a:avLst/>
          </a:prstGeom>
          <a:noFill/>
        </p:spPr>
        <p:txBody>
          <a:bodyPr wrap="square">
            <a:spAutoFit/>
          </a:bodyPr>
          <a:lstStyle/>
          <a:p>
            <a:pPr marL="114300" lvl="0" algn="l" rtl="0">
              <a:spcBef>
                <a:spcPts val="1200"/>
              </a:spcBef>
              <a:spcAft>
                <a:spcPts val="0"/>
              </a:spcAft>
              <a:buSzPts val="1800"/>
            </a:pPr>
            <a:r>
              <a:rPr lang="el-GR" sz="2000" dirty="0">
                <a:latin typeface="AKA-ACIDGR-DIARYGIRL" panose="02000603000000000000" pitchFamily="2" charset="0"/>
                <a:ea typeface="AKA-ACIDGR-DIARYGIRL" panose="02000603000000000000" pitchFamily="2" charset="0"/>
                <a:cs typeface="Ayuthaya" pitchFamily="2" charset="-34"/>
              </a:rPr>
              <a:t>Το Μαθησιακό Περιεχόμενο</a:t>
            </a:r>
          </a:p>
        </p:txBody>
      </p:sp>
      <p:sp>
        <p:nvSpPr>
          <p:cNvPr id="15" name="TextBox 14">
            <a:extLst>
              <a:ext uri="{FF2B5EF4-FFF2-40B4-BE49-F238E27FC236}">
                <a16:creationId xmlns:a16="http://schemas.microsoft.com/office/drawing/2014/main" id="{9E410A5C-FC0F-BF4D-C049-792D45FA2494}"/>
              </a:ext>
            </a:extLst>
          </p:cNvPr>
          <p:cNvSpPr txBox="1"/>
          <p:nvPr/>
        </p:nvSpPr>
        <p:spPr>
          <a:xfrm>
            <a:off x="7975605" y="2183222"/>
            <a:ext cx="2668804" cy="400110"/>
          </a:xfrm>
          <a:prstGeom prst="rect">
            <a:avLst/>
          </a:prstGeom>
          <a:noFill/>
        </p:spPr>
        <p:txBody>
          <a:bodyPr wrap="square">
            <a:spAutoFit/>
          </a:bodyPr>
          <a:lstStyle/>
          <a:p>
            <a:pPr marL="114300">
              <a:spcBef>
                <a:spcPts val="1200"/>
              </a:spcBef>
              <a:buSzPts val="1800"/>
            </a:pPr>
            <a:r>
              <a:rPr lang="el-GR" sz="2000" dirty="0">
                <a:latin typeface="AKA-ACIDGR-DIARYGIRL" panose="02000603000000000000" pitchFamily="2" charset="0"/>
                <a:ea typeface="AKA-ACIDGR-DIARYGIRL" panose="02000603000000000000" pitchFamily="2" charset="0"/>
                <a:cs typeface="Ayuthaya" pitchFamily="2" charset="-34"/>
              </a:rPr>
              <a:t>Τα Εργαλεία ΤΝ</a:t>
            </a:r>
          </a:p>
        </p:txBody>
      </p:sp>
      <p:sp>
        <p:nvSpPr>
          <p:cNvPr id="18" name="TextBox 17">
            <a:extLst>
              <a:ext uri="{FF2B5EF4-FFF2-40B4-BE49-F238E27FC236}">
                <a16:creationId xmlns:a16="http://schemas.microsoft.com/office/drawing/2014/main" id="{FA81BAB7-13F4-697C-F87A-D89B7497D7D1}"/>
              </a:ext>
            </a:extLst>
          </p:cNvPr>
          <p:cNvSpPr txBox="1"/>
          <p:nvPr/>
        </p:nvSpPr>
        <p:spPr>
          <a:xfrm>
            <a:off x="1595629" y="5080393"/>
            <a:ext cx="4246951" cy="400110"/>
          </a:xfrm>
          <a:prstGeom prst="rect">
            <a:avLst/>
          </a:prstGeom>
          <a:noFill/>
        </p:spPr>
        <p:txBody>
          <a:bodyPr wrap="square">
            <a:spAutoFit/>
          </a:bodyPr>
          <a:lstStyle>
            <a:defPPr>
              <a:defRPr lang="en-GR"/>
            </a:defPPr>
          </a:lstStyle>
          <a:p>
            <a:r>
              <a:rPr lang="el-GR" sz="2000" dirty="0">
                <a:latin typeface="AKA-ACIDGR-DIARYGIRL" panose="02000603000000000000" pitchFamily="2" charset="0"/>
                <a:ea typeface="AKA-ACIDGR-DIARYGIRL" panose="02000603000000000000" pitchFamily="2" charset="0"/>
                <a:cs typeface="Ayuthaya" pitchFamily="2" charset="-34"/>
              </a:rPr>
              <a:t>Τη Διάρκεια Παρέμβασης</a:t>
            </a:r>
            <a:r>
              <a:rPr lang="el-GR" dirty="0"/>
              <a:t> </a:t>
            </a:r>
            <a:endParaRPr lang="en-GR" dirty="0"/>
          </a:p>
        </p:txBody>
      </p:sp>
      <p:pic>
        <p:nvPicPr>
          <p:cNvPr id="28" name="Graphic 27" descr="Arrow Right with solid fill">
            <a:extLst>
              <a:ext uri="{FF2B5EF4-FFF2-40B4-BE49-F238E27FC236}">
                <a16:creationId xmlns:a16="http://schemas.microsoft.com/office/drawing/2014/main" id="{8AEB0222-030E-CBDC-F4FE-C91F0D7F9E4C}"/>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rot="13951643">
            <a:off x="3658524" y="2490377"/>
            <a:ext cx="812382" cy="812382"/>
          </a:xfrm>
          <a:prstGeom prst="rect">
            <a:avLst/>
          </a:prstGeom>
        </p:spPr>
      </p:pic>
      <p:pic>
        <p:nvPicPr>
          <p:cNvPr id="30" name="Graphic 29" descr="Arrow Right with solid fill">
            <a:extLst>
              <a:ext uri="{FF2B5EF4-FFF2-40B4-BE49-F238E27FC236}">
                <a16:creationId xmlns:a16="http://schemas.microsoft.com/office/drawing/2014/main" id="{2F54B5FB-3C2D-0C6D-31A5-B31677030C5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rot="2624574">
            <a:off x="7716160" y="4217552"/>
            <a:ext cx="812382" cy="812382"/>
          </a:xfrm>
          <a:prstGeom prst="rect">
            <a:avLst/>
          </a:prstGeom>
        </p:spPr>
      </p:pic>
      <p:pic>
        <p:nvPicPr>
          <p:cNvPr id="31" name="Graphic 30" descr="Arrow Right with solid fill">
            <a:extLst>
              <a:ext uri="{FF2B5EF4-FFF2-40B4-BE49-F238E27FC236}">
                <a16:creationId xmlns:a16="http://schemas.microsoft.com/office/drawing/2014/main" id="{FC431C4F-115A-2D32-1522-D51243332688}"/>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rot="8123169">
            <a:off x="3658525" y="4087025"/>
            <a:ext cx="812382" cy="812382"/>
          </a:xfrm>
          <a:prstGeom prst="rect">
            <a:avLst/>
          </a:prstGeom>
        </p:spPr>
      </p:pic>
      <p:pic>
        <p:nvPicPr>
          <p:cNvPr id="32" name="Graphic 31" descr="Arrow Right with solid fill">
            <a:extLst>
              <a:ext uri="{FF2B5EF4-FFF2-40B4-BE49-F238E27FC236}">
                <a16:creationId xmlns:a16="http://schemas.microsoft.com/office/drawing/2014/main" id="{4A572DC7-1256-3E9F-C7D1-9C8BD68B8D4F}"/>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rot="18819650">
            <a:off x="7716178" y="2485584"/>
            <a:ext cx="812382" cy="812382"/>
          </a:xfrm>
          <a:prstGeom prst="rect">
            <a:avLst/>
          </a:prstGeom>
        </p:spPr>
      </p:pic>
      <p:pic>
        <p:nvPicPr>
          <p:cNvPr id="1026" name="Picture 2" descr="Bulb lamp cartoon with magnifier searching Vector Image">
            <a:extLst>
              <a:ext uri="{FF2B5EF4-FFF2-40B4-BE49-F238E27FC236}">
                <a16:creationId xmlns:a16="http://schemas.microsoft.com/office/drawing/2014/main" id="{29319976-05E3-A2CE-62D2-84A0C3F87E95}"/>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1389" b="77593" l="15600" r="94000">
                        <a14:foregroundMark x1="71300" y1="14259" x2="79200" y2="14444"/>
                        <a14:foregroundMark x1="72200" y1="11389" x2="77300" y2="11481"/>
                        <a14:foregroundMark x1="89900" y1="37500" x2="90500" y2="20833"/>
                        <a14:foregroundMark x1="90500" y1="20833" x2="90300" y2="20556"/>
                        <a14:foregroundMark x1="93500" y1="23796" x2="94000" y2="30000"/>
                      </a14:backgroundRemoval>
                    </a14:imgEffect>
                  </a14:imgLayer>
                </a14:imgProps>
              </a:ext>
              <a:ext uri="{28A0092B-C50C-407E-A947-70E740481C1C}">
                <a14:useLocalDpi xmlns:a14="http://schemas.microsoft.com/office/drawing/2010/main" val="0"/>
              </a:ext>
            </a:extLst>
          </a:blip>
          <a:srcRect l="6485" t="8622" r="1458" b="14737"/>
          <a:stretch/>
        </p:blipFill>
        <p:spPr bwMode="auto">
          <a:xfrm>
            <a:off x="-197896" y="901601"/>
            <a:ext cx="2499093" cy="22470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1538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heckerboard(across)">
                                      <p:cBhvr>
                                        <p:cTn id="7" dur="500"/>
                                        <p:tgtEl>
                                          <p:spTgt spid="102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additive="base">
                                        <p:cTn id="22" dur="500" fill="hold"/>
                                        <p:tgtEl>
                                          <p:spTgt spid="28"/>
                                        </p:tgtEl>
                                        <p:attrNameLst>
                                          <p:attrName>ppt_x</p:attrName>
                                        </p:attrNameLst>
                                      </p:cBhvr>
                                      <p:tavLst>
                                        <p:tav tm="0">
                                          <p:val>
                                            <p:strVal val="#ppt_x"/>
                                          </p:val>
                                        </p:tav>
                                        <p:tav tm="100000">
                                          <p:val>
                                            <p:strVal val="#ppt_x"/>
                                          </p:val>
                                        </p:tav>
                                      </p:tavLst>
                                    </p:anim>
                                    <p:anim calcmode="lin" valueType="num">
                                      <p:cBhvr additive="base">
                                        <p:cTn id="23"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ppt_x"/>
                                          </p:val>
                                        </p:tav>
                                        <p:tav tm="100000">
                                          <p:val>
                                            <p:strVal val="#ppt_x"/>
                                          </p:val>
                                        </p:tav>
                                      </p:tavLst>
                                    </p:anim>
                                    <p:anim calcmode="lin" valueType="num">
                                      <p:cBhvr additive="base">
                                        <p:cTn id="29" dur="500" fill="hold"/>
                                        <p:tgtEl>
                                          <p:spTgt spid="15"/>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32"/>
                                        </p:tgtEl>
                                        <p:attrNameLst>
                                          <p:attrName>style.visibility</p:attrName>
                                        </p:attrNameLst>
                                      </p:cBhvr>
                                      <p:to>
                                        <p:strVal val="visible"/>
                                      </p:to>
                                    </p:set>
                                    <p:anim calcmode="lin" valueType="num">
                                      <p:cBhvr additive="base">
                                        <p:cTn id="32" dur="500" fill="hold"/>
                                        <p:tgtEl>
                                          <p:spTgt spid="32"/>
                                        </p:tgtEl>
                                        <p:attrNameLst>
                                          <p:attrName>ppt_x</p:attrName>
                                        </p:attrNameLst>
                                      </p:cBhvr>
                                      <p:tavLst>
                                        <p:tav tm="0">
                                          <p:val>
                                            <p:strVal val="#ppt_x"/>
                                          </p:val>
                                        </p:tav>
                                        <p:tav tm="100000">
                                          <p:val>
                                            <p:strVal val="#ppt_x"/>
                                          </p:val>
                                        </p:tav>
                                      </p:tavLst>
                                    </p:anim>
                                    <p:anim calcmode="lin" valueType="num">
                                      <p:cBhvr additive="base">
                                        <p:cTn id="33"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1"/>
                                        </p:tgtEl>
                                        <p:attrNameLst>
                                          <p:attrName>style.visibility</p:attrName>
                                        </p:attrNameLst>
                                      </p:cBhvr>
                                      <p:to>
                                        <p:strVal val="visible"/>
                                      </p:to>
                                    </p:set>
                                    <p:anim calcmode="lin" valueType="num">
                                      <p:cBhvr additive="base">
                                        <p:cTn id="38" dur="500" fill="hold"/>
                                        <p:tgtEl>
                                          <p:spTgt spid="31"/>
                                        </p:tgtEl>
                                        <p:attrNameLst>
                                          <p:attrName>ppt_x</p:attrName>
                                        </p:attrNameLst>
                                      </p:cBhvr>
                                      <p:tavLst>
                                        <p:tav tm="0">
                                          <p:val>
                                            <p:strVal val="#ppt_x"/>
                                          </p:val>
                                        </p:tav>
                                        <p:tav tm="100000">
                                          <p:val>
                                            <p:strVal val="#ppt_x"/>
                                          </p:val>
                                        </p:tav>
                                      </p:tavLst>
                                    </p:anim>
                                    <p:anim calcmode="lin" valueType="num">
                                      <p:cBhvr additive="base">
                                        <p:cTn id="39" dur="500" fill="hold"/>
                                        <p:tgtEl>
                                          <p:spTgt spid="31"/>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additive="base">
                                        <p:cTn id="42" dur="500" fill="hold"/>
                                        <p:tgtEl>
                                          <p:spTgt spid="18"/>
                                        </p:tgtEl>
                                        <p:attrNameLst>
                                          <p:attrName>ppt_x</p:attrName>
                                        </p:attrNameLst>
                                      </p:cBhvr>
                                      <p:tavLst>
                                        <p:tav tm="0">
                                          <p:val>
                                            <p:strVal val="#ppt_x"/>
                                          </p:val>
                                        </p:tav>
                                        <p:tav tm="100000">
                                          <p:val>
                                            <p:strVal val="#ppt_x"/>
                                          </p:val>
                                        </p:tav>
                                      </p:tavLst>
                                    </p:anim>
                                    <p:anim calcmode="lin" valueType="num">
                                      <p:cBhvr additive="base">
                                        <p:cTn id="4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30"/>
                                        </p:tgtEl>
                                        <p:attrNameLst>
                                          <p:attrName>style.visibility</p:attrName>
                                        </p:attrNameLst>
                                      </p:cBhvr>
                                      <p:to>
                                        <p:strVal val="visible"/>
                                      </p:to>
                                    </p:set>
                                    <p:anim calcmode="lin" valueType="num">
                                      <p:cBhvr additive="base">
                                        <p:cTn id="48" dur="500" fill="hold"/>
                                        <p:tgtEl>
                                          <p:spTgt spid="30"/>
                                        </p:tgtEl>
                                        <p:attrNameLst>
                                          <p:attrName>ppt_x</p:attrName>
                                        </p:attrNameLst>
                                      </p:cBhvr>
                                      <p:tavLst>
                                        <p:tav tm="0">
                                          <p:val>
                                            <p:strVal val="#ppt_x"/>
                                          </p:val>
                                        </p:tav>
                                        <p:tav tm="100000">
                                          <p:val>
                                            <p:strVal val="#ppt_x"/>
                                          </p:val>
                                        </p:tav>
                                      </p:tavLst>
                                    </p:anim>
                                    <p:anim calcmode="lin" valueType="num">
                                      <p:cBhvr additive="base">
                                        <p:cTn id="49" dur="500" fill="hold"/>
                                        <p:tgtEl>
                                          <p:spTgt spid="30"/>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6"/>
                                        </p:tgtEl>
                                        <p:attrNameLst>
                                          <p:attrName>style.visibility</p:attrName>
                                        </p:attrNameLst>
                                      </p:cBhvr>
                                      <p:to>
                                        <p:strVal val="visible"/>
                                      </p:to>
                                    </p:set>
                                    <p:anim calcmode="lin" valueType="num">
                                      <p:cBhvr additive="base">
                                        <p:cTn id="52" dur="500" fill="hold"/>
                                        <p:tgtEl>
                                          <p:spTgt spid="6"/>
                                        </p:tgtEl>
                                        <p:attrNameLst>
                                          <p:attrName>ppt_x</p:attrName>
                                        </p:attrNameLst>
                                      </p:cBhvr>
                                      <p:tavLst>
                                        <p:tav tm="0">
                                          <p:val>
                                            <p:strVal val="#ppt_x"/>
                                          </p:val>
                                        </p:tav>
                                        <p:tav tm="100000">
                                          <p:val>
                                            <p:strVal val="#ppt_x"/>
                                          </p:val>
                                        </p:tav>
                                      </p:tavLst>
                                    </p:anim>
                                    <p:anim calcmode="lin" valueType="num">
                                      <p:cBhvr additive="base">
                                        <p:cTn id="5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animBg="1"/>
      <p:bldP spid="13" grpId="0"/>
      <p:bldP spid="15"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07" name="Rectangle 3106">
            <a:extLst>
              <a:ext uri="{FF2B5EF4-FFF2-40B4-BE49-F238E27FC236}">
                <a16:creationId xmlns:a16="http://schemas.microsoft.com/office/drawing/2014/main" id="{117AB3D3-3C9C-4DED-809A-78734805B8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C5795545-F06E-6FC6-FF9D-802A94B69089}"/>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l-GR" sz="48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rPr>
              <a:t>Μαθησιακό Περιεχόμενο</a:t>
            </a:r>
            <a:endParaRPr lang="en-US" sz="48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endParaRPr>
          </a:p>
        </p:txBody>
      </p:sp>
      <p:sp>
        <p:nvSpPr>
          <p:cNvPr id="3109" name="Rectangle 3108">
            <a:extLst>
              <a:ext uri="{FF2B5EF4-FFF2-40B4-BE49-F238E27FC236}">
                <a16:creationId xmlns:a16="http://schemas.microsoft.com/office/drawing/2014/main" id="{3A9A4357-BD1D-4622-A4FE-766E6AB8DE8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1" name="Rectangle 3110">
            <a:extLst>
              <a:ext uri="{FF2B5EF4-FFF2-40B4-BE49-F238E27FC236}">
                <a16:creationId xmlns:a16="http://schemas.microsoft.com/office/drawing/2014/main" id="{E659831F-0D9A-4C63-9EBB-8435B85A44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C83345C7-6E0E-FA0F-33F2-B970B2C97621}"/>
              </a:ext>
            </a:extLst>
          </p:cNvPr>
          <p:cNvSpPr txBox="1"/>
          <p:nvPr/>
        </p:nvSpPr>
        <p:spPr>
          <a:xfrm>
            <a:off x="174282" y="2203078"/>
            <a:ext cx="5561885" cy="4654922"/>
          </a:xfrm>
          <a:prstGeom prst="rect">
            <a:avLst/>
          </a:prstGeom>
        </p:spPr>
        <p:txBody>
          <a:bodyPr vert="horz" lIns="91440" tIns="45720" rIns="91440" bIns="45720" rtlCol="0" anchor="ctr">
            <a:normAutofit/>
          </a:bodyPr>
          <a:lstStyle/>
          <a:p>
            <a:pPr marL="457200" lvl="0" indent="-342900" algn="l" rtl="0">
              <a:spcBef>
                <a:spcPts val="0"/>
              </a:spcBef>
              <a:spcAft>
                <a:spcPts val="0"/>
              </a:spcAft>
              <a:buSzPts val="1800"/>
              <a:buChar char="●"/>
            </a:pPr>
            <a:r>
              <a:rPr lang="el-GR" sz="2000" dirty="0">
                <a:latin typeface="AKA-ACIDGR-DIARYGIRL" panose="02000603000000000000" pitchFamily="2" charset="0"/>
                <a:ea typeface="AKA-ACIDGR-DIARYGIRL" panose="02000603000000000000" pitchFamily="2" charset="0"/>
                <a:cs typeface="Ayuthaya" pitchFamily="2" charset="-34"/>
              </a:rPr>
              <a:t>ανασκόπηση </a:t>
            </a:r>
            <a:r>
              <a:rPr lang="el-GR" sz="2000" dirty="0" err="1">
                <a:latin typeface="AKA-ACIDGR-DIARYGIRL" panose="02000603000000000000" pitchFamily="2" charset="0"/>
                <a:ea typeface="AKA-ACIDGR-DIARYGIRL" panose="02000603000000000000" pitchFamily="2" charset="0"/>
                <a:cs typeface="Ayuthaya" pitchFamily="2" charset="-34"/>
              </a:rPr>
              <a:t>προϋπάρχουσων</a:t>
            </a:r>
            <a:r>
              <a:rPr lang="el-GR" sz="2000" dirty="0">
                <a:latin typeface="AKA-ACIDGR-DIARYGIRL" panose="02000603000000000000" pitchFamily="2" charset="0"/>
                <a:ea typeface="AKA-ACIDGR-DIARYGIRL" panose="02000603000000000000" pitchFamily="2" charset="0"/>
                <a:cs typeface="Ayuthaya" pitchFamily="2" charset="-34"/>
              </a:rPr>
              <a:t> μελετών</a:t>
            </a:r>
          </a:p>
          <a:p>
            <a:pPr marL="457200" lvl="0" indent="-342900" algn="l" rtl="0">
              <a:spcBef>
                <a:spcPts val="0"/>
              </a:spcBef>
              <a:spcAft>
                <a:spcPts val="0"/>
              </a:spcAft>
              <a:buSzPts val="1800"/>
              <a:buChar char="●"/>
            </a:pPr>
            <a:r>
              <a:rPr lang="el-GR" sz="2000" dirty="0">
                <a:latin typeface="AKA-ACIDGR-DIARYGIRL" panose="02000603000000000000" pitchFamily="2" charset="0"/>
                <a:ea typeface="AKA-ACIDGR-DIARYGIRL" panose="02000603000000000000" pitchFamily="2" charset="0"/>
                <a:cs typeface="Ayuthaya" pitchFamily="2" charset="-34"/>
              </a:rPr>
              <a:t>έννοιες ΤΝ με παιγνιώδη τρόπο (συστήματα βασισμένα στη γνώση, επιβλεπόμενη μηχανική μάθηση, παραγωγική ΤΝ)</a:t>
            </a:r>
            <a:endParaRPr lang="en-US" sz="2000" dirty="0">
              <a:latin typeface="AKA-ACIDGR-DIARYGIRL" panose="02000603000000000000" pitchFamily="2" charset="0"/>
              <a:ea typeface="AKA-ACIDGR-DIARYGIRL" panose="02000603000000000000" pitchFamily="2" charset="0"/>
              <a:cs typeface="Ayuthaya" pitchFamily="2" charset="-34"/>
            </a:endParaRPr>
          </a:p>
          <a:p>
            <a:pPr marL="114300" lvl="0" algn="l" rtl="0">
              <a:spcBef>
                <a:spcPts val="0"/>
              </a:spcBef>
              <a:spcAft>
                <a:spcPts val="0"/>
              </a:spcAft>
              <a:buSzPts val="1800"/>
            </a:pPr>
            <a:endParaRPr lang="en-US" sz="2800" dirty="0">
              <a:latin typeface="AKA-ACIDGR-DIARYGIRL" panose="02000603000000000000" pitchFamily="2" charset="0"/>
              <a:ea typeface="AKA-ACIDGR-DIARYGIRL" panose="02000603000000000000" pitchFamily="2" charset="0"/>
              <a:cs typeface="Ayuthaya" pitchFamily="2" charset="-34"/>
            </a:endParaRPr>
          </a:p>
          <a:p>
            <a:pPr marL="2400300" lvl="5">
              <a:buSzPts val="1800"/>
            </a:pPr>
            <a:r>
              <a:rPr lang="el-GR" sz="2800" dirty="0">
                <a:latin typeface="AKA-ACIDGR-DIARYGIRL" panose="02000603000000000000" pitchFamily="2" charset="0"/>
                <a:ea typeface="AKA-ACIDGR-DIARYGIRL" panose="02000603000000000000" pitchFamily="2" charset="0"/>
                <a:cs typeface="Ayuthaya" pitchFamily="2" charset="-34"/>
              </a:rPr>
              <a:t>Εργαλεία ΤΝ</a:t>
            </a:r>
          </a:p>
          <a:p>
            <a:pPr marL="2743200" lvl="5" indent="-342900">
              <a:buClr>
                <a:schemeClr val="dk2"/>
              </a:buClr>
              <a:buSzPts val="1800"/>
              <a:buFont typeface="Arial" panose="020B0604020202020204" pitchFamily="34" charset="0"/>
              <a:buChar char="•"/>
            </a:pPr>
            <a:r>
              <a:rPr lang="en-GB" sz="2000" dirty="0" err="1">
                <a:latin typeface="AKA-ACIDGR-DIARYGIRL" panose="02000603000000000000" pitchFamily="2" charset="0"/>
                <a:ea typeface="AKA-ACIDGR-DIARYGIRL" panose="02000603000000000000" pitchFamily="2" charset="0"/>
                <a:cs typeface="Ayuthaya" pitchFamily="2" charset="-34"/>
              </a:rPr>
              <a:t>PopBots</a:t>
            </a:r>
            <a:endParaRPr lang="en-GB" sz="2000" dirty="0">
              <a:latin typeface="AKA-ACIDGR-DIARYGIRL" panose="02000603000000000000" pitchFamily="2" charset="0"/>
              <a:ea typeface="AKA-ACIDGR-DIARYGIRL" panose="02000603000000000000" pitchFamily="2" charset="0"/>
              <a:cs typeface="Ayuthaya" pitchFamily="2" charset="-34"/>
            </a:endParaRPr>
          </a:p>
          <a:p>
            <a:pPr marL="2743200" lvl="5" indent="-342900">
              <a:buClr>
                <a:schemeClr val="dk2"/>
              </a:buClr>
              <a:buSzPts val="1800"/>
              <a:buFont typeface="Arial" panose="020B0604020202020204" pitchFamily="34" charset="0"/>
              <a:buChar char="•"/>
            </a:pPr>
            <a:r>
              <a:rPr lang="en-GB" sz="2000" dirty="0">
                <a:latin typeface="AKA-ACIDGR-DIARYGIRL" panose="02000603000000000000" pitchFamily="2" charset="0"/>
                <a:ea typeface="AKA-ACIDGR-DIARYGIRL" panose="02000603000000000000" pitchFamily="2" charset="0"/>
                <a:cs typeface="Ayuthaya" pitchFamily="2" charset="-34"/>
              </a:rPr>
              <a:t>Anki’s </a:t>
            </a:r>
            <a:r>
              <a:rPr lang="en-GB" sz="2000" dirty="0" err="1">
                <a:latin typeface="AKA-ACIDGR-DIARYGIRL" panose="02000603000000000000" pitchFamily="2" charset="0"/>
                <a:ea typeface="AKA-ACIDGR-DIARYGIRL" panose="02000603000000000000" pitchFamily="2" charset="0"/>
                <a:cs typeface="Ayuthaya" pitchFamily="2" charset="-34"/>
              </a:rPr>
              <a:t>Cozmo</a:t>
            </a:r>
            <a:r>
              <a:rPr lang="en-GB" sz="2000" dirty="0">
                <a:latin typeface="AKA-ACIDGR-DIARYGIRL" panose="02000603000000000000" pitchFamily="2" charset="0"/>
                <a:ea typeface="AKA-ACIDGR-DIARYGIRL" panose="02000603000000000000" pitchFamily="2" charset="0"/>
                <a:cs typeface="Ayuthaya" pitchFamily="2" charset="-34"/>
              </a:rPr>
              <a:t> robot</a:t>
            </a:r>
          </a:p>
          <a:p>
            <a:pPr marL="2743200" lvl="5" indent="-342900">
              <a:buClr>
                <a:schemeClr val="dk2"/>
              </a:buClr>
              <a:buSzPts val="1800"/>
              <a:buFont typeface="Arial" panose="020B0604020202020204" pitchFamily="34" charset="0"/>
              <a:buChar char="•"/>
            </a:pPr>
            <a:r>
              <a:rPr lang="en-GB" sz="2000" dirty="0">
                <a:latin typeface="AKA-ACIDGR-DIARYGIRL" panose="02000603000000000000" pitchFamily="2" charset="0"/>
                <a:ea typeface="AKA-ACIDGR-DIARYGIRL" panose="02000603000000000000" pitchFamily="2" charset="0"/>
                <a:cs typeface="Ayuthaya" pitchFamily="2" charset="-34"/>
              </a:rPr>
              <a:t>Amazon’s Alexa</a:t>
            </a:r>
          </a:p>
          <a:p>
            <a:pPr marL="2743200" lvl="5" indent="-342900">
              <a:buClr>
                <a:schemeClr val="dk2"/>
              </a:buClr>
              <a:buSzPts val="1800"/>
              <a:buFont typeface="Arial" panose="020B0604020202020204" pitchFamily="34" charset="0"/>
              <a:buChar char="•"/>
            </a:pPr>
            <a:r>
              <a:rPr lang="en-GB" sz="2000" dirty="0" err="1">
                <a:latin typeface="AKA-ACIDGR-DIARYGIRL" panose="02000603000000000000" pitchFamily="2" charset="0"/>
                <a:ea typeface="AKA-ACIDGR-DIARYGIRL" panose="02000603000000000000" pitchFamily="2" charset="0"/>
                <a:cs typeface="Ayuthaya" pitchFamily="2" charset="-34"/>
              </a:rPr>
              <a:t>Zhorai</a:t>
            </a:r>
            <a:endParaRPr lang="en-GB" sz="2000" dirty="0">
              <a:latin typeface="AKA-ACIDGR-DIARYGIRL" panose="02000603000000000000" pitchFamily="2" charset="0"/>
              <a:ea typeface="AKA-ACIDGR-DIARYGIRL" panose="02000603000000000000" pitchFamily="2" charset="0"/>
              <a:cs typeface="Ayuthaya" pitchFamily="2" charset="-34"/>
            </a:endParaRPr>
          </a:p>
          <a:p>
            <a:pPr marL="2743200" lvl="5" indent="-342900">
              <a:buClr>
                <a:schemeClr val="dk2"/>
              </a:buClr>
              <a:buSzPts val="1800"/>
              <a:buFont typeface="Arial" panose="020B0604020202020204" pitchFamily="34" charset="0"/>
              <a:buChar char="•"/>
            </a:pPr>
            <a:r>
              <a:rPr lang="en-GB" sz="2000" dirty="0" err="1">
                <a:latin typeface="AKA-ACIDGR-DIARYGIRL" panose="02000603000000000000" pitchFamily="2" charset="0"/>
                <a:ea typeface="AKA-ACIDGR-DIARYGIRL" panose="02000603000000000000" pitchFamily="2" charset="0"/>
                <a:cs typeface="Ayuthaya" pitchFamily="2" charset="-34"/>
              </a:rPr>
              <a:t>Jobo</a:t>
            </a:r>
            <a:r>
              <a:rPr lang="en-GB" sz="2000" dirty="0">
                <a:latin typeface="AKA-ACIDGR-DIARYGIRL" panose="02000603000000000000" pitchFamily="2" charset="0"/>
                <a:ea typeface="AKA-ACIDGR-DIARYGIRL" panose="02000603000000000000" pitchFamily="2" charset="0"/>
                <a:cs typeface="Ayuthaya" pitchFamily="2" charset="-34"/>
              </a:rPr>
              <a:t> robot</a:t>
            </a:r>
          </a:p>
          <a:p>
            <a:pPr marL="342900" lvl="0">
              <a:lnSpc>
                <a:spcPct val="90000"/>
              </a:lnSpc>
              <a:spcBef>
                <a:spcPts val="0"/>
              </a:spcBef>
              <a:spcAft>
                <a:spcPts val="600"/>
              </a:spcAft>
              <a:buSzPts val="1800"/>
            </a:pPr>
            <a:r>
              <a:rPr lang="en-US" sz="1900" dirty="0"/>
              <a:t/>
            </a:r>
            <a:br>
              <a:rPr lang="en-US" sz="1900" dirty="0"/>
            </a:br>
            <a:endParaRPr lang="en-US" sz="1900" dirty="0"/>
          </a:p>
        </p:txBody>
      </p:sp>
      <p:pic>
        <p:nvPicPr>
          <p:cNvPr id="3074" name="Picture 2" descr="Zhorai">
            <a:extLst>
              <a:ext uri="{FF2B5EF4-FFF2-40B4-BE49-F238E27FC236}">
                <a16:creationId xmlns:a16="http://schemas.microsoft.com/office/drawing/2014/main" id="{FCD65B0F-FCE3-D77F-3D87-132E7FFC3E7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825" r="-1" b="27659"/>
          <a:stretch/>
        </p:blipFill>
        <p:spPr bwMode="auto">
          <a:xfrm>
            <a:off x="5895504" y="2524715"/>
            <a:ext cx="5150277" cy="3714244"/>
          </a:xfrm>
          <a:prstGeom prst="rect">
            <a:avLst/>
          </a:prstGeom>
          <a:noFill/>
          <a:extLst>
            <a:ext uri="{909E8E84-426E-40DD-AFC4-6F175D3DCCD1}">
              <a14:hiddenFill xmlns:a14="http://schemas.microsoft.com/office/drawing/2010/main">
                <a:solidFill>
                  <a:srgbClr val="FFFFFF"/>
                </a:solidFill>
              </a14:hiddenFill>
            </a:ext>
          </a:extLst>
        </p:spPr>
      </p:pic>
      <p:sp>
        <p:nvSpPr>
          <p:cNvPr id="3113" name="Rectangle 3112">
            <a:extLst>
              <a:ext uri="{FF2B5EF4-FFF2-40B4-BE49-F238E27FC236}">
                <a16:creationId xmlns:a16="http://schemas.microsoft.com/office/drawing/2014/main" id="{E6995CE5-F890-4ABA-82A2-26507CE8D2A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Graphic 35" descr="Arrow Right outline">
            <a:extLst>
              <a:ext uri="{FF2B5EF4-FFF2-40B4-BE49-F238E27FC236}">
                <a16:creationId xmlns:a16="http://schemas.microsoft.com/office/drawing/2014/main" id="{4F9248B6-CF14-21F8-E544-F8C2494C1CFF}"/>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4120049" y="5345084"/>
            <a:ext cx="1616118" cy="750658"/>
          </a:xfrm>
          <a:prstGeom prst="rect">
            <a:avLst/>
          </a:prstGeom>
        </p:spPr>
      </p:pic>
    </p:spTree>
    <p:extLst>
      <p:ext uri="{BB962C8B-B14F-4D97-AF65-F5344CB8AC3E}">
        <p14:creationId xmlns:p14="http://schemas.microsoft.com/office/powerpoint/2010/main" val="15879646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dissolve">
                                      <p:cBhvr>
                                        <p:cTn id="7" dur="500"/>
                                        <p:tgtEl>
                                          <p:spTgt spid="17">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17">
                                            <p:txEl>
                                              <p:pRg st="1" end="1"/>
                                            </p:txEl>
                                          </p:spTgt>
                                        </p:tgtEl>
                                        <p:attrNameLst>
                                          <p:attrName>style.visibility</p:attrName>
                                        </p:attrNameLst>
                                      </p:cBhvr>
                                      <p:to>
                                        <p:strVal val="visible"/>
                                      </p:to>
                                    </p:set>
                                    <p:animEffect transition="in" filter="dissolve">
                                      <p:cBhvr>
                                        <p:cTn id="10" dur="500"/>
                                        <p:tgtEl>
                                          <p:spTgt spid="1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17">
                                            <p:txEl>
                                              <p:pRg st="3" end="3"/>
                                            </p:txEl>
                                          </p:spTgt>
                                        </p:tgtEl>
                                        <p:attrNameLst>
                                          <p:attrName>style.visibility</p:attrName>
                                        </p:attrNameLst>
                                      </p:cBhvr>
                                      <p:to>
                                        <p:strVal val="visible"/>
                                      </p:to>
                                    </p:set>
                                    <p:animEffect transition="in" filter="blinds(horizontal)">
                                      <p:cBhvr>
                                        <p:cTn id="15" dur="500"/>
                                        <p:tgtEl>
                                          <p:spTgt spid="17">
                                            <p:txEl>
                                              <p:pRg st="3" end="3"/>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17">
                                            <p:txEl>
                                              <p:pRg st="4" end="4"/>
                                            </p:txEl>
                                          </p:spTgt>
                                        </p:tgtEl>
                                        <p:attrNameLst>
                                          <p:attrName>style.visibility</p:attrName>
                                        </p:attrNameLst>
                                      </p:cBhvr>
                                      <p:to>
                                        <p:strVal val="visible"/>
                                      </p:to>
                                    </p:set>
                                    <p:animEffect transition="in" filter="blinds(horizontal)">
                                      <p:cBhvr>
                                        <p:cTn id="18" dur="500"/>
                                        <p:tgtEl>
                                          <p:spTgt spid="17">
                                            <p:txEl>
                                              <p:pRg st="4" end="4"/>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17">
                                            <p:txEl>
                                              <p:pRg st="5" end="5"/>
                                            </p:txEl>
                                          </p:spTgt>
                                        </p:tgtEl>
                                        <p:attrNameLst>
                                          <p:attrName>style.visibility</p:attrName>
                                        </p:attrNameLst>
                                      </p:cBhvr>
                                      <p:to>
                                        <p:strVal val="visible"/>
                                      </p:to>
                                    </p:set>
                                    <p:animEffect transition="in" filter="blinds(horizontal)">
                                      <p:cBhvr>
                                        <p:cTn id="21" dur="500"/>
                                        <p:tgtEl>
                                          <p:spTgt spid="17">
                                            <p:txEl>
                                              <p:pRg st="5" end="5"/>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17">
                                            <p:txEl>
                                              <p:pRg st="6" end="6"/>
                                            </p:txEl>
                                          </p:spTgt>
                                        </p:tgtEl>
                                        <p:attrNameLst>
                                          <p:attrName>style.visibility</p:attrName>
                                        </p:attrNameLst>
                                      </p:cBhvr>
                                      <p:to>
                                        <p:strVal val="visible"/>
                                      </p:to>
                                    </p:set>
                                    <p:animEffect transition="in" filter="blinds(horizontal)">
                                      <p:cBhvr>
                                        <p:cTn id="24" dur="500"/>
                                        <p:tgtEl>
                                          <p:spTgt spid="17">
                                            <p:txEl>
                                              <p:pRg st="6" end="6"/>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17">
                                            <p:txEl>
                                              <p:pRg st="7" end="7"/>
                                            </p:txEl>
                                          </p:spTgt>
                                        </p:tgtEl>
                                        <p:attrNameLst>
                                          <p:attrName>style.visibility</p:attrName>
                                        </p:attrNameLst>
                                      </p:cBhvr>
                                      <p:to>
                                        <p:strVal val="visible"/>
                                      </p:to>
                                    </p:set>
                                    <p:animEffect transition="in" filter="blinds(horizontal)">
                                      <p:cBhvr>
                                        <p:cTn id="27" dur="500"/>
                                        <p:tgtEl>
                                          <p:spTgt spid="17">
                                            <p:txEl>
                                              <p:pRg st="7" end="7"/>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17">
                                            <p:txEl>
                                              <p:pRg st="8" end="8"/>
                                            </p:txEl>
                                          </p:spTgt>
                                        </p:tgtEl>
                                        <p:attrNameLst>
                                          <p:attrName>style.visibility</p:attrName>
                                        </p:attrNameLst>
                                      </p:cBhvr>
                                      <p:to>
                                        <p:strVal val="visible"/>
                                      </p:to>
                                    </p:set>
                                    <p:animEffect transition="in" filter="blinds(horizontal)">
                                      <p:cBhvr>
                                        <p:cTn id="30" dur="500"/>
                                        <p:tgtEl>
                                          <p:spTgt spid="17">
                                            <p:txEl>
                                              <p:pRg st="8" end="8"/>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36"/>
                                        </p:tgtEl>
                                        <p:attrNameLst>
                                          <p:attrName>style.visibility</p:attrName>
                                        </p:attrNameLst>
                                      </p:cBhvr>
                                      <p:to>
                                        <p:strVal val="visible"/>
                                      </p:to>
                                    </p:set>
                                    <p:anim calcmode="lin" valueType="num">
                                      <p:cBhvr>
                                        <p:cTn id="35" dur="1000" fill="hold"/>
                                        <p:tgtEl>
                                          <p:spTgt spid="36"/>
                                        </p:tgtEl>
                                        <p:attrNameLst>
                                          <p:attrName>ppt_w</p:attrName>
                                        </p:attrNameLst>
                                      </p:cBhvr>
                                      <p:tavLst>
                                        <p:tav tm="0">
                                          <p:val>
                                            <p:strVal val="#ppt_w*0.70"/>
                                          </p:val>
                                        </p:tav>
                                        <p:tav tm="100000">
                                          <p:val>
                                            <p:strVal val="#ppt_w"/>
                                          </p:val>
                                        </p:tav>
                                      </p:tavLst>
                                    </p:anim>
                                    <p:anim calcmode="lin" valueType="num">
                                      <p:cBhvr>
                                        <p:cTn id="36" dur="1000" fill="hold"/>
                                        <p:tgtEl>
                                          <p:spTgt spid="36"/>
                                        </p:tgtEl>
                                        <p:attrNameLst>
                                          <p:attrName>ppt_h</p:attrName>
                                        </p:attrNameLst>
                                      </p:cBhvr>
                                      <p:tavLst>
                                        <p:tav tm="0">
                                          <p:val>
                                            <p:strVal val="#ppt_h"/>
                                          </p:val>
                                        </p:tav>
                                        <p:tav tm="100000">
                                          <p:val>
                                            <p:strVal val="#ppt_h"/>
                                          </p:val>
                                        </p:tav>
                                      </p:tavLst>
                                    </p:anim>
                                    <p:animEffect transition="in" filter="fade">
                                      <p:cBhvr>
                                        <p:cTn id="37" dur="1000"/>
                                        <p:tgtEl>
                                          <p:spTgt spid="36"/>
                                        </p:tgtEl>
                                      </p:cBhvr>
                                    </p:animEffect>
                                  </p:childTnLst>
                                </p:cTn>
                              </p:par>
                              <p:par>
                                <p:cTn id="38" presetID="32" presetClass="emph" presetSubtype="0" fill="hold" nodeType="withEffect">
                                  <p:stCondLst>
                                    <p:cond delay="0"/>
                                  </p:stCondLst>
                                  <p:childTnLst>
                                    <p:animRot by="120000">
                                      <p:cBhvr>
                                        <p:cTn id="39" dur="100" fill="hold">
                                          <p:stCondLst>
                                            <p:cond delay="0"/>
                                          </p:stCondLst>
                                        </p:cTn>
                                        <p:tgtEl>
                                          <p:spTgt spid="3074"/>
                                        </p:tgtEl>
                                        <p:attrNameLst>
                                          <p:attrName>r</p:attrName>
                                        </p:attrNameLst>
                                      </p:cBhvr>
                                    </p:animRot>
                                    <p:animRot by="-240000">
                                      <p:cBhvr>
                                        <p:cTn id="40" dur="200" fill="hold">
                                          <p:stCondLst>
                                            <p:cond delay="200"/>
                                          </p:stCondLst>
                                        </p:cTn>
                                        <p:tgtEl>
                                          <p:spTgt spid="3074"/>
                                        </p:tgtEl>
                                        <p:attrNameLst>
                                          <p:attrName>r</p:attrName>
                                        </p:attrNameLst>
                                      </p:cBhvr>
                                    </p:animRot>
                                    <p:animRot by="240000">
                                      <p:cBhvr>
                                        <p:cTn id="41" dur="200" fill="hold">
                                          <p:stCondLst>
                                            <p:cond delay="400"/>
                                          </p:stCondLst>
                                        </p:cTn>
                                        <p:tgtEl>
                                          <p:spTgt spid="3074"/>
                                        </p:tgtEl>
                                        <p:attrNameLst>
                                          <p:attrName>r</p:attrName>
                                        </p:attrNameLst>
                                      </p:cBhvr>
                                    </p:animRot>
                                    <p:animRot by="-240000">
                                      <p:cBhvr>
                                        <p:cTn id="42" dur="200" fill="hold">
                                          <p:stCondLst>
                                            <p:cond delay="600"/>
                                          </p:stCondLst>
                                        </p:cTn>
                                        <p:tgtEl>
                                          <p:spTgt spid="3074"/>
                                        </p:tgtEl>
                                        <p:attrNameLst>
                                          <p:attrName>r</p:attrName>
                                        </p:attrNameLst>
                                      </p:cBhvr>
                                    </p:animRot>
                                    <p:animRot by="120000">
                                      <p:cBhvr>
                                        <p:cTn id="43" dur="200" fill="hold">
                                          <p:stCondLst>
                                            <p:cond delay="800"/>
                                          </p:stCondLst>
                                        </p:cTn>
                                        <p:tgtEl>
                                          <p:spTgt spid="307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07" name="Rectangle 3106">
            <a:extLst>
              <a:ext uri="{FF2B5EF4-FFF2-40B4-BE49-F238E27FC236}">
                <a16:creationId xmlns:a16="http://schemas.microsoft.com/office/drawing/2014/main" id="{117AB3D3-3C9C-4DED-809A-78734805B8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C5795545-F06E-6FC6-FF9D-802A94B69089}"/>
              </a:ext>
            </a:extLst>
          </p:cNvPr>
          <p:cNvSpPr>
            <a:spLocks noGrp="1"/>
          </p:cNvSpPr>
          <p:nvPr>
            <p:ph type="title"/>
          </p:nvPr>
        </p:nvSpPr>
        <p:spPr>
          <a:xfrm>
            <a:off x="255348" y="512048"/>
            <a:ext cx="11280311" cy="923120"/>
          </a:xfrm>
        </p:spPr>
        <p:txBody>
          <a:bodyPr vert="horz" lIns="91440" tIns="45720" rIns="91440" bIns="45720" rtlCol="0" anchor="b">
            <a:normAutofit fontScale="90000"/>
          </a:bodyPr>
          <a:lstStyle/>
          <a:p>
            <a:r>
              <a:rPr lang="el" sz="48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rPr>
              <a:t>Διάρκεια Μαθησιακών Προγραμμάτων</a:t>
            </a:r>
            <a:endParaRPr lang="en-US" sz="48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endParaRPr>
          </a:p>
        </p:txBody>
      </p:sp>
      <p:sp>
        <p:nvSpPr>
          <p:cNvPr id="3109" name="Rectangle 3108">
            <a:extLst>
              <a:ext uri="{FF2B5EF4-FFF2-40B4-BE49-F238E27FC236}">
                <a16:creationId xmlns:a16="http://schemas.microsoft.com/office/drawing/2014/main" id="{3A9A4357-BD1D-4622-A4FE-766E6AB8DE8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1" name="Rectangle 3110">
            <a:extLst>
              <a:ext uri="{FF2B5EF4-FFF2-40B4-BE49-F238E27FC236}">
                <a16:creationId xmlns:a16="http://schemas.microsoft.com/office/drawing/2014/main" id="{E659831F-0D9A-4C63-9EBB-8435B85A44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C83345C7-6E0E-FA0F-33F2-B970B2C97621}"/>
              </a:ext>
            </a:extLst>
          </p:cNvPr>
          <p:cNvSpPr txBox="1"/>
          <p:nvPr/>
        </p:nvSpPr>
        <p:spPr>
          <a:xfrm>
            <a:off x="174282" y="2203078"/>
            <a:ext cx="5561885" cy="4654922"/>
          </a:xfrm>
          <a:prstGeom prst="rect">
            <a:avLst/>
          </a:prstGeom>
        </p:spPr>
        <p:txBody>
          <a:bodyPr vert="horz" lIns="91440" tIns="45720" rIns="91440" bIns="45720" rtlCol="0" anchor="ctr">
            <a:normAutofit/>
          </a:bodyPr>
          <a:lstStyle/>
          <a:p>
            <a:pPr marL="342900" lvl="0">
              <a:lnSpc>
                <a:spcPct val="90000"/>
              </a:lnSpc>
              <a:spcBef>
                <a:spcPts val="0"/>
              </a:spcBef>
              <a:spcAft>
                <a:spcPts val="600"/>
              </a:spcAft>
              <a:buSzPts val="1800"/>
            </a:pPr>
            <a:r>
              <a:rPr lang="en-US" sz="1900" dirty="0"/>
              <a:t/>
            </a:r>
            <a:br>
              <a:rPr lang="en-US" sz="1900" dirty="0"/>
            </a:br>
            <a:endParaRPr lang="en-US" sz="1900" dirty="0"/>
          </a:p>
        </p:txBody>
      </p:sp>
      <p:sp>
        <p:nvSpPr>
          <p:cNvPr id="3113" name="Rectangle 3112">
            <a:extLst>
              <a:ext uri="{FF2B5EF4-FFF2-40B4-BE49-F238E27FC236}">
                <a16:creationId xmlns:a16="http://schemas.microsoft.com/office/drawing/2014/main" id="{E6995CE5-F890-4ABA-82A2-26507CE8D2A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C224F4E-D93F-83A3-9FB2-03754CEC8BEB}"/>
              </a:ext>
            </a:extLst>
          </p:cNvPr>
          <p:cNvSpPr txBox="1"/>
          <p:nvPr/>
        </p:nvSpPr>
        <p:spPr>
          <a:xfrm>
            <a:off x="1629751" y="1639402"/>
            <a:ext cx="8531503" cy="677108"/>
          </a:xfrm>
          <a:prstGeom prst="rect">
            <a:avLst/>
          </a:prstGeom>
          <a:noFill/>
        </p:spPr>
        <p:txBody>
          <a:bodyPr wrap="none" rtlCol="0">
            <a:spAutoFit/>
          </a:bodyPr>
          <a:lstStyle/>
          <a:p>
            <a:r>
              <a:rPr lang="el-GR" sz="2000" dirty="0">
                <a:latin typeface="AKA-ACIDGR-DIARYGIRL" panose="02000603000000000000" pitchFamily="2" charset="0"/>
                <a:ea typeface="AKA-ACIDGR-DIARYGIRL" panose="02000603000000000000" pitchFamily="2" charset="0"/>
                <a:cs typeface="Ayuthaya" pitchFamily="2" charset="-34"/>
              </a:rPr>
              <a:t>ελλιπής εικόνα λόγω της σύντομης διάρκειας των παρεμβάσεων </a:t>
            </a:r>
          </a:p>
          <a:p>
            <a:endParaRPr lang="en-GR" dirty="0"/>
          </a:p>
        </p:txBody>
      </p:sp>
      <p:sp>
        <p:nvSpPr>
          <p:cNvPr id="3" name="5-point Star 2">
            <a:extLst>
              <a:ext uri="{FF2B5EF4-FFF2-40B4-BE49-F238E27FC236}">
                <a16:creationId xmlns:a16="http://schemas.microsoft.com/office/drawing/2014/main" id="{52AEF400-C5BC-11D4-6CC0-99B9433C5805}"/>
              </a:ext>
            </a:extLst>
          </p:cNvPr>
          <p:cNvSpPr/>
          <p:nvPr/>
        </p:nvSpPr>
        <p:spPr>
          <a:xfrm>
            <a:off x="1333033" y="1714904"/>
            <a:ext cx="274356" cy="232312"/>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4" name="Title 4">
            <a:extLst>
              <a:ext uri="{FF2B5EF4-FFF2-40B4-BE49-F238E27FC236}">
                <a16:creationId xmlns:a16="http://schemas.microsoft.com/office/drawing/2014/main" id="{7D0C271B-67C3-B5DD-2ECA-9AC63F2783EF}"/>
              </a:ext>
            </a:extLst>
          </p:cNvPr>
          <p:cNvSpPr txBox="1">
            <a:spLocks/>
          </p:cNvSpPr>
          <p:nvPr/>
        </p:nvSpPr>
        <p:spPr>
          <a:xfrm>
            <a:off x="191157" y="2407799"/>
            <a:ext cx="11280311" cy="92312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43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rPr>
              <a:t>Παιδαγωγικός Σχεδιασμός</a:t>
            </a:r>
            <a:endParaRPr lang="en-GB" sz="43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endParaRPr>
          </a:p>
        </p:txBody>
      </p:sp>
      <p:sp>
        <p:nvSpPr>
          <p:cNvPr id="8" name="TextBox 7">
            <a:extLst>
              <a:ext uri="{FF2B5EF4-FFF2-40B4-BE49-F238E27FC236}">
                <a16:creationId xmlns:a16="http://schemas.microsoft.com/office/drawing/2014/main" id="{7C6230F9-49B0-CE7B-FB61-E691AFB9B7FB}"/>
              </a:ext>
            </a:extLst>
          </p:cNvPr>
          <p:cNvSpPr txBox="1"/>
          <p:nvPr/>
        </p:nvSpPr>
        <p:spPr>
          <a:xfrm>
            <a:off x="808638" y="3428682"/>
            <a:ext cx="5799479" cy="2585323"/>
          </a:xfrm>
          <a:prstGeom prst="rect">
            <a:avLst/>
          </a:prstGeom>
          <a:noFill/>
        </p:spPr>
        <p:txBody>
          <a:bodyPr wrap="square" rtlCol="0">
            <a:spAutoFit/>
          </a:bodyPr>
          <a:lstStyle/>
          <a:p>
            <a:pPr>
              <a:lnSpc>
                <a:spcPct val="150000"/>
              </a:lnSpc>
            </a:pPr>
            <a:r>
              <a:rPr lang="el-GR" sz="2400" u="sng" dirty="0">
                <a:latin typeface="AKA-ACIDGR-DIARYGIRL" panose="02000603000000000000" pitchFamily="2" charset="0"/>
                <a:ea typeface="AKA-ACIDGR-DIARYGIRL" panose="02000603000000000000" pitchFamily="2" charset="0"/>
                <a:cs typeface="Ayuthaya" pitchFamily="2" charset="-34"/>
              </a:rPr>
              <a:t>Τρεις παιδαγωγικές προσεγγίσεις:</a:t>
            </a:r>
          </a:p>
          <a:p>
            <a:pPr marL="285750" lvl="0" indent="-285750">
              <a:lnSpc>
                <a:spcPct val="150000"/>
              </a:lnSpc>
              <a:buFont typeface="Arial" panose="020B0604020202020204" pitchFamily="34" charset="0"/>
              <a:buChar char="•"/>
            </a:pPr>
            <a:r>
              <a:rPr lang="el-GR" sz="2000" kern="1200" dirty="0">
                <a:solidFill>
                  <a:schemeClr val="tx1"/>
                </a:solidFill>
                <a:latin typeface="AKA-ACIDGR-DIARYGIRL" panose="02000603000000000000" pitchFamily="2" charset="0"/>
                <a:ea typeface="AKA-ACIDGR-DIARYGIRL" panose="02000603000000000000" pitchFamily="2" charset="0"/>
                <a:cs typeface="Ayuthaya" pitchFamily="2" charset="-34"/>
              </a:rPr>
              <a:t>μάθηση μέσω δραστηριοτήτων</a:t>
            </a:r>
            <a:endParaRPr lang="en-US" sz="2000" kern="1200" dirty="0">
              <a:solidFill>
                <a:schemeClr val="tx1"/>
              </a:solidFill>
              <a:latin typeface="AKA-ACIDGR-DIARYGIRL" panose="02000603000000000000" pitchFamily="2" charset="0"/>
              <a:ea typeface="AKA-ACIDGR-DIARYGIRL" panose="02000603000000000000" pitchFamily="2" charset="0"/>
              <a:cs typeface="Ayuthaya" pitchFamily="2" charset="-34"/>
            </a:endParaRPr>
          </a:p>
          <a:p>
            <a:pPr marL="285750" lvl="0" indent="-285750">
              <a:lnSpc>
                <a:spcPct val="150000"/>
              </a:lnSpc>
              <a:buFont typeface="Arial" panose="020B0604020202020204" pitchFamily="34" charset="0"/>
              <a:buChar char="•"/>
            </a:pPr>
            <a:r>
              <a:rPr lang="el-GR" sz="2000" kern="1200" dirty="0">
                <a:solidFill>
                  <a:schemeClr val="tx1"/>
                </a:solidFill>
                <a:latin typeface="AKA-ACIDGR-DIARYGIRL" panose="02000603000000000000" pitchFamily="2" charset="0"/>
                <a:ea typeface="AKA-ACIDGR-DIARYGIRL" panose="02000603000000000000" pitchFamily="2" charset="0"/>
                <a:cs typeface="Ayuthaya" pitchFamily="2" charset="-34"/>
              </a:rPr>
              <a:t>βιωματική μάθηση</a:t>
            </a:r>
            <a:endParaRPr lang="en-US" sz="2000" kern="1200" dirty="0">
              <a:solidFill>
                <a:schemeClr val="tx1"/>
              </a:solidFill>
              <a:latin typeface="AKA-ACIDGR-DIARYGIRL" panose="02000603000000000000" pitchFamily="2" charset="0"/>
              <a:ea typeface="AKA-ACIDGR-DIARYGIRL" panose="02000603000000000000" pitchFamily="2" charset="0"/>
              <a:cs typeface="Ayuthaya" pitchFamily="2" charset="-34"/>
            </a:endParaRPr>
          </a:p>
          <a:p>
            <a:pPr marL="285750" lvl="0" indent="-285750">
              <a:lnSpc>
                <a:spcPct val="150000"/>
              </a:lnSpc>
              <a:buFont typeface="Arial" panose="020B0604020202020204" pitchFamily="34" charset="0"/>
              <a:buChar char="•"/>
            </a:pPr>
            <a:r>
              <a:rPr lang="el-GR" sz="2000" kern="1200" dirty="0">
                <a:solidFill>
                  <a:schemeClr val="tx1"/>
                </a:solidFill>
                <a:latin typeface="AKA-ACIDGR-DIARYGIRL" panose="02000603000000000000" pitchFamily="2" charset="0"/>
                <a:ea typeface="AKA-ACIDGR-DIARYGIRL" panose="02000603000000000000" pitchFamily="2" charset="0"/>
                <a:cs typeface="Ayuthaya" pitchFamily="2" charset="-34"/>
              </a:rPr>
              <a:t>πρακτική μάθηση</a:t>
            </a:r>
            <a:endParaRPr lang="en-US" sz="2000" kern="1200" dirty="0">
              <a:solidFill>
                <a:schemeClr val="tx1"/>
              </a:solidFill>
              <a:latin typeface="AKA-ACIDGR-DIARYGIRL" panose="02000603000000000000" pitchFamily="2" charset="0"/>
              <a:ea typeface="AKA-ACIDGR-DIARYGIRL" panose="02000603000000000000" pitchFamily="2" charset="0"/>
              <a:cs typeface="Ayuthaya" pitchFamily="2" charset="-34"/>
            </a:endParaRPr>
          </a:p>
          <a:p>
            <a:endParaRPr lang="el-GR" sz="1800" dirty="0">
              <a:latin typeface="AKA-ACIDGR-DIARYGIRL" panose="02000603000000000000" pitchFamily="2" charset="0"/>
              <a:ea typeface="AKA-ACIDGR-DIARYGIRL" panose="02000603000000000000" pitchFamily="2" charset="0"/>
              <a:cs typeface="Ayuthaya" pitchFamily="2" charset="-34"/>
            </a:endParaRPr>
          </a:p>
          <a:p>
            <a:endParaRPr lang="en-GR" dirty="0"/>
          </a:p>
        </p:txBody>
      </p:sp>
    </p:spTree>
    <p:extLst>
      <p:ext uri="{BB962C8B-B14F-4D97-AF65-F5344CB8AC3E}">
        <p14:creationId xmlns:p14="http://schemas.microsoft.com/office/powerpoint/2010/main" val="32308584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ssolv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7704DFB-68CB-1C40-638F-2A6BD9104805}"/>
              </a:ext>
            </a:extLst>
          </p:cNvPr>
          <p:cNvSpPr>
            <a:spLocks noGrp="1"/>
          </p:cNvSpPr>
          <p:nvPr>
            <p:ph type="title"/>
          </p:nvPr>
        </p:nvSpPr>
        <p:spPr>
          <a:xfrm>
            <a:off x="0" y="92810"/>
            <a:ext cx="12188952" cy="1774188"/>
          </a:xfrm>
        </p:spPr>
        <p:txBody>
          <a:bodyPr>
            <a:noAutofit/>
          </a:bodyPr>
          <a:lstStyle/>
          <a:p>
            <a:pPr algn="ctr"/>
            <a:r>
              <a:rPr lang="en-US" sz="4800" b="1" dirty="0">
                <a:solidFill>
                  <a:schemeClr val="accent2">
                    <a:lumMod val="75000"/>
                  </a:schemeClr>
                </a:solidFill>
                <a:latin typeface="AKA-ACIDGR-AFTERDIET" panose="02000603000000000000" pitchFamily="2" charset="0"/>
                <a:ea typeface="AKA-ACIDGR-AFTERDIET" panose="02000603000000000000" pitchFamily="2" charset="0"/>
                <a:cs typeface="Arial" panose="020B0604020202020204" pitchFamily="34" charset="0"/>
              </a:rPr>
              <a:t>2. </a:t>
            </a:r>
            <a:r>
              <a:rPr lang="el" sz="4800" b="1" dirty="0">
                <a:solidFill>
                  <a:schemeClr val="accent2">
                    <a:lumMod val="75000"/>
                  </a:schemeClr>
                </a:solidFill>
                <a:latin typeface="AKA-ACIDGR-AFTERDIET" panose="02000603000000000000" pitchFamily="2" charset="0"/>
                <a:ea typeface="AKA-ACIDGR-AFTERDIET" panose="02000603000000000000" pitchFamily="2" charset="0"/>
                <a:cs typeface="Arial" panose="020B0604020202020204" pitchFamily="34" charset="0"/>
              </a:rPr>
              <a:t>Ποιες ήταν οι μέθοδοι αξιολόγησης του γραμματισμού ΤΝ των μικρών παιδιών στο πρώιμο πρόγραμμα σπουδών ΤΝ;</a:t>
            </a:r>
            <a:endParaRPr lang="en-GR" sz="4800" b="1" dirty="0">
              <a:solidFill>
                <a:schemeClr val="accent2">
                  <a:lumMod val="75000"/>
                </a:schemeClr>
              </a:solidFill>
              <a:latin typeface="AKA-ACIDGR-AFTERDIET" panose="02000603000000000000" pitchFamily="2" charset="0"/>
              <a:ea typeface="AKA-ACIDGR-AFTERDIET" panose="02000603000000000000" pitchFamily="2" charset="0"/>
              <a:cs typeface="Arial" panose="020B0604020202020204" pitchFamily="34"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TextBox 3">
            <a:extLst>
              <a:ext uri="{FF2B5EF4-FFF2-40B4-BE49-F238E27FC236}">
                <a16:creationId xmlns:a16="http://schemas.microsoft.com/office/drawing/2014/main" id="{EE1DCFA9-F585-8339-B38A-615246E2637B}"/>
              </a:ext>
            </a:extLst>
          </p:cNvPr>
          <p:cNvSpPr txBox="1"/>
          <p:nvPr/>
        </p:nvSpPr>
        <p:spPr>
          <a:xfrm>
            <a:off x="3359616" y="2284227"/>
            <a:ext cx="4965927" cy="400110"/>
          </a:xfrm>
          <a:prstGeom prst="rect">
            <a:avLst/>
          </a:prstGeom>
          <a:noFill/>
        </p:spPr>
        <p:txBody>
          <a:bodyPr wrap="square">
            <a:spAutoFit/>
          </a:bodyPr>
          <a:lstStyle/>
          <a:p>
            <a:pPr lvl="0"/>
            <a:r>
              <a:rPr lang="el-GR" sz="2000" dirty="0">
                <a:latin typeface="AKA-ACIDGR-DIARYGIRL" panose="02000603000000000000" pitchFamily="2" charset="0"/>
                <a:ea typeface="AKA-ACIDGR-DIARYGIRL" panose="02000603000000000000" pitchFamily="2" charset="0"/>
                <a:cs typeface="Ayuthaya" pitchFamily="2" charset="-34"/>
              </a:rPr>
              <a:t>Τρεις τεχνικές συλλογής δεδομένων</a:t>
            </a:r>
            <a:r>
              <a:rPr lang="el-GR" sz="2000" dirty="0"/>
              <a:t>:</a:t>
            </a:r>
          </a:p>
        </p:txBody>
      </p:sp>
      <p:sp>
        <p:nvSpPr>
          <p:cNvPr id="6" name="TextBox 5">
            <a:extLst>
              <a:ext uri="{FF2B5EF4-FFF2-40B4-BE49-F238E27FC236}">
                <a16:creationId xmlns:a16="http://schemas.microsoft.com/office/drawing/2014/main" id="{EA3E2776-AF25-95E1-8787-3099A451171E}"/>
              </a:ext>
            </a:extLst>
          </p:cNvPr>
          <p:cNvSpPr txBox="1"/>
          <p:nvPr/>
        </p:nvSpPr>
        <p:spPr>
          <a:xfrm>
            <a:off x="4560254" y="4445772"/>
            <a:ext cx="2586946" cy="400110"/>
          </a:xfrm>
          <a:prstGeom prst="rect">
            <a:avLst/>
          </a:prstGeom>
          <a:noFill/>
        </p:spPr>
        <p:txBody>
          <a:bodyPr wrap="square">
            <a:spAutoFit/>
          </a:bodyPr>
          <a:lstStyle>
            <a:defPPr>
              <a:defRPr lang="en-GR"/>
            </a:defPPr>
            <a:lvl1pPr marL="114300" lvl="0">
              <a:spcBef>
                <a:spcPts val="0"/>
              </a:spcBef>
              <a:spcAft>
                <a:spcPts val="0"/>
              </a:spcAft>
              <a:buSzPts val="1800"/>
            </a:lvl1pPr>
          </a:lstStyle>
          <a:p>
            <a:pPr lvl="0"/>
            <a:r>
              <a:rPr lang="el-GR" sz="2000" dirty="0">
                <a:latin typeface="AKA-ACIDGR-DIARYGIRL" panose="02000603000000000000" pitchFamily="2" charset="0"/>
                <a:ea typeface="AKA-ACIDGR-DIARYGIRL" panose="02000603000000000000" pitchFamily="2" charset="0"/>
                <a:cs typeface="Ayuthaya" pitchFamily="2" charset="-34"/>
              </a:rPr>
              <a:t>Ερωτηματολόγια</a:t>
            </a:r>
          </a:p>
        </p:txBody>
      </p:sp>
      <p:sp>
        <p:nvSpPr>
          <p:cNvPr id="7" name="Oval 6">
            <a:extLst>
              <a:ext uri="{FF2B5EF4-FFF2-40B4-BE49-F238E27FC236}">
                <a16:creationId xmlns:a16="http://schemas.microsoft.com/office/drawing/2014/main" id="{289052FC-00AF-719D-9688-F53353B4BAEE}"/>
              </a:ext>
            </a:extLst>
          </p:cNvPr>
          <p:cNvSpPr/>
          <p:nvPr/>
        </p:nvSpPr>
        <p:spPr>
          <a:xfrm>
            <a:off x="2919765" y="1939016"/>
            <a:ext cx="5845629" cy="1099457"/>
          </a:xfrm>
          <a:prstGeom prst="ellipse">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8" name="TextBox 17">
            <a:extLst>
              <a:ext uri="{FF2B5EF4-FFF2-40B4-BE49-F238E27FC236}">
                <a16:creationId xmlns:a16="http://schemas.microsoft.com/office/drawing/2014/main" id="{FA81BAB7-13F4-697C-F87A-D89B7497D7D1}"/>
              </a:ext>
            </a:extLst>
          </p:cNvPr>
          <p:cNvSpPr txBox="1"/>
          <p:nvPr/>
        </p:nvSpPr>
        <p:spPr>
          <a:xfrm>
            <a:off x="798694" y="3819528"/>
            <a:ext cx="3176902" cy="707886"/>
          </a:xfrm>
          <a:prstGeom prst="rect">
            <a:avLst/>
          </a:prstGeom>
          <a:noFill/>
        </p:spPr>
        <p:txBody>
          <a:bodyPr wrap="square">
            <a:spAutoFit/>
          </a:bodyPr>
          <a:lstStyle>
            <a:defPPr>
              <a:defRPr lang="en-GR"/>
            </a:defPPr>
          </a:lstStyle>
          <a:p>
            <a:pPr marL="114300" lvl="0">
              <a:spcBef>
                <a:spcPts val="1200"/>
              </a:spcBef>
              <a:buSzPts val="1800"/>
            </a:pPr>
            <a:r>
              <a:rPr lang="el-GR" sz="2000" dirty="0">
                <a:latin typeface="AKA-ACIDGR-DIARYGIRL" panose="02000603000000000000" pitchFamily="2" charset="0"/>
                <a:ea typeface="AKA-ACIDGR-DIARYGIRL" panose="02000603000000000000" pitchFamily="2" charset="0"/>
                <a:cs typeface="Ayuthaya" pitchFamily="2" charset="-34"/>
              </a:rPr>
              <a:t>Αξιολόγηση γνώσης και θεωρίας του νου</a:t>
            </a:r>
          </a:p>
        </p:txBody>
      </p:sp>
      <p:pic>
        <p:nvPicPr>
          <p:cNvPr id="28" name="Graphic 27" descr="Arrow Right with solid fill">
            <a:extLst>
              <a:ext uri="{FF2B5EF4-FFF2-40B4-BE49-F238E27FC236}">
                <a16:creationId xmlns:a16="http://schemas.microsoft.com/office/drawing/2014/main" id="{8AEB0222-030E-CBDC-F4FE-C91F0D7F9E4C}"/>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rot="5400000">
            <a:off x="5436388" y="3148620"/>
            <a:ext cx="812382" cy="812382"/>
          </a:xfrm>
          <a:prstGeom prst="rect">
            <a:avLst/>
          </a:prstGeom>
        </p:spPr>
      </p:pic>
      <p:pic>
        <p:nvPicPr>
          <p:cNvPr id="31" name="Graphic 30" descr="Arrow Right with solid fill">
            <a:extLst>
              <a:ext uri="{FF2B5EF4-FFF2-40B4-BE49-F238E27FC236}">
                <a16:creationId xmlns:a16="http://schemas.microsoft.com/office/drawing/2014/main" id="{FC431C4F-115A-2D32-1522-D51243332688}"/>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rot="8123169">
            <a:off x="2537875" y="2736990"/>
            <a:ext cx="812382" cy="812382"/>
          </a:xfrm>
          <a:prstGeom prst="rect">
            <a:avLst/>
          </a:prstGeom>
        </p:spPr>
      </p:pic>
      <p:pic>
        <p:nvPicPr>
          <p:cNvPr id="1026" name="Picture 2" descr="Bulb lamp cartoon with magnifier searching Vector Image">
            <a:extLst>
              <a:ext uri="{FF2B5EF4-FFF2-40B4-BE49-F238E27FC236}">
                <a16:creationId xmlns:a16="http://schemas.microsoft.com/office/drawing/2014/main" id="{29319976-05E3-A2CE-62D2-84A0C3F87E95}"/>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1389" b="77593" l="15600" r="94000">
                        <a14:foregroundMark x1="71300" y1="14259" x2="79200" y2="14444"/>
                        <a14:foregroundMark x1="72200" y1="11389" x2="77300" y2="11481"/>
                        <a14:foregroundMark x1="89900" y1="37500" x2="90500" y2="20833"/>
                        <a14:foregroundMark x1="90500" y1="20833" x2="90300" y2="20556"/>
                        <a14:foregroundMark x1="93500" y1="23796" x2="94000" y2="30000"/>
                      </a14:backgroundRemoval>
                    </a14:imgEffect>
                  </a14:imgLayer>
                </a14:imgProps>
              </a:ext>
              <a:ext uri="{28A0092B-C50C-407E-A947-70E740481C1C}">
                <a14:useLocalDpi xmlns:a14="http://schemas.microsoft.com/office/drawing/2010/main" val="0"/>
              </a:ext>
            </a:extLst>
          </a:blip>
          <a:srcRect l="6485" t="8622" r="1458" b="14737"/>
          <a:stretch/>
        </p:blipFill>
        <p:spPr bwMode="auto">
          <a:xfrm>
            <a:off x="-197896" y="901601"/>
            <a:ext cx="2499093" cy="2247019"/>
          </a:xfrm>
          <a:prstGeom prst="rect">
            <a:avLst/>
          </a:prstGeom>
          <a:noFill/>
          <a:extLst>
            <a:ext uri="{909E8E84-426E-40DD-AFC4-6F175D3DCCD1}">
              <a14:hiddenFill xmlns:a14="http://schemas.microsoft.com/office/drawing/2010/main">
                <a:solidFill>
                  <a:srgbClr val="FFFFFF"/>
                </a:solidFill>
              </a14:hiddenFill>
            </a:ext>
          </a:extLst>
        </p:spPr>
      </p:pic>
      <p:sp>
        <p:nvSpPr>
          <p:cNvPr id="5" name="Cloud 4">
            <a:extLst>
              <a:ext uri="{FF2B5EF4-FFF2-40B4-BE49-F238E27FC236}">
                <a16:creationId xmlns:a16="http://schemas.microsoft.com/office/drawing/2014/main" id="{A28D928B-06AB-8E7C-75CE-F3021A140214}"/>
              </a:ext>
            </a:extLst>
          </p:cNvPr>
          <p:cNvSpPr/>
          <p:nvPr/>
        </p:nvSpPr>
        <p:spPr>
          <a:xfrm>
            <a:off x="677202" y="3511352"/>
            <a:ext cx="3176902" cy="1334530"/>
          </a:xfrm>
          <a:prstGeom prst="clou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9" name="Cloud 8">
            <a:extLst>
              <a:ext uri="{FF2B5EF4-FFF2-40B4-BE49-F238E27FC236}">
                <a16:creationId xmlns:a16="http://schemas.microsoft.com/office/drawing/2014/main" id="{8047D19E-6CAE-2589-93FC-318931DD3801}"/>
              </a:ext>
            </a:extLst>
          </p:cNvPr>
          <p:cNvSpPr/>
          <p:nvPr/>
        </p:nvSpPr>
        <p:spPr>
          <a:xfrm>
            <a:off x="4254128" y="3986192"/>
            <a:ext cx="3176902" cy="1334530"/>
          </a:xfrm>
          <a:prstGeom prst="clou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1" name="Cloud 10">
            <a:extLst>
              <a:ext uri="{FF2B5EF4-FFF2-40B4-BE49-F238E27FC236}">
                <a16:creationId xmlns:a16="http://schemas.microsoft.com/office/drawing/2014/main" id="{C075429A-68AE-5860-DF2C-B0745D749D64}"/>
              </a:ext>
            </a:extLst>
          </p:cNvPr>
          <p:cNvSpPr/>
          <p:nvPr/>
        </p:nvSpPr>
        <p:spPr>
          <a:xfrm>
            <a:off x="7795510" y="3601785"/>
            <a:ext cx="3176902" cy="1334530"/>
          </a:xfrm>
          <a:prstGeom prst="clou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4" name="TextBox 13">
            <a:extLst>
              <a:ext uri="{FF2B5EF4-FFF2-40B4-BE49-F238E27FC236}">
                <a16:creationId xmlns:a16="http://schemas.microsoft.com/office/drawing/2014/main" id="{FDE6C085-D322-7466-A0B2-9E4AAD5D710F}"/>
              </a:ext>
            </a:extLst>
          </p:cNvPr>
          <p:cNvSpPr txBox="1"/>
          <p:nvPr/>
        </p:nvSpPr>
        <p:spPr>
          <a:xfrm>
            <a:off x="8459304" y="4065946"/>
            <a:ext cx="1844263" cy="677108"/>
          </a:xfrm>
          <a:prstGeom prst="rect">
            <a:avLst/>
          </a:prstGeom>
          <a:noFill/>
        </p:spPr>
        <p:txBody>
          <a:bodyPr wrap="square" rtlCol="0">
            <a:spAutoFit/>
          </a:bodyPr>
          <a:lstStyle/>
          <a:p>
            <a:r>
              <a:rPr lang="el-GR" sz="2000" dirty="0">
                <a:latin typeface="AKA-ACIDGR-DIARYGIRL" panose="02000603000000000000" pitchFamily="2" charset="0"/>
                <a:ea typeface="AKA-ACIDGR-DIARYGIRL" panose="02000603000000000000" pitchFamily="2" charset="0"/>
                <a:cs typeface="Ayuthaya" pitchFamily="2" charset="-34"/>
              </a:rPr>
              <a:t>Παρατήρηση</a:t>
            </a:r>
          </a:p>
          <a:p>
            <a:endParaRPr lang="en-GR" dirty="0"/>
          </a:p>
        </p:txBody>
      </p:sp>
      <p:pic>
        <p:nvPicPr>
          <p:cNvPr id="16" name="Graphic 15" descr="Arrow Right with solid fill">
            <a:extLst>
              <a:ext uri="{FF2B5EF4-FFF2-40B4-BE49-F238E27FC236}">
                <a16:creationId xmlns:a16="http://schemas.microsoft.com/office/drawing/2014/main" id="{351CBBE6-FB14-1154-6553-127C329EBD91}"/>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rot="2652756">
            <a:off x="8295897" y="2719071"/>
            <a:ext cx="812382" cy="812382"/>
          </a:xfrm>
          <a:prstGeom prst="rect">
            <a:avLst/>
          </a:prstGeom>
        </p:spPr>
      </p:pic>
    </p:spTree>
    <p:extLst>
      <p:ext uri="{BB962C8B-B14F-4D97-AF65-F5344CB8AC3E}">
        <p14:creationId xmlns:p14="http://schemas.microsoft.com/office/powerpoint/2010/main" val="6490694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heckerboard(across)">
                                      <p:cBhvr>
                                        <p:cTn id="7" dur="500"/>
                                        <p:tgtEl>
                                          <p:spTgt spid="102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dissolve">
                                      <p:cBhvr>
                                        <p:cTn id="18" dur="500"/>
                                        <p:tgtEl>
                                          <p:spTgt spid="31"/>
                                        </p:tgtEl>
                                      </p:cBhvr>
                                    </p:animEffect>
                                  </p:childTnLst>
                                </p:cTn>
                              </p:par>
                              <p:par>
                                <p:cTn id="19" presetID="2" presetClass="entr" presetSubtype="4"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ppt_x"/>
                                          </p:val>
                                        </p:tav>
                                        <p:tav tm="100000">
                                          <p:val>
                                            <p:strVal val="#ppt_x"/>
                                          </p:val>
                                        </p:tav>
                                      </p:tavLst>
                                    </p:anim>
                                    <p:anim calcmode="lin" valueType="num">
                                      <p:cBhvr additive="base">
                                        <p:cTn id="2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additive="base">
                                        <p:cTn id="27" dur="500" fill="hold"/>
                                        <p:tgtEl>
                                          <p:spTgt spid="28"/>
                                        </p:tgtEl>
                                        <p:attrNameLst>
                                          <p:attrName>ppt_x</p:attrName>
                                        </p:attrNameLst>
                                      </p:cBhvr>
                                      <p:tavLst>
                                        <p:tav tm="0">
                                          <p:val>
                                            <p:strVal val="#ppt_x"/>
                                          </p:val>
                                        </p:tav>
                                        <p:tav tm="100000">
                                          <p:val>
                                            <p:strVal val="#ppt_x"/>
                                          </p:val>
                                        </p:tav>
                                      </p:tavLst>
                                    </p:anim>
                                    <p:anim calcmode="lin" valueType="num">
                                      <p:cBhvr additive="base">
                                        <p:cTn id="28" dur="500" fill="hold"/>
                                        <p:tgtEl>
                                          <p:spTgt spid="2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par>
                                <p:cTn id="39" presetID="9"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dissolve">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animBg="1"/>
      <p:bldP spid="18"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7704DFB-68CB-1C40-638F-2A6BD9104805}"/>
              </a:ext>
            </a:extLst>
          </p:cNvPr>
          <p:cNvSpPr>
            <a:spLocks noGrp="1"/>
          </p:cNvSpPr>
          <p:nvPr>
            <p:ph type="title"/>
          </p:nvPr>
        </p:nvSpPr>
        <p:spPr>
          <a:xfrm>
            <a:off x="0" y="92810"/>
            <a:ext cx="12188952" cy="1774188"/>
          </a:xfrm>
        </p:spPr>
        <p:txBody>
          <a:bodyPr>
            <a:noAutofit/>
          </a:bodyPr>
          <a:lstStyle/>
          <a:p>
            <a:pPr algn="ctr"/>
            <a:r>
              <a:rPr lang="en-US" sz="4800" b="1" dirty="0">
                <a:solidFill>
                  <a:schemeClr val="accent2">
                    <a:lumMod val="75000"/>
                  </a:schemeClr>
                </a:solidFill>
                <a:latin typeface="AKA-ACIDGR-AFTERDIET" panose="02000603000000000000" pitchFamily="2" charset="0"/>
                <a:ea typeface="AKA-ACIDGR-AFTERDIET" panose="02000603000000000000" pitchFamily="2" charset="0"/>
                <a:cs typeface="Arial" panose="020B0604020202020204" pitchFamily="34" charset="0"/>
              </a:rPr>
              <a:t>3.</a:t>
            </a:r>
            <a:r>
              <a:rPr lang="el" sz="4800" b="1" dirty="0">
                <a:solidFill>
                  <a:schemeClr val="accent2">
                    <a:lumMod val="75000"/>
                  </a:schemeClr>
                </a:solidFill>
                <a:latin typeface="AKA-ACIDGR-AFTERDIET" panose="02000603000000000000" pitchFamily="2" charset="0"/>
                <a:ea typeface="AKA-ACIDGR-AFTERDIET" panose="02000603000000000000" pitchFamily="2" charset="0"/>
                <a:cs typeface="Arial" panose="020B0604020202020204" pitchFamily="34" charset="0"/>
              </a:rPr>
              <a:t> Ποια ήταν τα μαθησιακά αποτελέσματα του γραμματισμού ΤΝ σε περιβάλλοντα ΠΕ;</a:t>
            </a:r>
            <a:endParaRPr lang="en-GR" sz="4800" b="1" dirty="0">
              <a:solidFill>
                <a:schemeClr val="accent2">
                  <a:lumMod val="75000"/>
                </a:schemeClr>
              </a:solidFill>
              <a:latin typeface="AKA-ACIDGR-AFTERDIET" panose="02000603000000000000" pitchFamily="2" charset="0"/>
              <a:ea typeface="AKA-ACIDGR-AFTERDIET" panose="02000603000000000000" pitchFamily="2" charset="0"/>
              <a:cs typeface="Arial" panose="020B0604020202020204" pitchFamily="34"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TextBox 3">
            <a:extLst>
              <a:ext uri="{FF2B5EF4-FFF2-40B4-BE49-F238E27FC236}">
                <a16:creationId xmlns:a16="http://schemas.microsoft.com/office/drawing/2014/main" id="{EE1DCFA9-F585-8339-B38A-615246E2637B}"/>
              </a:ext>
            </a:extLst>
          </p:cNvPr>
          <p:cNvSpPr txBox="1"/>
          <p:nvPr/>
        </p:nvSpPr>
        <p:spPr>
          <a:xfrm>
            <a:off x="2263958" y="1586081"/>
            <a:ext cx="8238929" cy="1015663"/>
          </a:xfrm>
          <a:prstGeom prst="rect">
            <a:avLst/>
          </a:prstGeom>
          <a:noFill/>
        </p:spPr>
        <p:txBody>
          <a:bodyPr wrap="square">
            <a:spAutoFit/>
          </a:bodyPr>
          <a:lstStyle/>
          <a:p>
            <a:pPr marL="114300">
              <a:buSzPts val="1800"/>
            </a:pPr>
            <a:r>
              <a:rPr lang="el-GR" sz="2000" dirty="0">
                <a:latin typeface="AKA-ACIDGR-DIARYGIRL" panose="02000603000000000000" pitchFamily="2" charset="0"/>
                <a:ea typeface="AKA-ACIDGR-DIARYGIRL" panose="02000603000000000000" pitchFamily="2" charset="0"/>
                <a:cs typeface="Ayuthaya" pitchFamily="2" charset="-34"/>
              </a:rPr>
              <a:t>Το πρόγραμμα σπουδών ΤΝ  ήταν αποτελεσματικό σε σχέση με την απόκτηση γνώσεων και δεξιοτήτων ΤΝ.</a:t>
            </a:r>
          </a:p>
          <a:p>
            <a:pPr marL="114300">
              <a:buSzPts val="1800"/>
            </a:pPr>
            <a:r>
              <a:rPr lang="el-GR" sz="2000" dirty="0">
                <a:latin typeface="AKA-ACIDGR-DIARYGIRL" panose="02000603000000000000" pitchFamily="2" charset="0"/>
                <a:ea typeface="AKA-ACIDGR-DIARYGIRL" panose="02000603000000000000" pitchFamily="2" charset="0"/>
                <a:cs typeface="Ayuthaya" pitchFamily="2" charset="-34"/>
              </a:rPr>
              <a:t>Τα παιδιά μπορούν να:</a:t>
            </a:r>
          </a:p>
        </p:txBody>
      </p:sp>
      <p:sp>
        <p:nvSpPr>
          <p:cNvPr id="6" name="TextBox 5">
            <a:extLst>
              <a:ext uri="{FF2B5EF4-FFF2-40B4-BE49-F238E27FC236}">
                <a16:creationId xmlns:a16="http://schemas.microsoft.com/office/drawing/2014/main" id="{EA3E2776-AF25-95E1-8787-3099A451171E}"/>
              </a:ext>
            </a:extLst>
          </p:cNvPr>
          <p:cNvSpPr txBox="1"/>
          <p:nvPr/>
        </p:nvSpPr>
        <p:spPr>
          <a:xfrm>
            <a:off x="4141276" y="3908374"/>
            <a:ext cx="3909449" cy="1200329"/>
          </a:xfrm>
          <a:prstGeom prst="rect">
            <a:avLst/>
          </a:prstGeom>
          <a:noFill/>
        </p:spPr>
        <p:txBody>
          <a:bodyPr wrap="square">
            <a:spAutoFit/>
          </a:bodyPr>
          <a:lstStyle>
            <a:defPPr>
              <a:defRPr lang="en-GR"/>
            </a:defPPr>
            <a:lvl1pPr marL="114300" lvl="0">
              <a:spcBef>
                <a:spcPts val="0"/>
              </a:spcBef>
              <a:spcAft>
                <a:spcPts val="0"/>
              </a:spcAft>
              <a:buSzPts val="1800"/>
            </a:lvl1pPr>
          </a:lstStyle>
          <a:p>
            <a:r>
              <a:rPr lang="el-GR" dirty="0">
                <a:latin typeface="AKA-ACIDGR-DIARYGIRL" panose="02000603000000000000" pitchFamily="2" charset="0"/>
                <a:ea typeface="AKA-ACIDGR-DIARYGIRL" panose="02000603000000000000" pitchFamily="2" charset="0"/>
                <a:cs typeface="Ayuthaya" pitchFamily="2" charset="-34"/>
              </a:rPr>
              <a:t>γνωρίσουν τις έννοιες/γνώσεις σχετικά με τη μηχανική μάθηση</a:t>
            </a:r>
          </a:p>
          <a:p>
            <a:pPr lvl="0"/>
            <a:endParaRPr lang="el-GR" dirty="0">
              <a:latin typeface="AKA-ACIDGR-DIARYGIRL" panose="02000603000000000000" pitchFamily="2" charset="0"/>
              <a:ea typeface="AKA-ACIDGR-DIARYGIRL" panose="02000603000000000000" pitchFamily="2" charset="0"/>
              <a:cs typeface="Ayuthaya" pitchFamily="2" charset="-34"/>
            </a:endParaRPr>
          </a:p>
        </p:txBody>
      </p:sp>
      <p:sp>
        <p:nvSpPr>
          <p:cNvPr id="18" name="TextBox 17">
            <a:extLst>
              <a:ext uri="{FF2B5EF4-FFF2-40B4-BE49-F238E27FC236}">
                <a16:creationId xmlns:a16="http://schemas.microsoft.com/office/drawing/2014/main" id="{FA81BAB7-13F4-697C-F87A-D89B7497D7D1}"/>
              </a:ext>
            </a:extLst>
          </p:cNvPr>
          <p:cNvSpPr txBox="1"/>
          <p:nvPr/>
        </p:nvSpPr>
        <p:spPr>
          <a:xfrm>
            <a:off x="762882" y="4033813"/>
            <a:ext cx="3176902" cy="646331"/>
          </a:xfrm>
          <a:prstGeom prst="rect">
            <a:avLst/>
          </a:prstGeom>
          <a:noFill/>
        </p:spPr>
        <p:txBody>
          <a:bodyPr wrap="square">
            <a:spAutoFit/>
          </a:bodyPr>
          <a:lstStyle>
            <a:defPPr>
              <a:defRPr lang="en-GR"/>
            </a:defPPr>
          </a:lstStyle>
          <a:p>
            <a:pPr marL="114300" lvl="0">
              <a:spcBef>
                <a:spcPts val="1200"/>
              </a:spcBef>
              <a:buSzPts val="1800"/>
            </a:pPr>
            <a:r>
              <a:rPr lang="el-GR" dirty="0">
                <a:latin typeface="AKA-ACIDGR-DIARYGIRL" panose="02000603000000000000" pitchFamily="2" charset="0"/>
                <a:ea typeface="AKA-ACIDGR-DIARYGIRL" panose="02000603000000000000" pitchFamily="2" charset="0"/>
                <a:cs typeface="Ayuthaya" pitchFamily="2" charset="-34"/>
              </a:rPr>
              <a:t>κατανοήσουν τις τρεις έννοιες ΤΝ  </a:t>
            </a:r>
          </a:p>
        </p:txBody>
      </p:sp>
      <p:pic>
        <p:nvPicPr>
          <p:cNvPr id="28" name="Graphic 27" descr="Arrow Right with solid fill">
            <a:extLst>
              <a:ext uri="{FF2B5EF4-FFF2-40B4-BE49-F238E27FC236}">
                <a16:creationId xmlns:a16="http://schemas.microsoft.com/office/drawing/2014/main" id="{8AEB0222-030E-CBDC-F4FE-C91F0D7F9E4C}"/>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rot="5400000">
            <a:off x="5668032" y="2716347"/>
            <a:ext cx="812382" cy="812382"/>
          </a:xfrm>
          <a:prstGeom prst="rect">
            <a:avLst/>
          </a:prstGeom>
        </p:spPr>
      </p:pic>
      <p:pic>
        <p:nvPicPr>
          <p:cNvPr id="31" name="Graphic 30" descr="Arrow Right with solid fill">
            <a:extLst>
              <a:ext uri="{FF2B5EF4-FFF2-40B4-BE49-F238E27FC236}">
                <a16:creationId xmlns:a16="http://schemas.microsoft.com/office/drawing/2014/main" id="{FC431C4F-115A-2D32-1522-D51243332688}"/>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rot="5400000">
            <a:off x="2273970" y="2728315"/>
            <a:ext cx="812382" cy="812382"/>
          </a:xfrm>
          <a:prstGeom prst="rect">
            <a:avLst/>
          </a:prstGeom>
        </p:spPr>
      </p:pic>
      <p:pic>
        <p:nvPicPr>
          <p:cNvPr id="1026" name="Picture 2" descr="Bulb lamp cartoon with magnifier searching Vector Image">
            <a:extLst>
              <a:ext uri="{FF2B5EF4-FFF2-40B4-BE49-F238E27FC236}">
                <a16:creationId xmlns:a16="http://schemas.microsoft.com/office/drawing/2014/main" id="{29319976-05E3-A2CE-62D2-84A0C3F87E95}"/>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1389" b="77593" l="15600" r="94000">
                        <a14:foregroundMark x1="71300" y1="14259" x2="79200" y2="14444"/>
                        <a14:foregroundMark x1="72200" y1="11389" x2="77300" y2="11481"/>
                        <a14:foregroundMark x1="89900" y1="37500" x2="90500" y2="20833"/>
                        <a14:foregroundMark x1="90500" y1="20833" x2="90300" y2="20556"/>
                        <a14:foregroundMark x1="93500" y1="23796" x2="94000" y2="30000"/>
                      </a14:backgroundRemoval>
                    </a14:imgEffect>
                  </a14:imgLayer>
                </a14:imgProps>
              </a:ext>
              <a:ext uri="{28A0092B-C50C-407E-A947-70E740481C1C}">
                <a14:useLocalDpi xmlns:a14="http://schemas.microsoft.com/office/drawing/2010/main" val="0"/>
              </a:ext>
            </a:extLst>
          </a:blip>
          <a:srcRect l="6485" t="8622" r="1458" b="14737"/>
          <a:stretch/>
        </p:blipFill>
        <p:spPr bwMode="auto">
          <a:xfrm>
            <a:off x="-197896" y="901601"/>
            <a:ext cx="2499093" cy="2247019"/>
          </a:xfrm>
          <a:prstGeom prst="rect">
            <a:avLst/>
          </a:prstGeom>
          <a:noFill/>
          <a:extLst>
            <a:ext uri="{909E8E84-426E-40DD-AFC4-6F175D3DCCD1}">
              <a14:hiddenFill xmlns:a14="http://schemas.microsoft.com/office/drawing/2010/main">
                <a:solidFill>
                  <a:srgbClr val="FFFFFF"/>
                </a:solidFill>
              </a14:hiddenFill>
            </a:ext>
          </a:extLst>
        </p:spPr>
      </p:pic>
      <p:sp>
        <p:nvSpPr>
          <p:cNvPr id="5" name="Cloud 4">
            <a:extLst>
              <a:ext uri="{FF2B5EF4-FFF2-40B4-BE49-F238E27FC236}">
                <a16:creationId xmlns:a16="http://schemas.microsoft.com/office/drawing/2014/main" id="{A28D928B-06AB-8E7C-75CE-F3021A140214}"/>
              </a:ext>
            </a:extLst>
          </p:cNvPr>
          <p:cNvSpPr/>
          <p:nvPr/>
        </p:nvSpPr>
        <p:spPr>
          <a:xfrm>
            <a:off x="802221" y="3538729"/>
            <a:ext cx="2967395" cy="1482591"/>
          </a:xfrm>
          <a:prstGeom prst="clou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9" name="Cloud 8">
            <a:extLst>
              <a:ext uri="{FF2B5EF4-FFF2-40B4-BE49-F238E27FC236}">
                <a16:creationId xmlns:a16="http://schemas.microsoft.com/office/drawing/2014/main" id="{8047D19E-6CAE-2589-93FC-318931DD3801}"/>
              </a:ext>
            </a:extLst>
          </p:cNvPr>
          <p:cNvSpPr/>
          <p:nvPr/>
        </p:nvSpPr>
        <p:spPr>
          <a:xfrm>
            <a:off x="3808956" y="3494775"/>
            <a:ext cx="4443262" cy="1582477"/>
          </a:xfrm>
          <a:prstGeom prst="clou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1" name="Cloud 10">
            <a:extLst>
              <a:ext uri="{FF2B5EF4-FFF2-40B4-BE49-F238E27FC236}">
                <a16:creationId xmlns:a16="http://schemas.microsoft.com/office/drawing/2014/main" id="{C075429A-68AE-5860-DF2C-B0745D749D64}"/>
              </a:ext>
            </a:extLst>
          </p:cNvPr>
          <p:cNvSpPr/>
          <p:nvPr/>
        </p:nvSpPr>
        <p:spPr>
          <a:xfrm>
            <a:off x="8414951" y="3528265"/>
            <a:ext cx="3089006" cy="1252467"/>
          </a:xfrm>
          <a:prstGeom prst="clou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4" name="TextBox 13">
            <a:extLst>
              <a:ext uri="{FF2B5EF4-FFF2-40B4-BE49-F238E27FC236}">
                <a16:creationId xmlns:a16="http://schemas.microsoft.com/office/drawing/2014/main" id="{FDE6C085-D322-7466-A0B2-9E4AAD5D710F}"/>
              </a:ext>
            </a:extLst>
          </p:cNvPr>
          <p:cNvSpPr txBox="1"/>
          <p:nvPr/>
        </p:nvSpPr>
        <p:spPr>
          <a:xfrm>
            <a:off x="8739661" y="3857402"/>
            <a:ext cx="2763403" cy="923330"/>
          </a:xfrm>
          <a:prstGeom prst="rect">
            <a:avLst/>
          </a:prstGeom>
          <a:noFill/>
        </p:spPr>
        <p:txBody>
          <a:bodyPr wrap="square" rtlCol="0">
            <a:spAutoFit/>
          </a:bodyPr>
          <a:lstStyle/>
          <a:p>
            <a:pPr marL="114300" lvl="0">
              <a:buSzPts val="1800"/>
            </a:pPr>
            <a:r>
              <a:rPr lang="el-GR" dirty="0">
                <a:latin typeface="AKA-ACIDGR-DIARYGIRL" panose="02000603000000000000" pitchFamily="2" charset="0"/>
                <a:ea typeface="AKA-ACIDGR-DIARYGIRL" panose="02000603000000000000" pitchFamily="2" charset="0"/>
                <a:cs typeface="Ayuthaya" pitchFamily="2" charset="-34"/>
              </a:rPr>
              <a:t>βελτιώσουν τις δεξιότητές τους</a:t>
            </a:r>
          </a:p>
          <a:p>
            <a:endParaRPr lang="en-GR" dirty="0"/>
          </a:p>
        </p:txBody>
      </p:sp>
      <p:pic>
        <p:nvPicPr>
          <p:cNvPr id="16" name="Graphic 15" descr="Arrow Right with solid fill">
            <a:extLst>
              <a:ext uri="{FF2B5EF4-FFF2-40B4-BE49-F238E27FC236}">
                <a16:creationId xmlns:a16="http://schemas.microsoft.com/office/drawing/2014/main" id="{351CBBE6-FB14-1154-6553-127C329EBD91}"/>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rot="5400000">
            <a:off x="9228117" y="2731354"/>
            <a:ext cx="812382" cy="812382"/>
          </a:xfrm>
          <a:prstGeom prst="rect">
            <a:avLst/>
          </a:prstGeom>
        </p:spPr>
      </p:pic>
      <p:sp>
        <p:nvSpPr>
          <p:cNvPr id="19" name="TextBox 18">
            <a:extLst>
              <a:ext uri="{FF2B5EF4-FFF2-40B4-BE49-F238E27FC236}">
                <a16:creationId xmlns:a16="http://schemas.microsoft.com/office/drawing/2014/main" id="{B8667178-82DF-962B-FA30-AC10D3F33C35}"/>
              </a:ext>
            </a:extLst>
          </p:cNvPr>
          <p:cNvSpPr txBox="1"/>
          <p:nvPr/>
        </p:nvSpPr>
        <p:spPr>
          <a:xfrm>
            <a:off x="2919765" y="5884034"/>
            <a:ext cx="7523600" cy="707886"/>
          </a:xfrm>
          <a:prstGeom prst="rect">
            <a:avLst/>
          </a:prstGeom>
          <a:noFill/>
        </p:spPr>
        <p:txBody>
          <a:bodyPr wrap="square">
            <a:spAutoFit/>
          </a:bodyPr>
          <a:lstStyle/>
          <a:p>
            <a:pPr marL="114300">
              <a:buSzPts val="1800"/>
            </a:pPr>
            <a:r>
              <a:rPr lang="el" sz="2000" dirty="0">
                <a:latin typeface="AKA-ACIDGR-DIARYGIRL" panose="02000603000000000000" pitchFamily="2" charset="0"/>
                <a:ea typeface="AKA-ACIDGR-DIARYGIRL" panose="02000603000000000000" pitchFamily="2" charset="0"/>
                <a:cs typeface="Ayuthaya" pitchFamily="2" charset="-34"/>
              </a:rPr>
              <a:t> Καμία έρευνα δεν εξετάζει τα συναισθηματικά μαθησιακά αποτελέσματα.</a:t>
            </a:r>
            <a:endParaRPr lang="en-GR" sz="2000" dirty="0">
              <a:latin typeface="AKA-ACIDGR-DIARYGIRL" panose="02000603000000000000" pitchFamily="2" charset="0"/>
              <a:ea typeface="AKA-ACIDGR-DIARYGIRL" panose="02000603000000000000" pitchFamily="2" charset="0"/>
              <a:cs typeface="Ayuthaya" pitchFamily="2" charset="-34"/>
            </a:endParaRPr>
          </a:p>
        </p:txBody>
      </p:sp>
      <p:sp>
        <p:nvSpPr>
          <p:cNvPr id="20" name="5-point Star 19">
            <a:extLst>
              <a:ext uri="{FF2B5EF4-FFF2-40B4-BE49-F238E27FC236}">
                <a16:creationId xmlns:a16="http://schemas.microsoft.com/office/drawing/2014/main" id="{6FA400B9-7A7C-E2D6-C33B-95940CCA3FA8}"/>
              </a:ext>
            </a:extLst>
          </p:cNvPr>
          <p:cNvSpPr/>
          <p:nvPr/>
        </p:nvSpPr>
        <p:spPr>
          <a:xfrm>
            <a:off x="2806888" y="5949953"/>
            <a:ext cx="274356" cy="232312"/>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3" name="Rectangle 2">
            <a:extLst>
              <a:ext uri="{FF2B5EF4-FFF2-40B4-BE49-F238E27FC236}">
                <a16:creationId xmlns:a16="http://schemas.microsoft.com/office/drawing/2014/main" id="{21A2459C-76D6-BDE8-66B5-9CBFD492C19B}"/>
              </a:ext>
            </a:extLst>
          </p:cNvPr>
          <p:cNvSpPr/>
          <p:nvPr/>
        </p:nvSpPr>
        <p:spPr>
          <a:xfrm>
            <a:off x="2263958" y="1491008"/>
            <a:ext cx="8179407" cy="1182772"/>
          </a:xfrm>
          <a:custGeom>
            <a:avLst/>
            <a:gdLst>
              <a:gd name="connsiteX0" fmla="*/ 0 w 8179407"/>
              <a:gd name="connsiteY0" fmla="*/ 0 h 1182772"/>
              <a:gd name="connsiteX1" fmla="*/ 502449 w 8179407"/>
              <a:gd name="connsiteY1" fmla="*/ 0 h 1182772"/>
              <a:gd name="connsiteX2" fmla="*/ 841310 w 8179407"/>
              <a:gd name="connsiteY2" fmla="*/ 0 h 1182772"/>
              <a:gd name="connsiteX3" fmla="*/ 1589142 w 8179407"/>
              <a:gd name="connsiteY3" fmla="*/ 0 h 1182772"/>
              <a:gd name="connsiteX4" fmla="*/ 2091591 w 8179407"/>
              <a:gd name="connsiteY4" fmla="*/ 0 h 1182772"/>
              <a:gd name="connsiteX5" fmla="*/ 2594041 w 8179407"/>
              <a:gd name="connsiteY5" fmla="*/ 0 h 1182772"/>
              <a:gd name="connsiteX6" fmla="*/ 3341872 w 8179407"/>
              <a:gd name="connsiteY6" fmla="*/ 0 h 1182772"/>
              <a:gd name="connsiteX7" fmla="*/ 3762527 w 8179407"/>
              <a:gd name="connsiteY7" fmla="*/ 0 h 1182772"/>
              <a:gd name="connsiteX8" fmla="*/ 4510359 w 8179407"/>
              <a:gd name="connsiteY8" fmla="*/ 0 h 1182772"/>
              <a:gd name="connsiteX9" fmla="*/ 5258190 w 8179407"/>
              <a:gd name="connsiteY9" fmla="*/ 0 h 1182772"/>
              <a:gd name="connsiteX10" fmla="*/ 5842434 w 8179407"/>
              <a:gd name="connsiteY10" fmla="*/ 0 h 1182772"/>
              <a:gd name="connsiteX11" fmla="*/ 6590265 w 8179407"/>
              <a:gd name="connsiteY11" fmla="*/ 0 h 1182772"/>
              <a:gd name="connsiteX12" fmla="*/ 7092714 w 8179407"/>
              <a:gd name="connsiteY12" fmla="*/ 0 h 1182772"/>
              <a:gd name="connsiteX13" fmla="*/ 7595164 w 8179407"/>
              <a:gd name="connsiteY13" fmla="*/ 0 h 1182772"/>
              <a:gd name="connsiteX14" fmla="*/ 8179407 w 8179407"/>
              <a:gd name="connsiteY14" fmla="*/ 0 h 1182772"/>
              <a:gd name="connsiteX15" fmla="*/ 8179407 w 8179407"/>
              <a:gd name="connsiteY15" fmla="*/ 579558 h 1182772"/>
              <a:gd name="connsiteX16" fmla="*/ 8179407 w 8179407"/>
              <a:gd name="connsiteY16" fmla="*/ 1182772 h 1182772"/>
              <a:gd name="connsiteX17" fmla="*/ 7513370 w 8179407"/>
              <a:gd name="connsiteY17" fmla="*/ 1182772 h 1182772"/>
              <a:gd name="connsiteX18" fmla="*/ 6929126 w 8179407"/>
              <a:gd name="connsiteY18" fmla="*/ 1182772 h 1182772"/>
              <a:gd name="connsiteX19" fmla="*/ 6590265 w 8179407"/>
              <a:gd name="connsiteY19" fmla="*/ 1182772 h 1182772"/>
              <a:gd name="connsiteX20" fmla="*/ 6169610 w 8179407"/>
              <a:gd name="connsiteY20" fmla="*/ 1182772 h 1182772"/>
              <a:gd name="connsiteX21" fmla="*/ 5421778 w 8179407"/>
              <a:gd name="connsiteY21" fmla="*/ 1182772 h 1182772"/>
              <a:gd name="connsiteX22" fmla="*/ 4837535 w 8179407"/>
              <a:gd name="connsiteY22" fmla="*/ 1182772 h 1182772"/>
              <a:gd name="connsiteX23" fmla="*/ 4416880 w 8179407"/>
              <a:gd name="connsiteY23" fmla="*/ 1182772 h 1182772"/>
              <a:gd name="connsiteX24" fmla="*/ 3832636 w 8179407"/>
              <a:gd name="connsiteY24" fmla="*/ 1182772 h 1182772"/>
              <a:gd name="connsiteX25" fmla="*/ 3493775 w 8179407"/>
              <a:gd name="connsiteY25" fmla="*/ 1182772 h 1182772"/>
              <a:gd name="connsiteX26" fmla="*/ 3154914 w 8179407"/>
              <a:gd name="connsiteY26" fmla="*/ 1182772 h 1182772"/>
              <a:gd name="connsiteX27" fmla="*/ 2570671 w 8179407"/>
              <a:gd name="connsiteY27" fmla="*/ 1182772 h 1182772"/>
              <a:gd name="connsiteX28" fmla="*/ 2150016 w 8179407"/>
              <a:gd name="connsiteY28" fmla="*/ 1182772 h 1182772"/>
              <a:gd name="connsiteX29" fmla="*/ 1483978 w 8179407"/>
              <a:gd name="connsiteY29" fmla="*/ 1182772 h 1182772"/>
              <a:gd name="connsiteX30" fmla="*/ 1063323 w 8179407"/>
              <a:gd name="connsiteY30" fmla="*/ 1182772 h 1182772"/>
              <a:gd name="connsiteX31" fmla="*/ 0 w 8179407"/>
              <a:gd name="connsiteY31" fmla="*/ 1182772 h 1182772"/>
              <a:gd name="connsiteX32" fmla="*/ 0 w 8179407"/>
              <a:gd name="connsiteY32" fmla="*/ 626869 h 1182772"/>
              <a:gd name="connsiteX33" fmla="*/ 0 w 8179407"/>
              <a:gd name="connsiteY33" fmla="*/ 0 h 1182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179407" h="1182772" extrusionOk="0">
                <a:moveTo>
                  <a:pt x="0" y="0"/>
                </a:moveTo>
                <a:cubicBezTo>
                  <a:pt x="209746" y="-19102"/>
                  <a:pt x="298761" y="14901"/>
                  <a:pt x="502449" y="0"/>
                </a:cubicBezTo>
                <a:cubicBezTo>
                  <a:pt x="706137" y="-14901"/>
                  <a:pt x="690703" y="20222"/>
                  <a:pt x="841310" y="0"/>
                </a:cubicBezTo>
                <a:cubicBezTo>
                  <a:pt x="991917" y="-20222"/>
                  <a:pt x="1410833" y="12534"/>
                  <a:pt x="1589142" y="0"/>
                </a:cubicBezTo>
                <a:cubicBezTo>
                  <a:pt x="1767451" y="-12534"/>
                  <a:pt x="1916561" y="17796"/>
                  <a:pt x="2091591" y="0"/>
                </a:cubicBezTo>
                <a:cubicBezTo>
                  <a:pt x="2266621" y="-17796"/>
                  <a:pt x="2483936" y="54517"/>
                  <a:pt x="2594041" y="0"/>
                </a:cubicBezTo>
                <a:cubicBezTo>
                  <a:pt x="2704146" y="-54517"/>
                  <a:pt x="3070667" y="66045"/>
                  <a:pt x="3341872" y="0"/>
                </a:cubicBezTo>
                <a:cubicBezTo>
                  <a:pt x="3613077" y="-66045"/>
                  <a:pt x="3589443" y="45097"/>
                  <a:pt x="3762527" y="0"/>
                </a:cubicBezTo>
                <a:cubicBezTo>
                  <a:pt x="3935611" y="-45097"/>
                  <a:pt x="4290882" y="36197"/>
                  <a:pt x="4510359" y="0"/>
                </a:cubicBezTo>
                <a:cubicBezTo>
                  <a:pt x="4729836" y="-36197"/>
                  <a:pt x="5064011" y="46022"/>
                  <a:pt x="5258190" y="0"/>
                </a:cubicBezTo>
                <a:cubicBezTo>
                  <a:pt x="5452369" y="-46022"/>
                  <a:pt x="5622278" y="255"/>
                  <a:pt x="5842434" y="0"/>
                </a:cubicBezTo>
                <a:cubicBezTo>
                  <a:pt x="6062590" y="-255"/>
                  <a:pt x="6221918" y="3605"/>
                  <a:pt x="6590265" y="0"/>
                </a:cubicBezTo>
                <a:cubicBezTo>
                  <a:pt x="6958612" y="-3605"/>
                  <a:pt x="6972987" y="53764"/>
                  <a:pt x="7092714" y="0"/>
                </a:cubicBezTo>
                <a:cubicBezTo>
                  <a:pt x="7212441" y="-53764"/>
                  <a:pt x="7472313" y="17562"/>
                  <a:pt x="7595164" y="0"/>
                </a:cubicBezTo>
                <a:cubicBezTo>
                  <a:pt x="7718015" y="-17562"/>
                  <a:pt x="7976451" y="41863"/>
                  <a:pt x="8179407" y="0"/>
                </a:cubicBezTo>
                <a:cubicBezTo>
                  <a:pt x="8196776" y="283335"/>
                  <a:pt x="8157386" y="396654"/>
                  <a:pt x="8179407" y="579558"/>
                </a:cubicBezTo>
                <a:cubicBezTo>
                  <a:pt x="8201428" y="762462"/>
                  <a:pt x="8126937" y="952609"/>
                  <a:pt x="8179407" y="1182772"/>
                </a:cubicBezTo>
                <a:cubicBezTo>
                  <a:pt x="7928662" y="1246109"/>
                  <a:pt x="7771926" y="1125496"/>
                  <a:pt x="7513370" y="1182772"/>
                </a:cubicBezTo>
                <a:cubicBezTo>
                  <a:pt x="7254814" y="1240048"/>
                  <a:pt x="7086226" y="1138801"/>
                  <a:pt x="6929126" y="1182772"/>
                </a:cubicBezTo>
                <a:cubicBezTo>
                  <a:pt x="6772026" y="1226743"/>
                  <a:pt x="6740549" y="1167303"/>
                  <a:pt x="6590265" y="1182772"/>
                </a:cubicBezTo>
                <a:cubicBezTo>
                  <a:pt x="6439981" y="1198241"/>
                  <a:pt x="6367954" y="1159991"/>
                  <a:pt x="6169610" y="1182772"/>
                </a:cubicBezTo>
                <a:cubicBezTo>
                  <a:pt x="5971267" y="1205553"/>
                  <a:pt x="5683165" y="1161459"/>
                  <a:pt x="5421778" y="1182772"/>
                </a:cubicBezTo>
                <a:cubicBezTo>
                  <a:pt x="5160391" y="1204085"/>
                  <a:pt x="5118906" y="1159968"/>
                  <a:pt x="4837535" y="1182772"/>
                </a:cubicBezTo>
                <a:cubicBezTo>
                  <a:pt x="4556164" y="1205576"/>
                  <a:pt x="4527604" y="1175487"/>
                  <a:pt x="4416880" y="1182772"/>
                </a:cubicBezTo>
                <a:cubicBezTo>
                  <a:pt x="4306157" y="1190057"/>
                  <a:pt x="4078629" y="1175079"/>
                  <a:pt x="3832636" y="1182772"/>
                </a:cubicBezTo>
                <a:cubicBezTo>
                  <a:pt x="3586643" y="1190465"/>
                  <a:pt x="3614022" y="1169011"/>
                  <a:pt x="3493775" y="1182772"/>
                </a:cubicBezTo>
                <a:cubicBezTo>
                  <a:pt x="3373528" y="1196533"/>
                  <a:pt x="3225336" y="1174189"/>
                  <a:pt x="3154914" y="1182772"/>
                </a:cubicBezTo>
                <a:cubicBezTo>
                  <a:pt x="3084492" y="1191355"/>
                  <a:pt x="2697827" y="1144614"/>
                  <a:pt x="2570671" y="1182772"/>
                </a:cubicBezTo>
                <a:cubicBezTo>
                  <a:pt x="2443515" y="1220930"/>
                  <a:pt x="2270557" y="1176000"/>
                  <a:pt x="2150016" y="1182772"/>
                </a:cubicBezTo>
                <a:cubicBezTo>
                  <a:pt x="2029475" y="1189544"/>
                  <a:pt x="1717267" y="1105743"/>
                  <a:pt x="1483978" y="1182772"/>
                </a:cubicBezTo>
                <a:cubicBezTo>
                  <a:pt x="1250689" y="1259801"/>
                  <a:pt x="1188805" y="1157103"/>
                  <a:pt x="1063323" y="1182772"/>
                </a:cubicBezTo>
                <a:cubicBezTo>
                  <a:pt x="937842" y="1208441"/>
                  <a:pt x="332482" y="1099053"/>
                  <a:pt x="0" y="1182772"/>
                </a:cubicBezTo>
                <a:cubicBezTo>
                  <a:pt x="-9537" y="996260"/>
                  <a:pt x="41809" y="884888"/>
                  <a:pt x="0" y="626869"/>
                </a:cubicBezTo>
                <a:cubicBezTo>
                  <a:pt x="-41809" y="368850"/>
                  <a:pt x="6265" y="214030"/>
                  <a:pt x="0" y="0"/>
                </a:cubicBezTo>
                <a:close/>
              </a:path>
            </a:pathLst>
          </a:custGeom>
          <a:noFill/>
          <a:ln w="19050">
            <a:solidFill>
              <a:schemeClr val="accent2">
                <a:lumMod val="75000"/>
              </a:schemeClr>
            </a:solidFill>
            <a:extLst>
              <a:ext uri="{C807C97D-BFC1-408E-A445-0C87EB9F89A2}">
                <ask:lineSketchStyleProps xmln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Tree>
    <p:extLst>
      <p:ext uri="{BB962C8B-B14F-4D97-AF65-F5344CB8AC3E}">
        <p14:creationId xmlns:p14="http://schemas.microsoft.com/office/powerpoint/2010/main" val="13484143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heckerboard(across)">
                                      <p:cBhvr>
                                        <p:cTn id="7" dur="500"/>
                                        <p:tgtEl>
                                          <p:spTgt spid="102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dissolve">
                                      <p:cBhvr>
                                        <p:cTn id="18" dur="500"/>
                                        <p:tgtEl>
                                          <p:spTgt spid="31"/>
                                        </p:tgtEl>
                                      </p:cBhvr>
                                    </p:animEffect>
                                  </p:childTnLst>
                                </p:cTn>
                              </p:par>
                              <p:par>
                                <p:cTn id="19" presetID="2" presetClass="entr" presetSubtype="4"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ppt_x"/>
                                          </p:val>
                                        </p:tav>
                                        <p:tav tm="100000">
                                          <p:val>
                                            <p:strVal val="#ppt_x"/>
                                          </p:val>
                                        </p:tav>
                                      </p:tavLst>
                                    </p:anim>
                                    <p:anim calcmode="lin" valueType="num">
                                      <p:cBhvr additive="base">
                                        <p:cTn id="2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additive="base">
                                        <p:cTn id="27" dur="500" fill="hold"/>
                                        <p:tgtEl>
                                          <p:spTgt spid="28"/>
                                        </p:tgtEl>
                                        <p:attrNameLst>
                                          <p:attrName>ppt_x</p:attrName>
                                        </p:attrNameLst>
                                      </p:cBhvr>
                                      <p:tavLst>
                                        <p:tav tm="0">
                                          <p:val>
                                            <p:strVal val="#ppt_x"/>
                                          </p:val>
                                        </p:tav>
                                        <p:tav tm="100000">
                                          <p:val>
                                            <p:strVal val="#ppt_x"/>
                                          </p:val>
                                        </p:tav>
                                      </p:tavLst>
                                    </p:anim>
                                    <p:anim calcmode="lin" valueType="num">
                                      <p:cBhvr additive="base">
                                        <p:cTn id="28" dur="500" fill="hold"/>
                                        <p:tgtEl>
                                          <p:spTgt spid="2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par>
                                <p:cTn id="39" presetID="9"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dissolve">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5" presetClass="entr" presetSubtype="10"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checkerboard(across)">
                                      <p:cBhvr>
                                        <p:cTn id="46" dur="500"/>
                                        <p:tgtEl>
                                          <p:spTgt spid="19"/>
                                        </p:tgtEl>
                                      </p:cBhvr>
                                    </p:animEffect>
                                  </p:childTnLst>
                                </p:cTn>
                              </p:par>
                              <p:par>
                                <p:cTn id="47" presetID="5" presetClass="entr" presetSubtype="1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checkerboard(across)">
                                      <p:cBhvr>
                                        <p:cTn id="4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8" grpId="0"/>
      <p:bldP spid="14" grpId="0"/>
      <p:bldP spid="19" grpId="0"/>
      <p:bldP spid="20"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7704DFB-68CB-1C40-638F-2A6BD9104805}"/>
              </a:ext>
            </a:extLst>
          </p:cNvPr>
          <p:cNvSpPr>
            <a:spLocks noGrp="1"/>
          </p:cNvSpPr>
          <p:nvPr>
            <p:ph type="title"/>
          </p:nvPr>
        </p:nvSpPr>
        <p:spPr>
          <a:xfrm>
            <a:off x="0" y="92810"/>
            <a:ext cx="12188952" cy="1774188"/>
          </a:xfrm>
        </p:spPr>
        <p:txBody>
          <a:bodyPr>
            <a:noAutofit/>
          </a:bodyPr>
          <a:lstStyle/>
          <a:p>
            <a:pPr algn="ctr"/>
            <a:r>
              <a:rPr lang="el-GR" sz="48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rPr>
              <a:t>Ευρήματα της Έρευνας</a:t>
            </a:r>
            <a:endParaRPr lang="en-GR" sz="48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 name="Rounded Rectangle 6">
            <a:extLst>
              <a:ext uri="{FF2B5EF4-FFF2-40B4-BE49-F238E27FC236}">
                <a16:creationId xmlns:a16="http://schemas.microsoft.com/office/drawing/2014/main" id="{71F488D8-2B6D-58F7-3F43-4CC8A3D28407}"/>
              </a:ext>
            </a:extLst>
          </p:cNvPr>
          <p:cNvSpPr/>
          <p:nvPr/>
        </p:nvSpPr>
        <p:spPr>
          <a:xfrm>
            <a:off x="0" y="1795353"/>
            <a:ext cx="2120073" cy="3463026"/>
          </a:xfrm>
          <a:prstGeom prst="roundRect">
            <a:avLst/>
          </a:prstGeom>
          <a:noFill/>
          <a:ln w="38100">
            <a:solidFill>
              <a:schemeClr val="accent2">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R"/>
          </a:p>
        </p:txBody>
      </p:sp>
      <p:sp>
        <p:nvSpPr>
          <p:cNvPr id="13" name="Rounded Rectangle 12">
            <a:extLst>
              <a:ext uri="{FF2B5EF4-FFF2-40B4-BE49-F238E27FC236}">
                <a16:creationId xmlns:a16="http://schemas.microsoft.com/office/drawing/2014/main" id="{05963DDD-7B44-9840-193C-3AA9A20568BB}"/>
              </a:ext>
            </a:extLst>
          </p:cNvPr>
          <p:cNvSpPr/>
          <p:nvPr/>
        </p:nvSpPr>
        <p:spPr>
          <a:xfrm>
            <a:off x="5024511" y="1795353"/>
            <a:ext cx="2133702" cy="3463026"/>
          </a:xfrm>
          <a:prstGeom prst="roundRect">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5" name="Rounded Rectangle 14">
            <a:extLst>
              <a:ext uri="{FF2B5EF4-FFF2-40B4-BE49-F238E27FC236}">
                <a16:creationId xmlns:a16="http://schemas.microsoft.com/office/drawing/2014/main" id="{DB499060-7D66-4CD0-0811-CEF64A7CE15D}"/>
              </a:ext>
            </a:extLst>
          </p:cNvPr>
          <p:cNvSpPr/>
          <p:nvPr/>
        </p:nvSpPr>
        <p:spPr>
          <a:xfrm>
            <a:off x="2505441" y="1795353"/>
            <a:ext cx="2133702" cy="3463026"/>
          </a:xfrm>
          <a:prstGeom prst="roundRect">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7" name="Rounded Rectangle 16">
            <a:extLst>
              <a:ext uri="{FF2B5EF4-FFF2-40B4-BE49-F238E27FC236}">
                <a16:creationId xmlns:a16="http://schemas.microsoft.com/office/drawing/2014/main" id="{8FBDE2A5-1FCF-CF6D-93DC-DB6512496FD4}"/>
              </a:ext>
            </a:extLst>
          </p:cNvPr>
          <p:cNvSpPr/>
          <p:nvPr/>
        </p:nvSpPr>
        <p:spPr>
          <a:xfrm>
            <a:off x="7543581" y="1777873"/>
            <a:ext cx="2120073" cy="3463026"/>
          </a:xfrm>
          <a:prstGeom prst="roundRect">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21" name="Rounded Rectangle 20">
            <a:extLst>
              <a:ext uri="{FF2B5EF4-FFF2-40B4-BE49-F238E27FC236}">
                <a16:creationId xmlns:a16="http://schemas.microsoft.com/office/drawing/2014/main" id="{1AB042E6-E254-F21B-300E-4042AEE4CFCE}"/>
              </a:ext>
            </a:extLst>
          </p:cNvPr>
          <p:cNvSpPr/>
          <p:nvPr/>
        </p:nvSpPr>
        <p:spPr>
          <a:xfrm>
            <a:off x="10055250" y="1777873"/>
            <a:ext cx="2136750" cy="3480506"/>
          </a:xfrm>
          <a:prstGeom prst="roundRect">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23" name="TextBox 22">
            <a:extLst>
              <a:ext uri="{FF2B5EF4-FFF2-40B4-BE49-F238E27FC236}">
                <a16:creationId xmlns:a16="http://schemas.microsoft.com/office/drawing/2014/main" id="{E8A83881-13FC-C1C4-8261-A3869A7C1B4C}"/>
              </a:ext>
            </a:extLst>
          </p:cNvPr>
          <p:cNvSpPr txBox="1"/>
          <p:nvPr/>
        </p:nvSpPr>
        <p:spPr>
          <a:xfrm>
            <a:off x="135929" y="2363195"/>
            <a:ext cx="1834587" cy="2547108"/>
          </a:xfrm>
          <a:prstGeom prst="rect">
            <a:avLst/>
          </a:prstGeom>
          <a:noFill/>
        </p:spPr>
        <p:txBody>
          <a:bodyPr wrap="square">
            <a:spAutoFit/>
          </a:bodyPr>
          <a:lstStyle/>
          <a:p>
            <a:pPr>
              <a:lnSpc>
                <a:spcPct val="150000"/>
              </a:lnSpc>
            </a:pPr>
            <a:r>
              <a:rPr lang="el-GR" dirty="0">
                <a:latin typeface="AKA-ACIDGR-DIARYGIRL" panose="02000603000000000000" pitchFamily="2" charset="0"/>
                <a:ea typeface="AKA-ACIDGR-DIARYGIRL" panose="02000603000000000000" pitchFamily="2" charset="0"/>
                <a:cs typeface="Ayuthaya" pitchFamily="2" charset="-34"/>
              </a:rPr>
              <a:t>Κατάλληλα ηλικιακά μαθησιακά εργαλεία/  πλατφόρμες ΤΝ</a:t>
            </a:r>
          </a:p>
        </p:txBody>
      </p:sp>
      <p:sp>
        <p:nvSpPr>
          <p:cNvPr id="25" name="TextBox 24">
            <a:extLst>
              <a:ext uri="{FF2B5EF4-FFF2-40B4-BE49-F238E27FC236}">
                <a16:creationId xmlns:a16="http://schemas.microsoft.com/office/drawing/2014/main" id="{49B048EC-1461-97E1-278C-BC9AAA31EC55}"/>
              </a:ext>
            </a:extLst>
          </p:cNvPr>
          <p:cNvSpPr txBox="1"/>
          <p:nvPr/>
        </p:nvSpPr>
        <p:spPr>
          <a:xfrm>
            <a:off x="2672735" y="2183221"/>
            <a:ext cx="1806668" cy="2585323"/>
          </a:xfrm>
          <a:prstGeom prst="rect">
            <a:avLst/>
          </a:prstGeom>
          <a:noFill/>
        </p:spPr>
        <p:txBody>
          <a:bodyPr wrap="square">
            <a:spAutoFit/>
          </a:bodyPr>
          <a:lstStyle/>
          <a:p>
            <a:r>
              <a:rPr lang="el-GR" dirty="0">
                <a:latin typeface="AKA-ACIDGR-DIARYGIRL" panose="02000603000000000000" pitchFamily="2" charset="0"/>
                <a:ea typeface="AKA-ACIDGR-DIARYGIRL" panose="02000603000000000000" pitchFamily="2" charset="0"/>
                <a:cs typeface="Ayuthaya" pitchFamily="2" charset="-34"/>
              </a:rPr>
              <a:t>Παιδαγωγικό σχεδιασμό </a:t>
            </a:r>
            <a:r>
              <a:rPr lang="el-GR" dirty="0">
                <a:latin typeface="AKA-ACIDGR-DIARYGIRL" panose="02000603000000000000" pitchFamily="2" charset="0"/>
                <a:ea typeface="AKA-ACIDGR-DIARYGIRL" panose="02000603000000000000" pitchFamily="2" charset="0"/>
                <a:cs typeface="Ayuthaya" pitchFamily="2" charset="-34"/>
                <a:sym typeface="Symbol" panose="05050102010706020507" pitchFamily="18" charset="2"/>
              </a:rPr>
              <a:t> </a:t>
            </a:r>
          </a:p>
          <a:p>
            <a:endParaRPr lang="el-GR" dirty="0">
              <a:latin typeface="AKA-ACIDGR-DIARYGIRL" panose="02000603000000000000" pitchFamily="2" charset="0"/>
              <a:ea typeface="AKA-ACIDGR-DIARYGIRL" panose="02000603000000000000" pitchFamily="2" charset="0"/>
              <a:cs typeface="Ayuthaya" pitchFamily="2" charset="-34"/>
              <a:sym typeface="Symbol" panose="05050102010706020507" pitchFamily="18" charset="2"/>
            </a:endParaRPr>
          </a:p>
          <a:p>
            <a:endParaRPr lang="el-GR" dirty="0">
              <a:latin typeface="AKA-ACIDGR-DIARYGIRL" panose="02000603000000000000" pitchFamily="2" charset="0"/>
              <a:ea typeface="AKA-ACIDGR-DIARYGIRL" panose="02000603000000000000" pitchFamily="2" charset="0"/>
              <a:cs typeface="Ayuthaya" pitchFamily="2" charset="-34"/>
              <a:sym typeface="Symbol" panose="05050102010706020507" pitchFamily="18" charset="2"/>
            </a:endParaRPr>
          </a:p>
          <a:p>
            <a:endParaRPr lang="el-GR" dirty="0">
              <a:latin typeface="AKA-ACIDGR-DIARYGIRL" panose="02000603000000000000" pitchFamily="2" charset="0"/>
              <a:ea typeface="AKA-ACIDGR-DIARYGIRL" panose="02000603000000000000" pitchFamily="2" charset="0"/>
              <a:cs typeface="Ayuthaya" pitchFamily="2" charset="-34"/>
              <a:sym typeface="Symbol" panose="05050102010706020507" pitchFamily="18" charset="2"/>
            </a:endParaRPr>
          </a:p>
          <a:p>
            <a:r>
              <a:rPr lang="el-GR" dirty="0">
                <a:latin typeface="AKA-ACIDGR-DIARYGIRL" panose="02000603000000000000" pitchFamily="2" charset="0"/>
                <a:ea typeface="AKA-ACIDGR-DIARYGIRL" panose="02000603000000000000" pitchFamily="2" charset="0"/>
                <a:cs typeface="Ayuthaya" pitchFamily="2" charset="-34"/>
                <a:sym typeface="Symbol" panose="05050102010706020507" pitchFamily="18" charset="2"/>
              </a:rPr>
              <a:t>διαφορετικές μαθησιακές δραστηριότητες </a:t>
            </a:r>
          </a:p>
        </p:txBody>
      </p:sp>
      <p:pic>
        <p:nvPicPr>
          <p:cNvPr id="30" name="Graphic 29" descr="Arrow Down with solid fill">
            <a:extLst>
              <a:ext uri="{FF2B5EF4-FFF2-40B4-BE49-F238E27FC236}">
                <a16:creationId xmlns:a16="http://schemas.microsoft.com/office/drawing/2014/main" id="{1D9AE845-1F1C-5A8D-B18C-14EADB074250}"/>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3316115" y="3018682"/>
            <a:ext cx="457200" cy="457200"/>
          </a:xfrm>
          <a:prstGeom prst="rect">
            <a:avLst/>
          </a:prstGeom>
        </p:spPr>
      </p:pic>
      <p:sp>
        <p:nvSpPr>
          <p:cNvPr id="33" name="TextBox 32">
            <a:extLst>
              <a:ext uri="{FF2B5EF4-FFF2-40B4-BE49-F238E27FC236}">
                <a16:creationId xmlns:a16="http://schemas.microsoft.com/office/drawing/2014/main" id="{B3D5E143-1D76-2426-9B3B-4F610F0E1B5C}"/>
              </a:ext>
            </a:extLst>
          </p:cNvPr>
          <p:cNvSpPr txBox="1"/>
          <p:nvPr/>
        </p:nvSpPr>
        <p:spPr>
          <a:xfrm>
            <a:off x="5117555" y="2168952"/>
            <a:ext cx="1943002" cy="2862322"/>
          </a:xfrm>
          <a:prstGeom prst="rect">
            <a:avLst/>
          </a:prstGeom>
          <a:noFill/>
        </p:spPr>
        <p:txBody>
          <a:bodyPr wrap="square">
            <a:spAutoFit/>
          </a:bodyPr>
          <a:lstStyle/>
          <a:p>
            <a:r>
              <a:rPr lang="el-GR" dirty="0">
                <a:latin typeface="AKA-ACIDGR-DIARYGIRL" panose="02000603000000000000" pitchFamily="2" charset="0"/>
                <a:ea typeface="AKA-ACIDGR-DIARYGIRL" panose="02000603000000000000" pitchFamily="2" charset="0"/>
                <a:cs typeface="Ayuthaya" pitchFamily="2" charset="-34"/>
                <a:sym typeface="Symbol" panose="05050102010706020507" pitchFamily="18" charset="2"/>
              </a:rPr>
              <a:t>Μαθησιακά αποτελέσματα </a:t>
            </a:r>
            <a:endParaRPr lang="en-US" dirty="0">
              <a:latin typeface="AKA-ACIDGR-DIARYGIRL" panose="02000603000000000000" pitchFamily="2" charset="0"/>
              <a:ea typeface="AKA-ACIDGR-DIARYGIRL" panose="02000603000000000000" pitchFamily="2" charset="0"/>
              <a:cs typeface="Ayuthaya" pitchFamily="2" charset="-34"/>
              <a:sym typeface="Symbol" panose="05050102010706020507" pitchFamily="18" charset="2"/>
            </a:endParaRPr>
          </a:p>
          <a:p>
            <a:endParaRPr lang="en-US" dirty="0">
              <a:latin typeface="AKA-ACIDGR-DIARYGIRL" panose="02000603000000000000" pitchFamily="2" charset="0"/>
              <a:ea typeface="AKA-ACIDGR-DIARYGIRL" panose="02000603000000000000" pitchFamily="2" charset="0"/>
              <a:cs typeface="Ayuthaya" pitchFamily="2" charset="-34"/>
              <a:sym typeface="Symbol" panose="05050102010706020507" pitchFamily="18" charset="2"/>
            </a:endParaRPr>
          </a:p>
          <a:p>
            <a:endParaRPr lang="en-US" dirty="0">
              <a:latin typeface="AKA-ACIDGR-DIARYGIRL" panose="02000603000000000000" pitchFamily="2" charset="0"/>
              <a:ea typeface="AKA-ACIDGR-DIARYGIRL" panose="02000603000000000000" pitchFamily="2" charset="0"/>
              <a:cs typeface="Ayuthaya" pitchFamily="2" charset="-34"/>
              <a:sym typeface="Symbol" panose="05050102010706020507" pitchFamily="18" charset="2"/>
            </a:endParaRPr>
          </a:p>
          <a:p>
            <a:endParaRPr lang="en-US" dirty="0">
              <a:latin typeface="AKA-ACIDGR-DIARYGIRL" panose="02000603000000000000" pitchFamily="2" charset="0"/>
              <a:ea typeface="AKA-ACIDGR-DIARYGIRL" panose="02000603000000000000" pitchFamily="2" charset="0"/>
              <a:cs typeface="Ayuthaya" pitchFamily="2" charset="-34"/>
              <a:sym typeface="Symbol" panose="05050102010706020507" pitchFamily="18" charset="2"/>
            </a:endParaRPr>
          </a:p>
          <a:p>
            <a:r>
              <a:rPr lang="el-GR" dirty="0">
                <a:latin typeface="AKA-ACIDGR-DIARYGIRL" panose="02000603000000000000" pitchFamily="2" charset="0"/>
                <a:ea typeface="AKA-ACIDGR-DIARYGIRL" panose="02000603000000000000" pitchFamily="2" charset="0"/>
                <a:cs typeface="Ayuthaya" pitchFamily="2" charset="-34"/>
                <a:sym typeface="Symbol" panose="05050102010706020507" pitchFamily="18" charset="2"/>
              </a:rPr>
              <a:t>Βελτίωση εννοιών ΤΝ μετά τη συμμετοχή στη διαδικασία</a:t>
            </a:r>
          </a:p>
        </p:txBody>
      </p:sp>
      <p:pic>
        <p:nvPicPr>
          <p:cNvPr id="34" name="Graphic 33" descr="Arrow Down with solid fill">
            <a:extLst>
              <a:ext uri="{FF2B5EF4-FFF2-40B4-BE49-F238E27FC236}">
                <a16:creationId xmlns:a16="http://schemas.microsoft.com/office/drawing/2014/main" id="{B741BB88-0B5F-FFCB-182A-8D25EC425AEB}"/>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847454" y="2959843"/>
            <a:ext cx="457200" cy="457200"/>
          </a:xfrm>
          <a:prstGeom prst="rect">
            <a:avLst/>
          </a:prstGeom>
        </p:spPr>
      </p:pic>
      <p:sp>
        <p:nvSpPr>
          <p:cNvPr id="35" name="TextBox 34">
            <a:extLst>
              <a:ext uri="{FF2B5EF4-FFF2-40B4-BE49-F238E27FC236}">
                <a16:creationId xmlns:a16="http://schemas.microsoft.com/office/drawing/2014/main" id="{7D114419-8F92-0E72-7E46-F48E7A40CF95}"/>
              </a:ext>
            </a:extLst>
          </p:cNvPr>
          <p:cNvSpPr txBox="1"/>
          <p:nvPr/>
        </p:nvSpPr>
        <p:spPr>
          <a:xfrm>
            <a:off x="7629119" y="2511203"/>
            <a:ext cx="1955224" cy="2031325"/>
          </a:xfrm>
          <a:prstGeom prst="rect">
            <a:avLst/>
          </a:prstGeom>
          <a:noFill/>
        </p:spPr>
        <p:txBody>
          <a:bodyPr wrap="square" rtlCol="0">
            <a:spAutoFit/>
          </a:bodyPr>
          <a:lstStyle/>
          <a:p>
            <a:r>
              <a:rPr lang="el-GR" dirty="0">
                <a:latin typeface="AKA-ACIDGR-DIARYGIRL" panose="02000603000000000000" pitchFamily="2" charset="0"/>
                <a:ea typeface="AKA-ACIDGR-DIARYGIRL" panose="02000603000000000000" pitchFamily="2" charset="0"/>
                <a:cs typeface="Ayuthaya" pitchFamily="2" charset="-34"/>
                <a:sym typeface="Symbol" panose="05050102010706020507" pitchFamily="18" charset="2"/>
              </a:rPr>
              <a:t>Μέθοδοι Αξιολόγησης για την εκτίμηση του γραματισμού ΤΝ στην ΠΕ</a:t>
            </a:r>
          </a:p>
          <a:p>
            <a:endParaRPr lang="en-GR" dirty="0"/>
          </a:p>
        </p:txBody>
      </p:sp>
      <p:sp>
        <p:nvSpPr>
          <p:cNvPr id="36" name="TextBox 35">
            <a:extLst>
              <a:ext uri="{FF2B5EF4-FFF2-40B4-BE49-F238E27FC236}">
                <a16:creationId xmlns:a16="http://schemas.microsoft.com/office/drawing/2014/main" id="{30404059-6032-11AC-0567-9641883E3326}"/>
              </a:ext>
            </a:extLst>
          </p:cNvPr>
          <p:cNvSpPr txBox="1"/>
          <p:nvPr/>
        </p:nvSpPr>
        <p:spPr>
          <a:xfrm>
            <a:off x="10220841" y="2551836"/>
            <a:ext cx="1811241" cy="1754326"/>
          </a:xfrm>
          <a:prstGeom prst="rect">
            <a:avLst/>
          </a:prstGeom>
          <a:noFill/>
        </p:spPr>
        <p:txBody>
          <a:bodyPr wrap="square" rtlCol="0">
            <a:spAutoFit/>
          </a:bodyPr>
          <a:lstStyle/>
          <a:p>
            <a:r>
              <a:rPr lang="el-GR" dirty="0">
                <a:latin typeface="AKA-ACIDGR-DIARYGIRL" panose="02000603000000000000" pitchFamily="2" charset="0"/>
                <a:ea typeface="AKA-ACIDGR-DIARYGIRL" panose="02000603000000000000" pitchFamily="2" charset="0"/>
                <a:cs typeface="Ayuthaya" pitchFamily="2" charset="-34"/>
                <a:sym typeface="Symbol" panose="05050102010706020507" pitchFamily="18" charset="2"/>
              </a:rPr>
              <a:t>Ελλιπής εμπειρική έρευνα &amp; μη αυστηρότητα στη μέθοδο</a:t>
            </a:r>
            <a:endParaRPr lang="el-GR" dirty="0">
              <a:latin typeface="AKA-ACIDGR-DIARYGIRL" panose="02000603000000000000" pitchFamily="2" charset="0"/>
              <a:ea typeface="AKA-ACIDGR-DIARYGIRL" panose="02000603000000000000" pitchFamily="2" charset="0"/>
              <a:cs typeface="Ayuthaya" pitchFamily="2" charset="-34"/>
            </a:endParaRPr>
          </a:p>
          <a:p>
            <a:endParaRPr lang="en-GR" dirty="0"/>
          </a:p>
        </p:txBody>
      </p:sp>
    </p:spTree>
    <p:extLst>
      <p:ext uri="{BB962C8B-B14F-4D97-AF65-F5344CB8AC3E}">
        <p14:creationId xmlns:p14="http://schemas.microsoft.com/office/powerpoint/2010/main" val="12563762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heckerboard(across)">
                                      <p:cBhvr>
                                        <p:cTn id="13" dur="500"/>
                                        <p:tgtEl>
                                          <p:spTgt spid="7"/>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checkerboard(across)">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checkerboard(across)">
                                      <p:cBhvr>
                                        <p:cTn id="21" dur="500"/>
                                        <p:tgtEl>
                                          <p:spTgt spid="25"/>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checkerboard(across)">
                                      <p:cBhvr>
                                        <p:cTn id="24" dur="500"/>
                                        <p:tgtEl>
                                          <p:spTgt spid="15"/>
                                        </p:tgtEl>
                                      </p:cBhvr>
                                    </p:animEffect>
                                  </p:childTnLst>
                                </p:cTn>
                              </p:par>
                              <p:par>
                                <p:cTn id="25" presetID="2" presetClass="entr" presetSubtype="4"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500" fill="hold"/>
                                        <p:tgtEl>
                                          <p:spTgt spid="30"/>
                                        </p:tgtEl>
                                        <p:attrNameLst>
                                          <p:attrName>ppt_x</p:attrName>
                                        </p:attrNameLst>
                                      </p:cBhvr>
                                      <p:tavLst>
                                        <p:tav tm="0">
                                          <p:val>
                                            <p:strVal val="#ppt_x"/>
                                          </p:val>
                                        </p:tav>
                                        <p:tav tm="100000">
                                          <p:val>
                                            <p:strVal val="#ppt_x"/>
                                          </p:val>
                                        </p:tav>
                                      </p:tavLst>
                                    </p:anim>
                                    <p:anim calcmode="lin" valueType="num">
                                      <p:cBhvr additive="base">
                                        <p:cTn id="2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checkerboard(across)">
                                      <p:cBhvr>
                                        <p:cTn id="33" dur="500"/>
                                        <p:tgtEl>
                                          <p:spTgt spid="13"/>
                                        </p:tgtEl>
                                      </p:cBhvr>
                                    </p:animEffect>
                                  </p:childTnLst>
                                </p:cTn>
                              </p:par>
                              <p:par>
                                <p:cTn id="34" presetID="5" presetClass="entr" presetSubtype="10" fill="hold" grpId="0" nodeType="with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checkerboard(across)">
                                      <p:cBhvr>
                                        <p:cTn id="36" dur="500"/>
                                        <p:tgtEl>
                                          <p:spTgt spid="33"/>
                                        </p:tgtEl>
                                      </p:cBhvr>
                                    </p:animEffect>
                                  </p:childTnLst>
                                </p:cTn>
                              </p:par>
                              <p:par>
                                <p:cTn id="37" presetID="2" presetClass="entr" presetSubtype="4" fill="hold" nodeType="withEffect">
                                  <p:stCondLst>
                                    <p:cond delay="0"/>
                                  </p:stCondLst>
                                  <p:childTnLst>
                                    <p:set>
                                      <p:cBhvr>
                                        <p:cTn id="38" dur="1" fill="hold">
                                          <p:stCondLst>
                                            <p:cond delay="0"/>
                                          </p:stCondLst>
                                        </p:cTn>
                                        <p:tgtEl>
                                          <p:spTgt spid="34"/>
                                        </p:tgtEl>
                                        <p:attrNameLst>
                                          <p:attrName>style.visibility</p:attrName>
                                        </p:attrNameLst>
                                      </p:cBhvr>
                                      <p:to>
                                        <p:strVal val="visible"/>
                                      </p:to>
                                    </p:set>
                                    <p:anim calcmode="lin" valueType="num">
                                      <p:cBhvr additive="base">
                                        <p:cTn id="39" dur="500" fill="hold"/>
                                        <p:tgtEl>
                                          <p:spTgt spid="34"/>
                                        </p:tgtEl>
                                        <p:attrNameLst>
                                          <p:attrName>ppt_x</p:attrName>
                                        </p:attrNameLst>
                                      </p:cBhvr>
                                      <p:tavLst>
                                        <p:tav tm="0">
                                          <p:val>
                                            <p:strVal val="#ppt_x"/>
                                          </p:val>
                                        </p:tav>
                                        <p:tav tm="100000">
                                          <p:val>
                                            <p:strVal val="#ppt_x"/>
                                          </p:val>
                                        </p:tav>
                                      </p:tavLst>
                                    </p:anim>
                                    <p:anim calcmode="lin" valueType="num">
                                      <p:cBhvr additive="base">
                                        <p:cTn id="4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checkerboard(across)">
                                      <p:cBhvr>
                                        <p:cTn id="45" dur="500"/>
                                        <p:tgtEl>
                                          <p:spTgt spid="17"/>
                                        </p:tgtEl>
                                      </p:cBhvr>
                                    </p:animEffect>
                                  </p:childTnLst>
                                </p:cTn>
                              </p:par>
                              <p:par>
                                <p:cTn id="46" presetID="5" presetClass="entr" presetSubtype="10" fill="hold" grpId="0" nodeType="with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checkerboard(across)">
                                      <p:cBhvr>
                                        <p:cTn id="48" dur="500"/>
                                        <p:tgtEl>
                                          <p:spTgt spid="35"/>
                                        </p:tgtEl>
                                      </p:cBhvr>
                                    </p:animEffect>
                                  </p:childTnLst>
                                </p:cTn>
                              </p:par>
                            </p:childTnLst>
                          </p:cTn>
                        </p:par>
                      </p:childTnLst>
                    </p:cTn>
                  </p:par>
                  <p:par>
                    <p:cTn id="49" fill="hold">
                      <p:stCondLst>
                        <p:cond delay="indefinite"/>
                      </p:stCondLst>
                      <p:childTnLst>
                        <p:par>
                          <p:cTn id="50" fill="hold">
                            <p:stCondLst>
                              <p:cond delay="0"/>
                            </p:stCondLst>
                            <p:childTnLst>
                              <p:par>
                                <p:cTn id="51" presetID="5" presetClass="entr" presetSubtype="10" fill="hold" grpId="0" nodeType="click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checkerboard(across)">
                                      <p:cBhvr>
                                        <p:cTn id="53" dur="500"/>
                                        <p:tgtEl>
                                          <p:spTgt spid="21"/>
                                        </p:tgtEl>
                                      </p:cBhvr>
                                    </p:animEffect>
                                  </p:childTnLst>
                                </p:cTn>
                              </p:par>
                              <p:par>
                                <p:cTn id="54" presetID="5" presetClass="entr" presetSubtype="10" fill="hold" grpId="0" nodeType="with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checkerboard(across)">
                                      <p:cBhvr>
                                        <p:cTn id="5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13" grpId="0" animBg="1"/>
      <p:bldP spid="15" grpId="0" animBg="1"/>
      <p:bldP spid="17" grpId="0" animBg="1"/>
      <p:bldP spid="21" grpId="0" animBg="1"/>
      <p:bldP spid="23" grpId="0"/>
      <p:bldP spid="25" grpId="0"/>
      <p:bldP spid="33" grpId="0"/>
      <p:bldP spid="35" grpId="0"/>
      <p:bldP spid="3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7704DFB-68CB-1C40-638F-2A6BD9104805}"/>
              </a:ext>
            </a:extLst>
          </p:cNvPr>
          <p:cNvSpPr>
            <a:spLocks noGrp="1"/>
          </p:cNvSpPr>
          <p:nvPr>
            <p:ph type="title"/>
          </p:nvPr>
        </p:nvSpPr>
        <p:spPr>
          <a:xfrm>
            <a:off x="555710" y="428830"/>
            <a:ext cx="11080580" cy="1387037"/>
          </a:xfrm>
        </p:spPr>
        <p:txBody>
          <a:bodyPr>
            <a:noAutofit/>
          </a:bodyPr>
          <a:lstStyle/>
          <a:p>
            <a:pPr algn="ctr"/>
            <a:r>
              <a:rPr lang="el-GR" sz="48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rPr>
              <a:t>Προκλήσεις του Γραμματισμού της ΤΝ στην ΠΕ</a:t>
            </a:r>
            <a:endParaRPr lang="en-GR" sz="48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11" name="Graphic 10" descr="Line arrow: Slight curve outline">
            <a:extLst>
              <a:ext uri="{FF2B5EF4-FFF2-40B4-BE49-F238E27FC236}">
                <a16:creationId xmlns:a16="http://schemas.microsoft.com/office/drawing/2014/main" id="{19426968-FBF8-3004-9D91-4EC79E3DD09C}"/>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55710" y="1938904"/>
            <a:ext cx="645080" cy="645080"/>
          </a:xfrm>
          <a:prstGeom prst="rect">
            <a:avLst/>
          </a:prstGeom>
        </p:spPr>
      </p:pic>
      <p:sp>
        <p:nvSpPr>
          <p:cNvPr id="17" name="TextBox 16">
            <a:extLst>
              <a:ext uri="{FF2B5EF4-FFF2-40B4-BE49-F238E27FC236}">
                <a16:creationId xmlns:a16="http://schemas.microsoft.com/office/drawing/2014/main" id="{05B03894-2C39-4FB8-87CB-78F4BBD54F57}"/>
              </a:ext>
            </a:extLst>
          </p:cNvPr>
          <p:cNvSpPr txBox="1"/>
          <p:nvPr/>
        </p:nvSpPr>
        <p:spPr>
          <a:xfrm>
            <a:off x="1284790" y="2047818"/>
            <a:ext cx="10351500" cy="707886"/>
          </a:xfrm>
          <a:prstGeom prst="rect">
            <a:avLst/>
          </a:prstGeom>
          <a:noFill/>
        </p:spPr>
        <p:txBody>
          <a:bodyPr wrap="square" rtlCol="0">
            <a:spAutoFit/>
          </a:bodyPr>
          <a:lstStyle/>
          <a:p>
            <a:r>
              <a:rPr lang="el-GR" sz="2000" dirty="0">
                <a:latin typeface="AKA-ACIDGR-DIARYGIRL" panose="02000603000000000000" pitchFamily="2" charset="0"/>
                <a:ea typeface="AKA-ACIDGR-DIARYGIRL" panose="02000603000000000000" pitchFamily="2" charset="0"/>
                <a:cs typeface="Ayuthaya" pitchFamily="2" charset="-34"/>
              </a:rPr>
              <a:t>Ελλιπείς γνώσεις και δεξιότητες ΤΝ από τους εκπαιδευτικούς</a:t>
            </a:r>
          </a:p>
          <a:p>
            <a:endParaRPr lang="en-GR" sz="2000" dirty="0">
              <a:latin typeface="AKA-ACIDGR-DIARYGIRL" panose="02000603000000000000" pitchFamily="2" charset="0"/>
              <a:ea typeface="AKA-ACIDGR-DIARYGIRL" panose="02000603000000000000" pitchFamily="2" charset="0"/>
              <a:cs typeface="Ayuthaya" pitchFamily="2" charset="-34"/>
            </a:endParaRPr>
          </a:p>
        </p:txBody>
      </p:sp>
      <p:pic>
        <p:nvPicPr>
          <p:cNvPr id="19" name="Graphic 18" descr="Line arrow: Slight curve outline">
            <a:extLst>
              <a:ext uri="{FF2B5EF4-FFF2-40B4-BE49-F238E27FC236}">
                <a16:creationId xmlns:a16="http://schemas.microsoft.com/office/drawing/2014/main" id="{4D0BB009-FDF9-864C-763A-2E335DB3E68A}"/>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789111" y="2546276"/>
            <a:ext cx="645080" cy="645080"/>
          </a:xfrm>
          <a:prstGeom prst="rect">
            <a:avLst/>
          </a:prstGeom>
        </p:spPr>
      </p:pic>
      <p:sp>
        <p:nvSpPr>
          <p:cNvPr id="22" name="TextBox 21">
            <a:extLst>
              <a:ext uri="{FF2B5EF4-FFF2-40B4-BE49-F238E27FC236}">
                <a16:creationId xmlns:a16="http://schemas.microsoft.com/office/drawing/2014/main" id="{71A0E611-8AEF-931C-6D3B-2870E7546EA7}"/>
              </a:ext>
            </a:extLst>
          </p:cNvPr>
          <p:cNvSpPr txBox="1"/>
          <p:nvPr/>
        </p:nvSpPr>
        <p:spPr>
          <a:xfrm>
            <a:off x="1423503" y="2686447"/>
            <a:ext cx="9979386" cy="707886"/>
          </a:xfrm>
          <a:prstGeom prst="rect">
            <a:avLst/>
          </a:prstGeom>
          <a:noFill/>
        </p:spPr>
        <p:txBody>
          <a:bodyPr wrap="square" rtlCol="0">
            <a:spAutoFit/>
          </a:bodyPr>
          <a:lstStyle/>
          <a:p>
            <a:r>
              <a:rPr lang="el-GR" sz="2000" dirty="0">
                <a:latin typeface="AKA-ACIDGR-DIARYGIRL" panose="02000603000000000000" pitchFamily="2" charset="0"/>
                <a:ea typeface="AKA-ACIDGR-DIARYGIRL" panose="02000603000000000000" pitchFamily="2" charset="0"/>
                <a:cs typeface="Ayuthaya" pitchFamily="2" charset="-34"/>
              </a:rPr>
              <a:t>Χαμηλή αυτοπεποίθηση των εκπαιδευτικών</a:t>
            </a:r>
          </a:p>
          <a:p>
            <a:endParaRPr lang="en-GR" sz="2000" dirty="0">
              <a:latin typeface="AKA-ACIDGR-DIARYGIRL" panose="02000603000000000000" pitchFamily="2" charset="0"/>
              <a:ea typeface="AKA-ACIDGR-DIARYGIRL" panose="02000603000000000000" pitchFamily="2" charset="0"/>
              <a:cs typeface="Ayuthaya" pitchFamily="2" charset="-34"/>
            </a:endParaRPr>
          </a:p>
        </p:txBody>
      </p:sp>
      <p:pic>
        <p:nvPicPr>
          <p:cNvPr id="23" name="Graphic 22" descr="Line arrow: Slight curve outline">
            <a:extLst>
              <a:ext uri="{FF2B5EF4-FFF2-40B4-BE49-F238E27FC236}">
                <a16:creationId xmlns:a16="http://schemas.microsoft.com/office/drawing/2014/main" id="{40B35AA4-4676-B120-0736-4187F3822803}"/>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087914" y="3191356"/>
            <a:ext cx="645080" cy="645080"/>
          </a:xfrm>
          <a:prstGeom prst="rect">
            <a:avLst/>
          </a:prstGeom>
        </p:spPr>
      </p:pic>
      <p:sp>
        <p:nvSpPr>
          <p:cNvPr id="24" name="TextBox 23">
            <a:extLst>
              <a:ext uri="{FF2B5EF4-FFF2-40B4-BE49-F238E27FC236}">
                <a16:creationId xmlns:a16="http://schemas.microsoft.com/office/drawing/2014/main" id="{2D6D6352-8725-908F-A2C9-EA8715D391BE}"/>
              </a:ext>
            </a:extLst>
          </p:cNvPr>
          <p:cNvSpPr txBox="1"/>
          <p:nvPr/>
        </p:nvSpPr>
        <p:spPr>
          <a:xfrm>
            <a:off x="1748657" y="3300323"/>
            <a:ext cx="9595104" cy="707886"/>
          </a:xfrm>
          <a:prstGeom prst="rect">
            <a:avLst/>
          </a:prstGeom>
          <a:noFill/>
        </p:spPr>
        <p:txBody>
          <a:bodyPr wrap="square" rtlCol="0">
            <a:spAutoFit/>
          </a:bodyPr>
          <a:lstStyle/>
          <a:p>
            <a:r>
              <a:rPr lang="el-GR" sz="2000" dirty="0">
                <a:latin typeface="AKA-ACIDGR-DIARYGIRL" panose="02000603000000000000" pitchFamily="2" charset="0"/>
                <a:ea typeface="AKA-ACIDGR-DIARYGIRL" panose="02000603000000000000" pitchFamily="2" charset="0"/>
                <a:cs typeface="Ayuthaya" pitchFamily="2" charset="-34"/>
              </a:rPr>
              <a:t>Ελλιπής σχεδιασμός του προγράμματος σπουδών</a:t>
            </a:r>
          </a:p>
          <a:p>
            <a:endParaRPr lang="en-GR" sz="2000" dirty="0">
              <a:latin typeface="AKA-ACIDGR-DIARYGIRL" panose="02000603000000000000" pitchFamily="2" charset="0"/>
              <a:ea typeface="AKA-ACIDGR-DIARYGIRL" panose="02000603000000000000" pitchFamily="2" charset="0"/>
              <a:cs typeface="Ayuthaya" pitchFamily="2" charset="-34"/>
            </a:endParaRPr>
          </a:p>
        </p:txBody>
      </p:sp>
      <p:pic>
        <p:nvPicPr>
          <p:cNvPr id="3" name="Graphic 2" descr="Line arrow: Slight curve outline">
            <a:extLst>
              <a:ext uri="{FF2B5EF4-FFF2-40B4-BE49-F238E27FC236}">
                <a16:creationId xmlns:a16="http://schemas.microsoft.com/office/drawing/2014/main" id="{6FFFEA48-4F41-F5E7-514B-079109A3570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386717" y="3809568"/>
            <a:ext cx="645080" cy="645080"/>
          </a:xfrm>
          <a:prstGeom prst="rect">
            <a:avLst/>
          </a:prstGeom>
        </p:spPr>
      </p:pic>
      <p:sp>
        <p:nvSpPr>
          <p:cNvPr id="4" name="TextBox 3">
            <a:extLst>
              <a:ext uri="{FF2B5EF4-FFF2-40B4-BE49-F238E27FC236}">
                <a16:creationId xmlns:a16="http://schemas.microsoft.com/office/drawing/2014/main" id="{35AAED3D-2566-37C3-B10E-64756E3603ED}"/>
              </a:ext>
            </a:extLst>
          </p:cNvPr>
          <p:cNvSpPr txBox="1"/>
          <p:nvPr/>
        </p:nvSpPr>
        <p:spPr>
          <a:xfrm>
            <a:off x="2019321" y="3949313"/>
            <a:ext cx="6236003" cy="677108"/>
          </a:xfrm>
          <a:prstGeom prst="rect">
            <a:avLst/>
          </a:prstGeom>
          <a:noFill/>
        </p:spPr>
        <p:txBody>
          <a:bodyPr wrap="none" rtlCol="0">
            <a:spAutoFit/>
          </a:bodyPr>
          <a:lstStyle/>
          <a:p>
            <a:r>
              <a:rPr lang="el-GR" sz="2000" dirty="0">
                <a:latin typeface="AKA-ACIDGR-DIARYGIRL" panose="02000603000000000000" pitchFamily="2" charset="0"/>
                <a:ea typeface="AKA-ACIDGR-DIARYGIRL" panose="02000603000000000000" pitchFamily="2" charset="0"/>
                <a:cs typeface="Ayuthaya" pitchFamily="2" charset="-34"/>
              </a:rPr>
              <a:t>Ελλιπείς κατευθυντήριες γραμμές διδασκαλίας</a:t>
            </a:r>
          </a:p>
          <a:p>
            <a:endParaRPr lang="en-GR" dirty="0"/>
          </a:p>
        </p:txBody>
      </p:sp>
      <p:pic>
        <p:nvPicPr>
          <p:cNvPr id="2050" name="Picture 2" descr="Network Marketing Challenges &amp; Solutions | Ventaforce">
            <a:extLst>
              <a:ext uri="{FF2B5EF4-FFF2-40B4-BE49-F238E27FC236}">
                <a16:creationId xmlns:a16="http://schemas.microsoft.com/office/drawing/2014/main" id="{724C625D-034B-90A7-D950-8C615B8EBA44}"/>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0" b="98204" l="997" r="52824">
                        <a14:foregroundMark x1="13953" y1="76048" x2="32558" y2="76647"/>
                        <a14:foregroundMark x1="32558" y1="76647" x2="45847" y2="74251"/>
                        <a14:foregroundMark x1="45847" y1="74251" x2="46512" y2="74251"/>
                        <a14:foregroundMark x1="49834" y1="77844" x2="48173" y2="74850"/>
                        <a14:foregroundMark x1="49502" y1="82036" x2="19601" y2="79641"/>
                        <a14:foregroundMark x1="19601" y1="79641" x2="28904" y2="62874"/>
                        <a14:foregroundMark x1="28904" y1="62874" x2="43189" y2="62874"/>
                        <a14:foregroundMark x1="43189" y1="62874" x2="52824" y2="76647"/>
                        <a14:foregroundMark x1="52824" y1="76647" x2="48837" y2="82635"/>
                        <a14:foregroundMark x1="50166" y1="73653" x2="49834" y2="68862"/>
                        <a14:foregroundMark x1="49834" y1="68263" x2="49834" y2="83234"/>
                        <a14:foregroundMark x1="50498" y1="87425" x2="48173" y2="74251"/>
                        <a14:foregroundMark x1="20598" y1="68862" x2="12292" y2="69461"/>
                        <a14:foregroundMark x1="12625" y1="73054" x2="12957" y2="87425"/>
                        <a14:foregroundMark x1="13953" y1="86228" x2="24585" y2="80240"/>
                        <a14:foregroundMark x1="23920" y1="82036" x2="44186" y2="85030"/>
                        <a14:foregroundMark x1="29568" y1="89820" x2="26578" y2="99401"/>
                        <a14:foregroundMark x1="33887" y1="93413" x2="38870" y2="97006"/>
                        <a14:foregroundMark x1="13289" y1="17964" x2="997" y2="10778"/>
                        <a14:foregroundMark x1="997" y1="10778" x2="6977" y2="4790"/>
                        <a14:foregroundMark x1="2326" y1="11976" x2="12625" y2="23353"/>
                        <a14:foregroundMark x1="12292" y1="23952" x2="3987" y2="19162"/>
                        <a14:foregroundMark x1="13621" y1="22156" x2="12957" y2="5988"/>
                        <a14:foregroundMark x1="14286" y1="4790" x2="16944" y2="16168"/>
                        <a14:foregroundMark x1="15615" y1="8982" x2="4651" y2="0"/>
                      </a14:backgroundRemoval>
                    </a14:imgEffect>
                  </a14:imgLayer>
                </a14:imgProps>
              </a:ext>
              <a:ext uri="{28A0092B-C50C-407E-A947-70E740481C1C}">
                <a14:useLocalDpi xmlns:a14="http://schemas.microsoft.com/office/drawing/2010/main" val="0"/>
              </a:ext>
            </a:extLst>
          </a:blip>
          <a:srcRect t="-1986" r="43837" b="1"/>
          <a:stretch/>
        </p:blipFill>
        <p:spPr bwMode="auto">
          <a:xfrm>
            <a:off x="9255961" y="4454648"/>
            <a:ext cx="2146928" cy="2163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16272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dissolv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dissolve">
                                      <p:cBhvr>
                                        <p:cTn id="20" dur="500"/>
                                        <p:tgtEl>
                                          <p:spTgt spid="19"/>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dissolve">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dissolve">
                                      <p:cBhvr>
                                        <p:cTn id="28" dur="500"/>
                                        <p:tgtEl>
                                          <p:spTgt spid="23"/>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dissolve">
                                      <p:cBhvr>
                                        <p:cTn id="31" dur="50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dissolve">
                                      <p:cBhvr>
                                        <p:cTn id="36" dur="500"/>
                                        <p:tgtEl>
                                          <p:spTgt spid="3"/>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dissolve">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P spid="22" grpId="0"/>
      <p:bldP spid="24"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7704DFB-68CB-1C40-638F-2A6BD9104805}"/>
              </a:ext>
            </a:extLst>
          </p:cNvPr>
          <p:cNvSpPr>
            <a:spLocks noGrp="1"/>
          </p:cNvSpPr>
          <p:nvPr>
            <p:ph type="title"/>
          </p:nvPr>
        </p:nvSpPr>
        <p:spPr>
          <a:xfrm>
            <a:off x="555710" y="428830"/>
            <a:ext cx="11080580" cy="1387037"/>
          </a:xfrm>
        </p:spPr>
        <p:txBody>
          <a:bodyPr>
            <a:noAutofit/>
          </a:bodyPr>
          <a:lstStyle/>
          <a:p>
            <a:pPr algn="ctr"/>
            <a:r>
              <a:rPr lang="en-US" sz="48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rPr>
              <a:t> </a:t>
            </a:r>
            <a:r>
              <a:rPr lang="el-GR" sz="48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rPr>
              <a:t>Ευκαιρίες του Γραμματισμού της ΤΝ στην ΠΕ</a:t>
            </a:r>
            <a:endParaRPr lang="en-GR" sz="48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 name="TextBox 16">
            <a:extLst>
              <a:ext uri="{FF2B5EF4-FFF2-40B4-BE49-F238E27FC236}">
                <a16:creationId xmlns:a16="http://schemas.microsoft.com/office/drawing/2014/main" id="{05B03894-2C39-4FB8-87CB-78F4BBD54F57}"/>
              </a:ext>
            </a:extLst>
          </p:cNvPr>
          <p:cNvSpPr txBox="1"/>
          <p:nvPr/>
        </p:nvSpPr>
        <p:spPr>
          <a:xfrm>
            <a:off x="451654" y="2189299"/>
            <a:ext cx="4917422" cy="1015663"/>
          </a:xfrm>
          <a:prstGeom prst="rect">
            <a:avLst/>
          </a:prstGeom>
          <a:noFill/>
        </p:spPr>
        <p:txBody>
          <a:bodyPr wrap="square" rtlCol="0">
            <a:spAutoFit/>
          </a:bodyPr>
          <a:lstStyle/>
          <a:p>
            <a:r>
              <a:rPr lang="en-US" sz="2000" dirty="0">
                <a:latin typeface="AKA-ACIDGR-DIARYGIRL" panose="02000603000000000000" pitchFamily="2" charset="0"/>
                <a:ea typeface="AKA-ACIDGR-DIARYGIRL" panose="02000603000000000000" pitchFamily="2" charset="0"/>
                <a:cs typeface="Ayuthaya" pitchFamily="2" charset="-34"/>
              </a:rPr>
              <a:t>A</a:t>
            </a:r>
            <a:r>
              <a:rPr lang="el-GR" sz="2000" dirty="0">
                <a:latin typeface="AKA-ACIDGR-DIARYGIRL" panose="02000603000000000000" pitchFamily="2" charset="0"/>
                <a:ea typeface="AKA-ACIDGR-DIARYGIRL" panose="02000603000000000000" pitchFamily="2" charset="0"/>
                <a:cs typeface="Ayuthaya" pitchFamily="2" charset="-34"/>
              </a:rPr>
              <a:t>νάπτυξη εννοιών και πρακτικών ΤΝ </a:t>
            </a:r>
          </a:p>
          <a:p>
            <a:endParaRPr lang="el-GR" sz="2000" dirty="0">
              <a:latin typeface="AKA-ACIDGR-DIARYGIRL" panose="02000603000000000000" pitchFamily="2" charset="0"/>
              <a:ea typeface="AKA-ACIDGR-DIARYGIRL" panose="02000603000000000000" pitchFamily="2" charset="0"/>
              <a:cs typeface="Ayuthaya" pitchFamily="2" charset="-34"/>
            </a:endParaRPr>
          </a:p>
          <a:p>
            <a:endParaRPr lang="en-GR" sz="2000" dirty="0">
              <a:latin typeface="AKA-ACIDGR-DIARYGIRL" panose="02000603000000000000" pitchFamily="2" charset="0"/>
              <a:ea typeface="AKA-ACIDGR-DIARYGIRL" panose="02000603000000000000" pitchFamily="2" charset="0"/>
              <a:cs typeface="Ayuthaya" pitchFamily="2" charset="-34"/>
            </a:endParaRPr>
          </a:p>
        </p:txBody>
      </p:sp>
      <p:sp>
        <p:nvSpPr>
          <p:cNvPr id="22" name="TextBox 21">
            <a:extLst>
              <a:ext uri="{FF2B5EF4-FFF2-40B4-BE49-F238E27FC236}">
                <a16:creationId xmlns:a16="http://schemas.microsoft.com/office/drawing/2014/main" id="{71A0E611-8AEF-931C-6D3B-2870E7546EA7}"/>
              </a:ext>
            </a:extLst>
          </p:cNvPr>
          <p:cNvSpPr txBox="1"/>
          <p:nvPr/>
        </p:nvSpPr>
        <p:spPr>
          <a:xfrm>
            <a:off x="7176758" y="2183222"/>
            <a:ext cx="3545016" cy="707886"/>
          </a:xfrm>
          <a:prstGeom prst="rect">
            <a:avLst/>
          </a:prstGeom>
          <a:noFill/>
        </p:spPr>
        <p:txBody>
          <a:bodyPr wrap="square" rtlCol="0">
            <a:spAutoFit/>
          </a:bodyPr>
          <a:lstStyle/>
          <a:p>
            <a:r>
              <a:rPr lang="el-GR" sz="2000" dirty="0">
                <a:latin typeface="AKA-ACIDGR-DIARYGIRL" panose="02000603000000000000" pitchFamily="2" charset="0"/>
                <a:ea typeface="AKA-ACIDGR-DIARYGIRL" panose="02000603000000000000" pitchFamily="2" charset="0"/>
                <a:cs typeface="Ayuthaya" pitchFamily="2" charset="-34"/>
              </a:rPr>
              <a:t>Ανάπτυξη προοπτικών ΤΝ </a:t>
            </a:r>
          </a:p>
          <a:p>
            <a:endParaRPr lang="en-GR" sz="2000" dirty="0">
              <a:latin typeface="AKA-ACIDGR-DIARYGIRL" panose="02000603000000000000" pitchFamily="2" charset="0"/>
              <a:ea typeface="AKA-ACIDGR-DIARYGIRL" panose="02000603000000000000" pitchFamily="2" charset="0"/>
              <a:cs typeface="Ayuthaya" pitchFamily="2" charset="-34"/>
            </a:endParaRPr>
          </a:p>
        </p:txBody>
      </p:sp>
      <p:sp>
        <p:nvSpPr>
          <p:cNvPr id="7" name="TextBox 6">
            <a:extLst>
              <a:ext uri="{FF2B5EF4-FFF2-40B4-BE49-F238E27FC236}">
                <a16:creationId xmlns:a16="http://schemas.microsoft.com/office/drawing/2014/main" id="{41C4FE27-85E2-A1A2-4E24-90524613C7B2}"/>
              </a:ext>
            </a:extLst>
          </p:cNvPr>
          <p:cNvSpPr txBox="1"/>
          <p:nvPr/>
        </p:nvSpPr>
        <p:spPr>
          <a:xfrm>
            <a:off x="3227879" y="3835574"/>
            <a:ext cx="6096000" cy="1261884"/>
          </a:xfrm>
          <a:prstGeom prst="rect">
            <a:avLst/>
          </a:prstGeom>
          <a:noFill/>
        </p:spPr>
        <p:txBody>
          <a:bodyPr wrap="square">
            <a:spAutoFit/>
          </a:bodyPr>
          <a:lstStyle/>
          <a:p>
            <a:pPr marL="0" indent="0">
              <a:buNone/>
            </a:pPr>
            <a:r>
              <a:rPr lang="el-GR" dirty="0"/>
              <a:t> </a:t>
            </a:r>
            <a:r>
              <a:rPr lang="en-US" dirty="0"/>
              <a:t>                                                </a:t>
            </a:r>
            <a:r>
              <a:rPr lang="el-GR" dirty="0"/>
              <a:t>↓</a:t>
            </a:r>
            <a:endParaRPr lang="en-US" dirty="0"/>
          </a:p>
          <a:p>
            <a:pPr marL="0" indent="0">
              <a:buNone/>
            </a:pPr>
            <a:endParaRPr lang="el-GR" dirty="0"/>
          </a:p>
          <a:p>
            <a:pPr marL="0" indent="0">
              <a:buNone/>
            </a:pPr>
            <a:r>
              <a:rPr lang="el-GR" sz="2000" dirty="0">
                <a:latin typeface="AKA-ACIDGR-DIARYGIRL" panose="02000603000000000000" pitchFamily="2" charset="0"/>
                <a:ea typeface="AKA-ACIDGR-DIARYGIRL" panose="02000603000000000000" pitchFamily="2" charset="0"/>
                <a:cs typeface="Ayuthaya" pitchFamily="2" charset="-34"/>
              </a:rPr>
              <a:t>Έμφαση στην ανάπτυξη του γραμματισμού ΤΝ στην πρώιμη παιδική ηλικία </a:t>
            </a:r>
            <a:endParaRPr lang="en-GR" sz="2000" dirty="0">
              <a:latin typeface="AKA-ACIDGR-DIARYGIRL" panose="02000603000000000000" pitchFamily="2" charset="0"/>
              <a:ea typeface="AKA-ACIDGR-DIARYGIRL" panose="02000603000000000000" pitchFamily="2" charset="0"/>
              <a:cs typeface="Ayuthaya" pitchFamily="2" charset="-34"/>
            </a:endParaRPr>
          </a:p>
        </p:txBody>
      </p:sp>
      <p:sp>
        <p:nvSpPr>
          <p:cNvPr id="9" name="Rounded Rectangle 8">
            <a:extLst>
              <a:ext uri="{FF2B5EF4-FFF2-40B4-BE49-F238E27FC236}">
                <a16:creationId xmlns:a16="http://schemas.microsoft.com/office/drawing/2014/main" id="{D9109EB3-E00E-F519-8C68-3732A76D2E1D}"/>
              </a:ext>
            </a:extLst>
          </p:cNvPr>
          <p:cNvSpPr/>
          <p:nvPr/>
        </p:nvSpPr>
        <p:spPr>
          <a:xfrm>
            <a:off x="357607" y="1946588"/>
            <a:ext cx="4917422" cy="983994"/>
          </a:xfrm>
          <a:prstGeom prst="roundRect">
            <a:avLst/>
          </a:prstGeom>
          <a:noFill/>
          <a:ln w="571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3" name="Rounded Rectangle 12">
            <a:extLst>
              <a:ext uri="{FF2B5EF4-FFF2-40B4-BE49-F238E27FC236}">
                <a16:creationId xmlns:a16="http://schemas.microsoft.com/office/drawing/2014/main" id="{4589B5A7-2D96-7A94-EAFF-0DBFA617AFB5}"/>
              </a:ext>
            </a:extLst>
          </p:cNvPr>
          <p:cNvSpPr/>
          <p:nvPr/>
        </p:nvSpPr>
        <p:spPr>
          <a:xfrm>
            <a:off x="6392472" y="1953009"/>
            <a:ext cx="4917422" cy="983994"/>
          </a:xfrm>
          <a:prstGeom prst="roundRect">
            <a:avLst/>
          </a:prstGeom>
          <a:noFill/>
          <a:ln w="571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4" name="Rounded Rectangle 13">
            <a:extLst>
              <a:ext uri="{FF2B5EF4-FFF2-40B4-BE49-F238E27FC236}">
                <a16:creationId xmlns:a16="http://schemas.microsoft.com/office/drawing/2014/main" id="{269ABB5B-B503-0977-28C4-E011FFFDB327}"/>
              </a:ext>
            </a:extLst>
          </p:cNvPr>
          <p:cNvSpPr/>
          <p:nvPr/>
        </p:nvSpPr>
        <p:spPr>
          <a:xfrm>
            <a:off x="2764516" y="3762455"/>
            <a:ext cx="6559363" cy="1481517"/>
          </a:xfrm>
          <a:prstGeom prst="roundRect">
            <a:avLst/>
          </a:prstGeom>
          <a:noFill/>
          <a:ln w="571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Tree>
    <p:extLst>
      <p:ext uri="{BB962C8B-B14F-4D97-AF65-F5344CB8AC3E}">
        <p14:creationId xmlns:p14="http://schemas.microsoft.com/office/powerpoint/2010/main" val="21745593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dissolv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dissolve">
                                      <p:cBhvr>
                                        <p:cTn id="20" dur="500"/>
                                        <p:tgtEl>
                                          <p:spTgt spid="13"/>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dissolve">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dissolve">
                                      <p:cBhvr>
                                        <p:cTn id="28" dur="500"/>
                                        <p:tgtEl>
                                          <p:spTgt spid="14"/>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dissolve">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P spid="22" grpId="0"/>
      <p:bldP spid="7" grpId="0"/>
      <p:bldP spid="9" grpId="0" animBg="1"/>
      <p:bldP spid="13" grpId="0" animBg="1"/>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A9E706-40F8-3CB6-AE64-35EDD1590F26}"/>
              </a:ext>
            </a:extLst>
          </p:cNvPr>
          <p:cNvSpPr>
            <a:spLocks noGrp="1"/>
          </p:cNvSpPr>
          <p:nvPr>
            <p:ph type="title"/>
          </p:nvPr>
        </p:nvSpPr>
        <p:spPr>
          <a:xfrm>
            <a:off x="755112" y="775742"/>
            <a:ext cx="10583320" cy="852160"/>
          </a:xfrm>
        </p:spPr>
        <p:txBody>
          <a:bodyPr anchor="ctr">
            <a:normAutofit fontScale="90000"/>
          </a:bodyPr>
          <a:lstStyle/>
          <a:p>
            <a:pPr algn="ctr"/>
            <a:r>
              <a:rPr lang="el-GR" sz="6000" dirty="0">
                <a:solidFill>
                  <a:schemeClr val="accent2">
                    <a:lumMod val="75000"/>
                  </a:schemeClr>
                </a:solidFill>
                <a:latin typeface="Bradley Hand" pitchFamily="2" charset="77"/>
                <a:ea typeface="AKA-ACIDGR5YEARSOLD" panose="02000603000000000000" pitchFamily="2" charset="0"/>
              </a:rPr>
              <a:t>Προτάσεις</a:t>
            </a:r>
            <a:endParaRPr lang="en-GR" sz="6000" dirty="0">
              <a:solidFill>
                <a:schemeClr val="accent2">
                  <a:lumMod val="75000"/>
                </a:schemeClr>
              </a:solidFill>
              <a:latin typeface="Bradley Hand" pitchFamily="2" charset="77"/>
              <a:ea typeface="AKA-ACIDGR5YEARSOLD" panose="02000603000000000000" pitchFamily="2" charset="0"/>
            </a:endParaRPr>
          </a:p>
        </p:txBody>
      </p:sp>
      <p:sp>
        <p:nvSpPr>
          <p:cNvPr id="3" name="Content Placeholder 2">
            <a:extLst>
              <a:ext uri="{FF2B5EF4-FFF2-40B4-BE49-F238E27FC236}">
                <a16:creationId xmlns:a16="http://schemas.microsoft.com/office/drawing/2014/main" id="{5298CC6F-AFB7-7286-819C-A3E8A03319B0}"/>
              </a:ext>
            </a:extLst>
          </p:cNvPr>
          <p:cNvSpPr>
            <a:spLocks noGrp="1"/>
          </p:cNvSpPr>
          <p:nvPr>
            <p:ph idx="1"/>
          </p:nvPr>
        </p:nvSpPr>
        <p:spPr>
          <a:xfrm>
            <a:off x="641773" y="2107122"/>
            <a:ext cx="10809997" cy="3644815"/>
          </a:xfrm>
        </p:spPr>
        <p:txBody>
          <a:bodyPr anchor="t">
            <a:normAutofit/>
          </a:bodyPr>
          <a:lstStyle/>
          <a:p>
            <a:pPr marL="457200" indent="-457200">
              <a:lnSpc>
                <a:spcPct val="110000"/>
              </a:lnSpc>
              <a:buFont typeface="+mj-lt"/>
              <a:buAutoNum type="arabicPeriod"/>
            </a:pPr>
            <a:r>
              <a:rPr lang="en-US" sz="2000" dirty="0">
                <a:latin typeface="AKA-ACIDGR-DIARYGIRL" panose="02000603000000000000" pitchFamily="2" charset="0"/>
                <a:ea typeface="AKA-ACIDGR-DIARYGIRL" panose="02000603000000000000" pitchFamily="2" charset="0"/>
                <a:cs typeface="Ayuthaya" pitchFamily="2" charset="-34"/>
              </a:rPr>
              <a:t>E</a:t>
            </a:r>
            <a:r>
              <a:rPr lang="el-GR" sz="2000" dirty="0">
                <a:latin typeface="AKA-ACIDGR-DIARYGIRL" panose="02000603000000000000" pitchFamily="2" charset="0"/>
                <a:ea typeface="AKA-ACIDGR-DIARYGIRL" panose="02000603000000000000" pitchFamily="2" charset="0"/>
                <a:cs typeface="Ayuthaya" pitchFamily="2" charset="-34"/>
              </a:rPr>
              <a:t>νασχόληση και αλληλεπίδραση εκπαιδευτικών με τις ψηφιακές πηγές της ΤΝ </a:t>
            </a:r>
          </a:p>
          <a:p>
            <a:pPr marL="457200" indent="-457200">
              <a:lnSpc>
                <a:spcPct val="110000"/>
              </a:lnSpc>
              <a:buFont typeface="+mj-lt"/>
              <a:buAutoNum type="arabicPeriod"/>
            </a:pPr>
            <a:r>
              <a:rPr lang="el-GR" sz="2000" dirty="0">
                <a:latin typeface="AKA-ACIDGR-DIARYGIRL" panose="02000603000000000000" pitchFamily="2" charset="0"/>
                <a:ea typeface="AKA-ACIDGR-DIARYGIRL" panose="02000603000000000000" pitchFamily="2" charset="0"/>
                <a:cs typeface="Ayuthaya" pitchFamily="2" charset="-34"/>
              </a:rPr>
              <a:t>Σχεδιασμός προγραμμάτων σπουδών ΤΝ βασισμένων στην ολιστική προσέγγιση, με β</a:t>
            </a:r>
            <a:r>
              <a:rPr lang="en-US" sz="2000" dirty="0" err="1">
                <a:latin typeface="AKA-ACIDGR-DIARYGIRL" panose="02000603000000000000" pitchFamily="2" charset="0"/>
                <a:ea typeface="AKA-ACIDGR-DIARYGIRL" panose="02000603000000000000" pitchFamily="2" charset="0"/>
                <a:cs typeface="Ayuthaya" pitchFamily="2" charset="-34"/>
              </a:rPr>
              <a:t>ά</a:t>
            </a:r>
            <a:r>
              <a:rPr lang="el-GR" sz="2000" dirty="0">
                <a:latin typeface="AKA-ACIDGR-DIARYGIRL" panose="02000603000000000000" pitchFamily="2" charset="0"/>
                <a:ea typeface="AKA-ACIDGR-DIARYGIRL" panose="02000603000000000000" pitchFamily="2" charset="0"/>
                <a:cs typeface="Ayuthaya" pitchFamily="2" charset="-34"/>
              </a:rPr>
              <a:t>ση 6  σημαντικά πεδία </a:t>
            </a:r>
          </a:p>
          <a:p>
            <a:pPr marL="457200" indent="-457200">
              <a:lnSpc>
                <a:spcPct val="110000"/>
              </a:lnSpc>
              <a:buFont typeface="+mj-lt"/>
              <a:buAutoNum type="arabicPeriod"/>
            </a:pPr>
            <a:r>
              <a:rPr lang="el-GR" sz="2000" dirty="0">
                <a:latin typeface="AKA-ACIDGR-DIARYGIRL" panose="02000603000000000000" pitchFamily="2" charset="0"/>
                <a:ea typeface="AKA-ACIDGR-DIARYGIRL" panose="02000603000000000000" pitchFamily="2" charset="0"/>
                <a:cs typeface="Ayuthaya" pitchFamily="2" charset="-34"/>
              </a:rPr>
              <a:t>Οι εκπαιδευτικοί θα πρέπει να σχεδιάζουν πιο ενδιαφέρουσες δραστηριότητες ΤΝ.</a:t>
            </a:r>
          </a:p>
          <a:p>
            <a:pPr marL="457200" indent="-457200">
              <a:lnSpc>
                <a:spcPct val="110000"/>
              </a:lnSpc>
              <a:buFont typeface="+mj-lt"/>
              <a:buAutoNum type="arabicPeriod"/>
            </a:pPr>
            <a:r>
              <a:rPr lang="el-GR" sz="2000" dirty="0">
                <a:latin typeface="AKA-ACIDGR-DIARYGIRL" panose="02000603000000000000" pitchFamily="2" charset="0"/>
                <a:ea typeface="AKA-ACIDGR-DIARYGIRL" panose="02000603000000000000" pitchFamily="2" charset="0"/>
                <a:cs typeface="Ayuthaya" pitchFamily="2" charset="-34"/>
              </a:rPr>
              <a:t>Να ληφθεί υπόψη ένα πλαίσιο τεχνολογικής και παιδαγωγικής περιεχομένου γνώσης</a:t>
            </a:r>
          </a:p>
          <a:p>
            <a:pPr marL="457200" indent="-457200">
              <a:lnSpc>
                <a:spcPct val="110000"/>
              </a:lnSpc>
              <a:buFont typeface="+mj-lt"/>
              <a:buAutoNum type="arabicPeriod"/>
            </a:pPr>
            <a:r>
              <a:rPr lang="el-GR" sz="2000" dirty="0">
                <a:latin typeface="AKA-ACIDGR-DIARYGIRL" panose="02000603000000000000" pitchFamily="2" charset="0"/>
                <a:ea typeface="AKA-ACIDGR-DIARYGIRL" panose="02000603000000000000" pitchFamily="2" charset="0"/>
                <a:cs typeface="Ayuthaya" pitchFamily="2" charset="-34"/>
              </a:rPr>
              <a:t>Θα πρέπει να αναπτυχθούν ποσοτικές και ποιοτικές αξιολογήσεις από ερευνητές και εκπαιδευτικούς.</a:t>
            </a:r>
            <a:endParaRPr lang="en-GR" sz="1800" dirty="0"/>
          </a:p>
        </p:txBody>
      </p:sp>
      <p:sp>
        <p:nvSpPr>
          <p:cNvPr id="4" name="Cloud 3">
            <a:extLst>
              <a:ext uri="{FF2B5EF4-FFF2-40B4-BE49-F238E27FC236}">
                <a16:creationId xmlns:a16="http://schemas.microsoft.com/office/drawing/2014/main" id="{C297AF73-849C-FD77-4DA7-A738E6979C89}"/>
              </a:ext>
            </a:extLst>
          </p:cNvPr>
          <p:cNvSpPr/>
          <p:nvPr/>
        </p:nvSpPr>
        <p:spPr>
          <a:xfrm>
            <a:off x="4049242" y="507489"/>
            <a:ext cx="3995057" cy="1388665"/>
          </a:xfrm>
          <a:custGeom>
            <a:avLst/>
            <a:gdLst>
              <a:gd name="connsiteX0" fmla="*/ 360664 w 3995057"/>
              <a:gd name="connsiteY0" fmla="*/ 461923 h 1388665"/>
              <a:gd name="connsiteX1" fmla="*/ 520004 w 3995057"/>
              <a:gd name="connsiteY1" fmla="*/ 222025 h 1388665"/>
              <a:gd name="connsiteX2" fmla="*/ 1295156 w 3995057"/>
              <a:gd name="connsiteY2" fmla="*/ 167218 h 1388665"/>
              <a:gd name="connsiteX3" fmla="*/ 2076689 w 3995057"/>
              <a:gd name="connsiteY3" fmla="*/ 110321 h 1388665"/>
              <a:gd name="connsiteX4" fmla="*/ 2381220 w 3995057"/>
              <a:gd name="connsiteY4" fmla="*/ 6429 h 1388665"/>
              <a:gd name="connsiteX5" fmla="*/ 2758901 w 3995057"/>
              <a:gd name="connsiteY5" fmla="*/ 79751 h 1388665"/>
              <a:gd name="connsiteX6" fmla="*/ 3279553 w 3995057"/>
              <a:gd name="connsiteY6" fmla="*/ 22180 h 1388665"/>
              <a:gd name="connsiteX7" fmla="*/ 3543578 w 3995057"/>
              <a:gd name="connsiteY7" fmla="*/ 179240 h 1388665"/>
              <a:gd name="connsiteX8" fmla="*/ 3882418 w 3995057"/>
              <a:gd name="connsiteY8" fmla="*/ 331672 h 1388665"/>
              <a:gd name="connsiteX9" fmla="*/ 3867252 w 3995057"/>
              <a:gd name="connsiteY9" fmla="*/ 496962 h 1388665"/>
              <a:gd name="connsiteX10" fmla="*/ 3978041 w 3995057"/>
              <a:gd name="connsiteY10" fmla="*/ 749686 h 1388665"/>
              <a:gd name="connsiteX11" fmla="*/ 3459053 w 3995057"/>
              <a:gd name="connsiteY11" fmla="*/ 970908 h 1388665"/>
              <a:gd name="connsiteX12" fmla="*/ 3273264 w 3995057"/>
              <a:gd name="connsiteY12" fmla="*/ 1160467 h 1388665"/>
              <a:gd name="connsiteX13" fmla="*/ 2640714 w 3995057"/>
              <a:gd name="connsiteY13" fmla="*/ 1183419 h 1388665"/>
              <a:gd name="connsiteX14" fmla="*/ 2188680 w 3995057"/>
              <a:gd name="connsiteY14" fmla="*/ 1385643 h 1388665"/>
              <a:gd name="connsiteX15" fmla="*/ 1524040 w 3995057"/>
              <a:gd name="connsiteY15" fmla="*/ 1262206 h 1388665"/>
              <a:gd name="connsiteX16" fmla="*/ 536743 w 3995057"/>
              <a:gd name="connsiteY16" fmla="*/ 1140248 h 1388665"/>
              <a:gd name="connsiteX17" fmla="*/ 102650 w 3995057"/>
              <a:gd name="connsiteY17" fmla="*/ 1004531 h 1388665"/>
              <a:gd name="connsiteX18" fmla="*/ 195406 w 3995057"/>
              <a:gd name="connsiteY18" fmla="*/ 821337 h 1388665"/>
              <a:gd name="connsiteX19" fmla="*/ -463 w 3995057"/>
              <a:gd name="connsiteY19" fmla="*/ 633385 h 1388665"/>
              <a:gd name="connsiteX20" fmla="*/ 357243 w 3995057"/>
              <a:gd name="connsiteY20" fmla="*/ 466327 h 1388665"/>
              <a:gd name="connsiteX21" fmla="*/ 360664 w 3995057"/>
              <a:gd name="connsiteY21" fmla="*/ 461923 h 1388665"/>
              <a:gd name="connsiteX0" fmla="*/ 434000 w 3995057"/>
              <a:gd name="connsiteY0" fmla="*/ 841460 h 1388665"/>
              <a:gd name="connsiteX1" fmla="*/ 199752 w 3995057"/>
              <a:gd name="connsiteY1" fmla="*/ 815840 h 1388665"/>
              <a:gd name="connsiteX2" fmla="*/ 640688 w 3995057"/>
              <a:gd name="connsiteY2" fmla="*/ 1121829 h 1388665"/>
              <a:gd name="connsiteX3" fmla="*/ 538222 w 3995057"/>
              <a:gd name="connsiteY3" fmla="*/ 1134076 h 1388665"/>
              <a:gd name="connsiteX4" fmla="*/ 1523855 w 3995057"/>
              <a:gd name="connsiteY4" fmla="*/ 1256548 h 1388665"/>
              <a:gd name="connsiteX5" fmla="*/ 1462079 w 3995057"/>
              <a:gd name="connsiteY5" fmla="*/ 1200616 h 1388665"/>
              <a:gd name="connsiteX6" fmla="*/ 2665868 w 3995057"/>
              <a:gd name="connsiteY6" fmla="*/ 1117071 h 1388665"/>
              <a:gd name="connsiteX7" fmla="*/ 2641176 w 3995057"/>
              <a:gd name="connsiteY7" fmla="*/ 1178436 h 1388665"/>
              <a:gd name="connsiteX8" fmla="*/ 3156187 w 3995057"/>
              <a:gd name="connsiteY8" fmla="*/ 737856 h 1388665"/>
              <a:gd name="connsiteX9" fmla="*/ 3456834 w 3995057"/>
              <a:gd name="connsiteY9" fmla="*/ 967243 h 1388665"/>
              <a:gd name="connsiteX10" fmla="*/ 3865402 w 3995057"/>
              <a:gd name="connsiteY10" fmla="*/ 493554 h 1388665"/>
              <a:gd name="connsiteX11" fmla="*/ 3731494 w 3995057"/>
              <a:gd name="connsiteY11" fmla="*/ 579574 h 1388665"/>
              <a:gd name="connsiteX12" fmla="*/ 3544133 w 3995057"/>
              <a:gd name="connsiteY12" fmla="*/ 174418 h 1388665"/>
              <a:gd name="connsiteX13" fmla="*/ 3551161 w 3995057"/>
              <a:gd name="connsiteY13" fmla="*/ 215050 h 1388665"/>
              <a:gd name="connsiteX14" fmla="*/ 2689080 w 3995057"/>
              <a:gd name="connsiteY14" fmla="*/ 127037 h 1388665"/>
              <a:gd name="connsiteX15" fmla="*/ 2757699 w 3995057"/>
              <a:gd name="connsiteY15" fmla="*/ 75219 h 1388665"/>
              <a:gd name="connsiteX16" fmla="*/ 2047559 w 3995057"/>
              <a:gd name="connsiteY16" fmla="*/ 151724 h 1388665"/>
              <a:gd name="connsiteX17" fmla="*/ 2080758 w 3995057"/>
              <a:gd name="connsiteY17" fmla="*/ 107042 h 1388665"/>
              <a:gd name="connsiteX18" fmla="*/ 1294694 w 3995057"/>
              <a:gd name="connsiteY18" fmla="*/ 166896 h 1388665"/>
              <a:gd name="connsiteX19" fmla="*/ 1414916 w 3995057"/>
              <a:gd name="connsiteY19" fmla="*/ 210228 h 1388665"/>
              <a:gd name="connsiteX20" fmla="*/ 381657 w 3995057"/>
              <a:gd name="connsiteY20" fmla="*/ 507537 h 1388665"/>
              <a:gd name="connsiteX21" fmla="*/ 360664 w 3995057"/>
              <a:gd name="connsiteY21" fmla="*/ 461923 h 138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95057" h="1388665" extrusionOk="0">
                <a:moveTo>
                  <a:pt x="360664" y="461923"/>
                </a:moveTo>
                <a:cubicBezTo>
                  <a:pt x="317384" y="363476"/>
                  <a:pt x="374739" y="294012"/>
                  <a:pt x="520004" y="222025"/>
                </a:cubicBezTo>
                <a:cubicBezTo>
                  <a:pt x="727891" y="121640"/>
                  <a:pt x="1003101" y="98208"/>
                  <a:pt x="1295156" y="167218"/>
                </a:cubicBezTo>
                <a:cubicBezTo>
                  <a:pt x="1432947" y="45747"/>
                  <a:pt x="1836872" y="26895"/>
                  <a:pt x="2076689" y="110321"/>
                </a:cubicBezTo>
                <a:cubicBezTo>
                  <a:pt x="2131207" y="51495"/>
                  <a:pt x="2258452" y="19366"/>
                  <a:pt x="2381220" y="6429"/>
                </a:cubicBezTo>
                <a:cubicBezTo>
                  <a:pt x="2543979" y="-1129"/>
                  <a:pt x="2678462" y="7967"/>
                  <a:pt x="2758901" y="79751"/>
                </a:cubicBezTo>
                <a:cubicBezTo>
                  <a:pt x="2862439" y="4866"/>
                  <a:pt x="3076576" y="5488"/>
                  <a:pt x="3279553" y="22180"/>
                </a:cubicBezTo>
                <a:cubicBezTo>
                  <a:pt x="3416357" y="36501"/>
                  <a:pt x="3509237" y="120004"/>
                  <a:pt x="3543578" y="179240"/>
                </a:cubicBezTo>
                <a:cubicBezTo>
                  <a:pt x="3706505" y="201627"/>
                  <a:pt x="3843512" y="260192"/>
                  <a:pt x="3882418" y="331672"/>
                </a:cubicBezTo>
                <a:cubicBezTo>
                  <a:pt x="3915314" y="385037"/>
                  <a:pt x="3915900" y="445584"/>
                  <a:pt x="3867252" y="496962"/>
                </a:cubicBezTo>
                <a:cubicBezTo>
                  <a:pt x="3994048" y="583930"/>
                  <a:pt x="4025488" y="670543"/>
                  <a:pt x="3978041" y="749686"/>
                </a:cubicBezTo>
                <a:cubicBezTo>
                  <a:pt x="3944283" y="909877"/>
                  <a:pt x="3716907" y="961151"/>
                  <a:pt x="3459053" y="970908"/>
                </a:cubicBezTo>
                <a:cubicBezTo>
                  <a:pt x="3474860" y="1028889"/>
                  <a:pt x="3391220" y="1107456"/>
                  <a:pt x="3273264" y="1160467"/>
                </a:cubicBezTo>
                <a:cubicBezTo>
                  <a:pt x="3055638" y="1239356"/>
                  <a:pt x="2809583" y="1221444"/>
                  <a:pt x="2640714" y="1183419"/>
                </a:cubicBezTo>
                <a:cubicBezTo>
                  <a:pt x="2542071" y="1281689"/>
                  <a:pt x="2393661" y="1339350"/>
                  <a:pt x="2188680" y="1385643"/>
                </a:cubicBezTo>
                <a:cubicBezTo>
                  <a:pt x="1937363" y="1376485"/>
                  <a:pt x="1639244" y="1382858"/>
                  <a:pt x="1524040" y="1262206"/>
                </a:cubicBezTo>
                <a:cubicBezTo>
                  <a:pt x="1164128" y="1390456"/>
                  <a:pt x="762645" y="1325035"/>
                  <a:pt x="536743" y="1140248"/>
                </a:cubicBezTo>
                <a:cubicBezTo>
                  <a:pt x="340178" y="1176427"/>
                  <a:pt x="171398" y="1085562"/>
                  <a:pt x="102650" y="1004531"/>
                </a:cubicBezTo>
                <a:cubicBezTo>
                  <a:pt x="56003" y="950794"/>
                  <a:pt x="88776" y="870883"/>
                  <a:pt x="195406" y="821337"/>
                </a:cubicBezTo>
                <a:cubicBezTo>
                  <a:pt x="60804" y="789910"/>
                  <a:pt x="-30332" y="714630"/>
                  <a:pt x="-463" y="633385"/>
                </a:cubicBezTo>
                <a:cubicBezTo>
                  <a:pt x="22859" y="540495"/>
                  <a:pt x="151219" y="474359"/>
                  <a:pt x="357243" y="466327"/>
                </a:cubicBezTo>
                <a:cubicBezTo>
                  <a:pt x="358426" y="464913"/>
                  <a:pt x="359432" y="463775"/>
                  <a:pt x="360664" y="461923"/>
                </a:cubicBezTo>
                <a:close/>
              </a:path>
              <a:path w="3995057" h="1388665" fill="none" extrusionOk="0">
                <a:moveTo>
                  <a:pt x="434000" y="841460"/>
                </a:moveTo>
                <a:cubicBezTo>
                  <a:pt x="347041" y="854936"/>
                  <a:pt x="260342" y="822070"/>
                  <a:pt x="199752" y="815840"/>
                </a:cubicBezTo>
                <a:moveTo>
                  <a:pt x="640688" y="1121829"/>
                </a:moveTo>
                <a:cubicBezTo>
                  <a:pt x="613444" y="1129783"/>
                  <a:pt x="573117" y="1127029"/>
                  <a:pt x="538222" y="1134076"/>
                </a:cubicBezTo>
                <a:moveTo>
                  <a:pt x="1523855" y="1256548"/>
                </a:moveTo>
                <a:cubicBezTo>
                  <a:pt x="1499791" y="1239393"/>
                  <a:pt x="1477072" y="1220559"/>
                  <a:pt x="1462079" y="1200616"/>
                </a:cubicBezTo>
                <a:moveTo>
                  <a:pt x="2665868" y="1117071"/>
                </a:moveTo>
                <a:cubicBezTo>
                  <a:pt x="2661130" y="1141396"/>
                  <a:pt x="2653024" y="1155564"/>
                  <a:pt x="2641176" y="1178436"/>
                </a:cubicBezTo>
                <a:moveTo>
                  <a:pt x="3156187" y="737856"/>
                </a:moveTo>
                <a:cubicBezTo>
                  <a:pt x="3347763" y="775851"/>
                  <a:pt x="3464611" y="859167"/>
                  <a:pt x="3456834" y="967243"/>
                </a:cubicBezTo>
                <a:moveTo>
                  <a:pt x="3865402" y="493554"/>
                </a:moveTo>
                <a:cubicBezTo>
                  <a:pt x="3827068" y="523554"/>
                  <a:pt x="3797496" y="548379"/>
                  <a:pt x="3731494" y="579574"/>
                </a:cubicBezTo>
                <a:moveTo>
                  <a:pt x="3544133" y="174418"/>
                </a:moveTo>
                <a:cubicBezTo>
                  <a:pt x="3546291" y="189465"/>
                  <a:pt x="3551899" y="202164"/>
                  <a:pt x="3551161" y="215050"/>
                </a:cubicBezTo>
                <a:moveTo>
                  <a:pt x="2689080" y="127037"/>
                </a:moveTo>
                <a:cubicBezTo>
                  <a:pt x="2713570" y="106905"/>
                  <a:pt x="2729018" y="92961"/>
                  <a:pt x="2757699" y="75219"/>
                </a:cubicBezTo>
                <a:moveTo>
                  <a:pt x="2047559" y="151724"/>
                </a:moveTo>
                <a:cubicBezTo>
                  <a:pt x="2059032" y="137478"/>
                  <a:pt x="2065171" y="118943"/>
                  <a:pt x="2080758" y="107042"/>
                </a:cubicBezTo>
                <a:moveTo>
                  <a:pt x="1294694" y="166896"/>
                </a:moveTo>
                <a:cubicBezTo>
                  <a:pt x="1348161" y="179295"/>
                  <a:pt x="1381429" y="196410"/>
                  <a:pt x="1414916" y="210228"/>
                </a:cubicBezTo>
                <a:moveTo>
                  <a:pt x="381657" y="507537"/>
                </a:moveTo>
                <a:cubicBezTo>
                  <a:pt x="372774" y="493237"/>
                  <a:pt x="366115" y="479858"/>
                  <a:pt x="360664" y="461923"/>
                </a:cubicBezTo>
              </a:path>
            </a:pathLst>
          </a:custGeom>
          <a:noFill/>
          <a:ln>
            <a:solidFill>
              <a:schemeClr val="accent2">
                <a:lumMod val="75000"/>
              </a:schemeClr>
            </a:solidFill>
            <a:extLst>
              <a:ext uri="{C807C97D-BFC1-408E-A445-0C87EB9F89A2}">
                <ask:lineSketchStyleProps xmlns="" xmlns:ask="http://schemas.microsoft.com/office/drawing/2018/sketchyshapes" sd="1219033472">
                  <a:prstGeom prst="cloud">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Tree>
    <p:extLst>
      <p:ext uri="{BB962C8B-B14F-4D97-AF65-F5344CB8AC3E}">
        <p14:creationId xmlns:p14="http://schemas.microsoft.com/office/powerpoint/2010/main" val="358943443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2C61293E-6EBE-43EF-A52C-9BEBFD7679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ED829F-ED68-0A14-9AEF-8CB933FD3CFC}"/>
              </a:ext>
            </a:extLst>
          </p:cNvPr>
          <p:cNvSpPr>
            <a:spLocks noGrp="1"/>
          </p:cNvSpPr>
          <p:nvPr>
            <p:ph type="title"/>
          </p:nvPr>
        </p:nvSpPr>
        <p:spPr>
          <a:xfrm>
            <a:off x="5297762" y="329184"/>
            <a:ext cx="6251110" cy="1783080"/>
          </a:xfrm>
        </p:spPr>
        <p:txBody>
          <a:bodyPr anchor="b">
            <a:normAutofit/>
          </a:bodyPr>
          <a:lstStyle/>
          <a:p>
            <a:r>
              <a:rPr lang="el-GR" sz="6000" b="1" dirty="0">
                <a:solidFill>
                  <a:schemeClr val="accent2">
                    <a:lumMod val="75000"/>
                  </a:schemeClr>
                </a:solidFill>
                <a:latin typeface="AKA-ACIDGR-MAKINGMONSTERS" panose="02000603000000000000" pitchFamily="2" charset="0"/>
                <a:ea typeface="AKA-ACIDGR-MAKINGMONSTERS" panose="02000603000000000000" pitchFamily="2" charset="0"/>
                <a:cs typeface="Ayuthaya" pitchFamily="2" charset="-34"/>
              </a:rPr>
              <a:t>Τεχνητή Νοημοσύνη:  </a:t>
            </a:r>
            <a:endParaRPr lang="en-GR" sz="6000" b="1" dirty="0">
              <a:solidFill>
                <a:schemeClr val="accent2">
                  <a:lumMod val="75000"/>
                </a:schemeClr>
              </a:solidFill>
              <a:latin typeface="AKA-ACIDGR-MAKINGMONSTERS" panose="02000603000000000000" pitchFamily="2" charset="0"/>
              <a:ea typeface="AKA-ACIDGR-MAKINGMONSTERS" panose="02000603000000000000" pitchFamily="2" charset="0"/>
              <a:cs typeface="Ayuthaya" pitchFamily="2" charset="-34"/>
            </a:endParaRPr>
          </a:p>
        </p:txBody>
      </p:sp>
      <p:pic>
        <p:nvPicPr>
          <p:cNvPr id="1026" name="Picture 2" descr="Robot Character Vector Art, Icons, and Graphics for Free Download">
            <a:extLst>
              <a:ext uri="{FF2B5EF4-FFF2-40B4-BE49-F238E27FC236}">
                <a16:creationId xmlns:a16="http://schemas.microsoft.com/office/drawing/2014/main" id="{8698372C-9CD1-FAD0-0AE7-69A8CFD55B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361" r="16728"/>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1040" name="sketchy line">
            <a:extLst>
              <a:ext uri="{FF2B5EF4-FFF2-40B4-BE49-F238E27FC236}">
                <a16:creationId xmlns:a16="http://schemas.microsoft.com/office/drawing/2014/main" id="{21540236-BFD5-4A9D-8840-4703E7F7682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4B76184-E0D0-AFB8-50DC-F05000756F44}"/>
              </a:ext>
            </a:extLst>
          </p:cNvPr>
          <p:cNvSpPr>
            <a:spLocks noGrp="1"/>
          </p:cNvSpPr>
          <p:nvPr>
            <p:ph idx="1"/>
          </p:nvPr>
        </p:nvSpPr>
        <p:spPr>
          <a:xfrm>
            <a:off x="4657345" y="2706624"/>
            <a:ext cx="7315580" cy="3625024"/>
          </a:xfrm>
        </p:spPr>
        <p:txBody>
          <a:bodyPr>
            <a:normAutofit/>
          </a:bodyPr>
          <a:lstStyle/>
          <a:p>
            <a:pPr>
              <a:lnSpc>
                <a:spcPct val="150000"/>
              </a:lnSpc>
            </a:pPr>
            <a:r>
              <a:rPr lang="en-US" sz="1800" i="1" dirty="0">
                <a:latin typeface="AKA-ACIDGR-DIARYGIRL" panose="02000603000000000000" pitchFamily="2" charset="0"/>
                <a:ea typeface="AKA-ACIDGR-DIARYGIRL" panose="02000603000000000000" pitchFamily="2" charset="0"/>
                <a:cs typeface="Ayuthaya" pitchFamily="2" charset="-34"/>
              </a:rPr>
              <a:t>“</a:t>
            </a:r>
            <a:r>
              <a:rPr lang="el-GR" sz="1800" i="1" dirty="0">
                <a:latin typeface="AKA-ACIDGR-DIARYGIRL" panose="02000603000000000000" pitchFamily="2" charset="0"/>
                <a:ea typeface="AKA-ACIDGR-DIARYGIRL" panose="02000603000000000000" pitchFamily="2" charset="0"/>
                <a:cs typeface="Ayuthaya" pitchFamily="2" charset="-34"/>
              </a:rPr>
              <a:t>Τεχνητή Νοημοσύνη (Τ.Ν.) ορίζεται η επιστήμη και η μηχανική της δημιουργίας ευφυών μηχανών</a:t>
            </a:r>
            <a:r>
              <a:rPr lang="en-US" sz="1800" i="1" dirty="0">
                <a:latin typeface="AKA-ACIDGR-DIARYGIRL" panose="02000603000000000000" pitchFamily="2" charset="0"/>
                <a:ea typeface="AKA-ACIDGR-DIARYGIRL" panose="02000603000000000000" pitchFamily="2" charset="0"/>
                <a:cs typeface="Ayuthaya" pitchFamily="2" charset="-34"/>
              </a:rPr>
              <a:t>” </a:t>
            </a:r>
            <a:r>
              <a:rPr lang="en-US" sz="1800" dirty="0">
                <a:latin typeface="AKA-ACIDGR-DIARYGIRL" panose="02000603000000000000" pitchFamily="2" charset="0"/>
                <a:ea typeface="AKA-ACIDGR-DIARYGIRL" panose="02000603000000000000" pitchFamily="2" charset="0"/>
                <a:cs typeface="Ayuthaya" pitchFamily="2" charset="-34"/>
              </a:rPr>
              <a:t>(McCarthy, 1956)</a:t>
            </a:r>
            <a:endParaRPr lang="el-GR" sz="1800" dirty="0">
              <a:latin typeface="AKA-ACIDGR-DIARYGIRL" panose="02000603000000000000" pitchFamily="2" charset="0"/>
              <a:ea typeface="AKA-ACIDGR-DIARYGIRL" panose="02000603000000000000" pitchFamily="2" charset="0"/>
              <a:cs typeface="Ayuthaya" pitchFamily="2" charset="-34"/>
            </a:endParaRPr>
          </a:p>
          <a:p>
            <a:pPr>
              <a:lnSpc>
                <a:spcPct val="150000"/>
              </a:lnSpc>
            </a:pPr>
            <a:r>
              <a:rPr lang="en-US" sz="1800" i="1" dirty="0">
                <a:latin typeface="AKA-ACIDGR-DIARYGIRL" panose="02000603000000000000" pitchFamily="2" charset="0"/>
                <a:ea typeface="AKA-ACIDGR-DIARYGIRL" panose="02000603000000000000" pitchFamily="2" charset="0"/>
                <a:cs typeface="Ayuthaya" pitchFamily="2" charset="-34"/>
              </a:rPr>
              <a:t>“</a:t>
            </a:r>
            <a:r>
              <a:rPr lang="el-GR" sz="1800" i="1" dirty="0">
                <a:latin typeface="AKA-ACIDGR-DIARYGIRL" panose="02000603000000000000" pitchFamily="2" charset="0"/>
                <a:ea typeface="AKA-ACIDGR-DIARYGIRL" panose="02000603000000000000" pitchFamily="2" charset="0"/>
                <a:cs typeface="Ayuthaya" pitchFamily="2" charset="-34"/>
              </a:rPr>
              <a:t>Η Τεχνητή Νοημοσύνη</a:t>
            </a:r>
            <a:r>
              <a:rPr lang="en-US" sz="1800" i="1" dirty="0">
                <a:latin typeface="AKA-ACIDGR-DIARYGIRL" panose="02000603000000000000" pitchFamily="2" charset="0"/>
                <a:ea typeface="AKA-ACIDGR-DIARYGIRL" panose="02000603000000000000" pitchFamily="2" charset="0"/>
                <a:cs typeface="Ayuthaya" pitchFamily="2" charset="-34"/>
              </a:rPr>
              <a:t> (</a:t>
            </a:r>
            <a:r>
              <a:rPr lang="el-GR" sz="1800" i="1" dirty="0">
                <a:latin typeface="AKA-ACIDGR-DIARYGIRL" panose="02000603000000000000" pitchFamily="2" charset="0"/>
                <a:ea typeface="AKA-ACIDGR-DIARYGIRL" panose="02000603000000000000" pitchFamily="2" charset="0"/>
                <a:cs typeface="Ayuthaya" pitchFamily="2" charset="-34"/>
              </a:rPr>
              <a:t>Τ.Ν) αναφέρεται στην επιστήμη και στη μηχανική της δημιουργίας ευφυών μηχανών οι οποίες λύνουν διάφορα είδη προβλημάτων μέσω επεξεργασίας φυσικής γλώσσας, </a:t>
            </a:r>
            <a:r>
              <a:rPr lang="el-GR" sz="1800" i="1" dirty="0" err="1">
                <a:latin typeface="AKA-ACIDGR-DIARYGIRL" panose="02000603000000000000" pitchFamily="2" charset="0"/>
                <a:ea typeface="AKA-ACIDGR-DIARYGIRL" panose="02000603000000000000" pitchFamily="2" charset="0"/>
                <a:cs typeface="Ayuthaya" pitchFamily="2" charset="-34"/>
              </a:rPr>
              <a:t>νευρωνικών</a:t>
            </a:r>
            <a:r>
              <a:rPr lang="el-GR" sz="1800" i="1" dirty="0">
                <a:latin typeface="AKA-ACIDGR-DIARYGIRL" panose="02000603000000000000" pitchFamily="2" charset="0"/>
                <a:ea typeface="AKA-ACIDGR-DIARYGIRL" panose="02000603000000000000" pitchFamily="2" charset="0"/>
                <a:cs typeface="Ayuthaya" pitchFamily="2" charset="-34"/>
              </a:rPr>
              <a:t> δικτύων και μηχανικής μάθησης</a:t>
            </a:r>
            <a:r>
              <a:rPr lang="en-US" sz="1800" i="1" dirty="0">
                <a:latin typeface="AKA-ACIDGR-DIARYGIRL" panose="02000603000000000000" pitchFamily="2" charset="0"/>
                <a:ea typeface="AKA-ACIDGR-DIARYGIRL" panose="02000603000000000000" pitchFamily="2" charset="0"/>
                <a:cs typeface="Ayuthaya" pitchFamily="2" charset="-34"/>
              </a:rPr>
              <a:t>” </a:t>
            </a:r>
            <a:r>
              <a:rPr lang="en-US" sz="1800" dirty="0">
                <a:latin typeface="AKA-ACIDGR-DIARYGIRL" panose="02000603000000000000" pitchFamily="2" charset="0"/>
                <a:ea typeface="AKA-ACIDGR-DIARYGIRL" panose="02000603000000000000" pitchFamily="2" charset="0"/>
                <a:cs typeface="Ayuthaya" pitchFamily="2" charset="-34"/>
              </a:rPr>
              <a:t>(Mondal, 2020)</a:t>
            </a:r>
          </a:p>
          <a:p>
            <a:endParaRPr lang="en-GR" sz="2200" dirty="0"/>
          </a:p>
        </p:txBody>
      </p:sp>
    </p:spTree>
    <p:extLst>
      <p:ext uri="{BB962C8B-B14F-4D97-AF65-F5344CB8AC3E}">
        <p14:creationId xmlns:p14="http://schemas.microsoft.com/office/powerpoint/2010/main" val="31867710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026"/>
                                        </p:tgtEl>
                                        <p:attrNameLst>
                                          <p:attrName>r</p:attrName>
                                        </p:attrNameLst>
                                      </p:cBhvr>
                                    </p:animRot>
                                    <p:animRot by="-240000">
                                      <p:cBhvr>
                                        <p:cTn id="7" dur="200" fill="hold">
                                          <p:stCondLst>
                                            <p:cond delay="200"/>
                                          </p:stCondLst>
                                        </p:cTn>
                                        <p:tgtEl>
                                          <p:spTgt spid="1026"/>
                                        </p:tgtEl>
                                        <p:attrNameLst>
                                          <p:attrName>r</p:attrName>
                                        </p:attrNameLst>
                                      </p:cBhvr>
                                    </p:animRot>
                                    <p:animRot by="240000">
                                      <p:cBhvr>
                                        <p:cTn id="8" dur="200" fill="hold">
                                          <p:stCondLst>
                                            <p:cond delay="400"/>
                                          </p:stCondLst>
                                        </p:cTn>
                                        <p:tgtEl>
                                          <p:spTgt spid="1026"/>
                                        </p:tgtEl>
                                        <p:attrNameLst>
                                          <p:attrName>r</p:attrName>
                                        </p:attrNameLst>
                                      </p:cBhvr>
                                    </p:animRot>
                                    <p:animRot by="-240000">
                                      <p:cBhvr>
                                        <p:cTn id="9" dur="200" fill="hold">
                                          <p:stCondLst>
                                            <p:cond delay="600"/>
                                          </p:stCondLst>
                                        </p:cTn>
                                        <p:tgtEl>
                                          <p:spTgt spid="1026"/>
                                        </p:tgtEl>
                                        <p:attrNameLst>
                                          <p:attrName>r</p:attrName>
                                        </p:attrNameLst>
                                      </p:cBhvr>
                                    </p:animRot>
                                    <p:animRot by="120000">
                                      <p:cBhvr>
                                        <p:cTn id="10" dur="200" fill="hold">
                                          <p:stCondLst>
                                            <p:cond delay="800"/>
                                          </p:stCondLst>
                                        </p:cTn>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A9E706-40F8-3CB6-AE64-35EDD1590F26}"/>
              </a:ext>
            </a:extLst>
          </p:cNvPr>
          <p:cNvSpPr>
            <a:spLocks noGrp="1"/>
          </p:cNvSpPr>
          <p:nvPr>
            <p:ph type="title"/>
          </p:nvPr>
        </p:nvSpPr>
        <p:spPr>
          <a:xfrm>
            <a:off x="641773" y="854217"/>
            <a:ext cx="10905053" cy="852160"/>
          </a:xfrm>
        </p:spPr>
        <p:txBody>
          <a:bodyPr anchor="ctr">
            <a:normAutofit/>
          </a:bodyPr>
          <a:lstStyle/>
          <a:p>
            <a:pPr algn="ctr"/>
            <a:r>
              <a:rPr lang="el-GR"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rPr>
              <a:t>Παιδαγωγικά Αποτελέσματα</a:t>
            </a:r>
            <a:endParaRPr lang="en-GR"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endParaRPr>
          </a:p>
        </p:txBody>
      </p:sp>
      <p:sp>
        <p:nvSpPr>
          <p:cNvPr id="3" name="Content Placeholder 2">
            <a:extLst>
              <a:ext uri="{FF2B5EF4-FFF2-40B4-BE49-F238E27FC236}">
                <a16:creationId xmlns:a16="http://schemas.microsoft.com/office/drawing/2014/main" id="{5298CC6F-AFB7-7286-819C-A3E8A03319B0}"/>
              </a:ext>
            </a:extLst>
          </p:cNvPr>
          <p:cNvSpPr>
            <a:spLocks noGrp="1"/>
          </p:cNvSpPr>
          <p:nvPr>
            <p:ph idx="1"/>
          </p:nvPr>
        </p:nvSpPr>
        <p:spPr>
          <a:xfrm>
            <a:off x="641773" y="1937319"/>
            <a:ext cx="10905053" cy="4293838"/>
          </a:xfrm>
        </p:spPr>
        <p:txBody>
          <a:bodyPr anchor="t">
            <a:normAutofit/>
          </a:bodyPr>
          <a:lstStyle/>
          <a:p>
            <a:pPr marL="0" indent="0">
              <a:buNone/>
            </a:pPr>
            <a:endParaRPr lang="el-GR" sz="2000" dirty="0"/>
          </a:p>
          <a:p>
            <a:pPr marL="342900" indent="-342900">
              <a:lnSpc>
                <a:spcPct val="150000"/>
              </a:lnSpc>
              <a:buFont typeface="+mj-lt"/>
              <a:buAutoNum type="arabicPeriod"/>
            </a:pPr>
            <a:r>
              <a:rPr lang="el-GR" sz="1800" dirty="0">
                <a:latin typeface="AKA-ACIDGR-DIARYGIRL" panose="02000603000000000000" pitchFamily="2" charset="0"/>
                <a:ea typeface="AKA-ACIDGR-DIARYGIRL" panose="02000603000000000000" pitchFamily="2" charset="0"/>
                <a:cs typeface="Ayuthaya" pitchFamily="2" charset="-34"/>
              </a:rPr>
              <a:t>Χρήση κατάλληλων ηλικιακά προγραμμάτων σπουδών, παιχνιδιών, εργαλείων και περιεχομένου.</a:t>
            </a:r>
          </a:p>
          <a:p>
            <a:pPr marL="342900" indent="-342900">
              <a:lnSpc>
                <a:spcPct val="150000"/>
              </a:lnSpc>
              <a:buFont typeface="+mj-lt"/>
              <a:buAutoNum type="arabicPeriod"/>
            </a:pPr>
            <a:r>
              <a:rPr lang="el-GR" sz="1800" dirty="0">
                <a:latin typeface="AKA-ACIDGR-DIARYGIRL" panose="02000603000000000000" pitchFamily="2" charset="0"/>
                <a:ea typeface="AKA-ACIDGR-DIARYGIRL" panose="02000603000000000000" pitchFamily="2" charset="0"/>
                <a:cs typeface="Ayuthaya" pitchFamily="2" charset="-34"/>
              </a:rPr>
              <a:t>Βελτίωση αντίληψης περιεχομένου της ΤΝ και της χρήσης των μηχανών.</a:t>
            </a:r>
          </a:p>
          <a:p>
            <a:pPr marL="342900" indent="-342900">
              <a:lnSpc>
                <a:spcPct val="150000"/>
              </a:lnSpc>
              <a:buFont typeface="+mj-lt"/>
              <a:buAutoNum type="arabicPeriod"/>
            </a:pPr>
            <a:r>
              <a:rPr lang="el-GR" sz="1800" dirty="0">
                <a:latin typeface="AKA-ACIDGR-DIARYGIRL" panose="02000603000000000000" pitchFamily="2" charset="0"/>
                <a:ea typeface="AKA-ACIDGR-DIARYGIRL" panose="02000603000000000000" pitchFamily="2" charset="0"/>
                <a:cs typeface="Ayuthaya" pitchFamily="2" charset="-34"/>
              </a:rPr>
              <a:t>Βελτίωση δημιουργικότητας, συναισθηματικής και συνεργατικής ικανότητας.</a:t>
            </a:r>
          </a:p>
          <a:p>
            <a:pPr marL="342900" indent="-342900">
              <a:lnSpc>
                <a:spcPct val="150000"/>
              </a:lnSpc>
              <a:buFont typeface="+mj-lt"/>
              <a:buAutoNum type="arabicPeriod"/>
            </a:pPr>
            <a:r>
              <a:rPr lang="el-GR" sz="1800" dirty="0">
                <a:latin typeface="AKA-ACIDGR-DIARYGIRL" panose="02000603000000000000" pitchFamily="2" charset="0"/>
                <a:ea typeface="AKA-ACIDGR-DIARYGIRL" panose="02000603000000000000" pitchFamily="2" charset="0"/>
                <a:cs typeface="Ayuthaya" pitchFamily="2" charset="-34"/>
              </a:rPr>
              <a:t>Ενίσχυση της αντιληπτικής ικανότητας της ΤΝ μέσω της αλληλεπίδρασης με ρομπότ.</a:t>
            </a:r>
          </a:p>
          <a:p>
            <a:pPr marL="342900" indent="-342900">
              <a:lnSpc>
                <a:spcPct val="150000"/>
              </a:lnSpc>
              <a:buFont typeface="+mj-lt"/>
              <a:buAutoNum type="arabicPeriod"/>
            </a:pPr>
            <a:r>
              <a:rPr lang="el-GR" sz="1800" dirty="0">
                <a:latin typeface="AKA-ACIDGR-DIARYGIRL" panose="02000603000000000000" pitchFamily="2" charset="0"/>
                <a:ea typeface="AKA-ACIDGR-DIARYGIRL" panose="02000603000000000000" pitchFamily="2" charset="0"/>
                <a:cs typeface="Ayuthaya" pitchFamily="2" charset="-34"/>
              </a:rPr>
              <a:t>Αναγνώριση επιπέδου των παιδιών μέσω παρατήρησης, ερωτηματολογίων και αξιολόγησης σχετικά με τον </a:t>
            </a:r>
            <a:r>
              <a:rPr lang="el-GR" sz="1800" dirty="0" err="1">
                <a:latin typeface="AKA-ACIDGR-DIARYGIRL" panose="02000603000000000000" pitchFamily="2" charset="0"/>
                <a:ea typeface="AKA-ACIDGR-DIARYGIRL" panose="02000603000000000000" pitchFamily="2" charset="0"/>
                <a:cs typeface="Ayuthaya" pitchFamily="2" charset="-34"/>
              </a:rPr>
              <a:t>γραμματισμό</a:t>
            </a:r>
            <a:r>
              <a:rPr lang="el-GR" sz="1800" dirty="0">
                <a:latin typeface="AKA-ACIDGR-DIARYGIRL" panose="02000603000000000000" pitchFamily="2" charset="0"/>
                <a:ea typeface="AKA-ACIDGR-DIARYGIRL" panose="02000603000000000000" pitchFamily="2" charset="0"/>
                <a:cs typeface="Ayuthaya" pitchFamily="2" charset="-34"/>
              </a:rPr>
              <a:t> της ΤΝ</a:t>
            </a:r>
            <a:endParaRPr lang="en-GR" sz="1800" dirty="0">
              <a:latin typeface="AKA-ACIDGR-DIARYGIRL" panose="02000603000000000000" pitchFamily="2" charset="0"/>
              <a:ea typeface="AKA-ACIDGR-DIARYGIRL" panose="02000603000000000000" pitchFamily="2" charset="0"/>
              <a:cs typeface="Ayuthaya" pitchFamily="2" charset="-34"/>
            </a:endParaRPr>
          </a:p>
        </p:txBody>
      </p:sp>
      <p:sp>
        <p:nvSpPr>
          <p:cNvPr id="4" name="Cloud 3">
            <a:extLst>
              <a:ext uri="{FF2B5EF4-FFF2-40B4-BE49-F238E27FC236}">
                <a16:creationId xmlns:a16="http://schemas.microsoft.com/office/drawing/2014/main" id="{9E5D60F9-BFA6-DFB4-8F28-0B9F0C7B605B}"/>
              </a:ext>
            </a:extLst>
          </p:cNvPr>
          <p:cNvSpPr/>
          <p:nvPr/>
        </p:nvSpPr>
        <p:spPr>
          <a:xfrm>
            <a:off x="1164770" y="330761"/>
            <a:ext cx="9753601" cy="1959429"/>
          </a:xfrm>
          <a:custGeom>
            <a:avLst/>
            <a:gdLst>
              <a:gd name="connsiteX0" fmla="*/ 880533 w 9753601"/>
              <a:gd name="connsiteY0" fmla="*/ 651782 h 1959429"/>
              <a:gd name="connsiteX1" fmla="*/ 1269548 w 9753601"/>
              <a:gd name="connsiteY1" fmla="*/ 313281 h 1959429"/>
              <a:gd name="connsiteX2" fmla="*/ 3162018 w 9753601"/>
              <a:gd name="connsiteY2" fmla="*/ 235947 h 1959429"/>
              <a:gd name="connsiteX3" fmla="*/ 5070066 w 9753601"/>
              <a:gd name="connsiteY3" fmla="*/ 155665 h 1959429"/>
              <a:gd name="connsiteX4" fmla="*/ 5813552 w 9753601"/>
              <a:gd name="connsiteY4" fmla="*/ 9071 h 1959429"/>
              <a:gd name="connsiteX5" fmla="*/ 6735629 w 9753601"/>
              <a:gd name="connsiteY5" fmla="*/ 112531 h 1959429"/>
              <a:gd name="connsiteX6" fmla="*/ 8006758 w 9753601"/>
              <a:gd name="connsiteY6" fmla="*/ 31296 h 1959429"/>
              <a:gd name="connsiteX7" fmla="*/ 8651353 w 9753601"/>
              <a:gd name="connsiteY7" fmla="*/ 252911 h 1959429"/>
              <a:gd name="connsiteX8" fmla="*/ 9478603 w 9753601"/>
              <a:gd name="connsiteY8" fmla="*/ 467995 h 1959429"/>
              <a:gd name="connsiteX9" fmla="*/ 9441576 w 9753601"/>
              <a:gd name="connsiteY9" fmla="*/ 701221 h 1959429"/>
              <a:gd name="connsiteX10" fmla="*/ 9712057 w 9753601"/>
              <a:gd name="connsiteY10" fmla="*/ 1057819 h 1959429"/>
              <a:gd name="connsiteX11" fmla="*/ 8444992 w 9753601"/>
              <a:gd name="connsiteY11" fmla="*/ 1369967 h 1959429"/>
              <a:gd name="connsiteX12" fmla="*/ 7991405 w 9753601"/>
              <a:gd name="connsiteY12" fmla="*/ 1637438 h 1959429"/>
              <a:gd name="connsiteX13" fmla="*/ 6447085 w 9753601"/>
              <a:gd name="connsiteY13" fmla="*/ 1669823 h 1959429"/>
              <a:gd name="connsiteX14" fmla="*/ 5343483 w 9753601"/>
              <a:gd name="connsiteY14" fmla="*/ 1955165 h 1959429"/>
              <a:gd name="connsiteX15" fmla="*/ 3720818 w 9753601"/>
              <a:gd name="connsiteY15" fmla="*/ 1780993 h 1959429"/>
              <a:gd name="connsiteX16" fmla="*/ 1310414 w 9753601"/>
              <a:gd name="connsiteY16" fmla="*/ 1608908 h 1959429"/>
              <a:gd name="connsiteX17" fmla="*/ 250613 w 9753601"/>
              <a:gd name="connsiteY17" fmla="*/ 1417411 h 1959429"/>
              <a:gd name="connsiteX18" fmla="*/ 477068 w 9753601"/>
              <a:gd name="connsiteY18" fmla="*/ 1158920 h 1959429"/>
              <a:gd name="connsiteX19" fmla="*/ -1129 w 9753601"/>
              <a:gd name="connsiteY19" fmla="*/ 893717 h 1959429"/>
              <a:gd name="connsiteX20" fmla="*/ 872179 w 9753601"/>
              <a:gd name="connsiteY20" fmla="*/ 657996 h 1959429"/>
              <a:gd name="connsiteX21" fmla="*/ 880533 w 9753601"/>
              <a:gd name="connsiteY21" fmla="*/ 651782 h 1959429"/>
              <a:gd name="connsiteX0" fmla="*/ 1059575 w 9753601"/>
              <a:gd name="connsiteY0" fmla="*/ 1187314 h 1959429"/>
              <a:gd name="connsiteX1" fmla="*/ 487680 w 9753601"/>
              <a:gd name="connsiteY1" fmla="*/ 1151164 h 1959429"/>
              <a:gd name="connsiteX2" fmla="*/ 1564188 w 9753601"/>
              <a:gd name="connsiteY2" fmla="*/ 1582919 h 1959429"/>
              <a:gd name="connsiteX3" fmla="*/ 1314026 w 9753601"/>
              <a:gd name="connsiteY3" fmla="*/ 1600200 h 1959429"/>
              <a:gd name="connsiteX4" fmla="*/ 3720366 w 9753601"/>
              <a:gd name="connsiteY4" fmla="*/ 1773011 h 1959429"/>
              <a:gd name="connsiteX5" fmla="*/ 3569547 w 9753601"/>
              <a:gd name="connsiteY5" fmla="*/ 1694089 h 1959429"/>
              <a:gd name="connsiteX6" fmla="*/ 6508496 w 9753601"/>
              <a:gd name="connsiteY6" fmla="*/ 1576206 h 1959429"/>
              <a:gd name="connsiteX7" fmla="*/ 6448213 w 9753601"/>
              <a:gd name="connsiteY7" fmla="*/ 1662793 h 1959429"/>
              <a:gd name="connsiteX8" fmla="*/ 7705570 w 9753601"/>
              <a:gd name="connsiteY8" fmla="*/ 1041128 h 1959429"/>
              <a:gd name="connsiteX9" fmla="*/ 8439574 w 9753601"/>
              <a:gd name="connsiteY9" fmla="*/ 1364796 h 1959429"/>
              <a:gd name="connsiteX10" fmla="*/ 9437060 w 9753601"/>
              <a:gd name="connsiteY10" fmla="*/ 696413 h 1959429"/>
              <a:gd name="connsiteX11" fmla="*/ 9110134 w 9753601"/>
              <a:gd name="connsiteY11" fmla="*/ 817789 h 1959429"/>
              <a:gd name="connsiteX12" fmla="*/ 8652708 w 9753601"/>
              <a:gd name="connsiteY12" fmla="*/ 246107 h 1959429"/>
              <a:gd name="connsiteX13" fmla="*/ 8669867 w 9753601"/>
              <a:gd name="connsiteY13" fmla="*/ 303439 h 1959429"/>
              <a:gd name="connsiteX14" fmla="*/ 6565166 w 9753601"/>
              <a:gd name="connsiteY14" fmla="*/ 179251 h 1959429"/>
              <a:gd name="connsiteX15" fmla="*/ 6732694 w 9753601"/>
              <a:gd name="connsiteY15" fmla="*/ 106135 h 1959429"/>
              <a:gd name="connsiteX16" fmla="*/ 4998946 w 9753601"/>
              <a:gd name="connsiteY16" fmla="*/ 214085 h 1959429"/>
              <a:gd name="connsiteX17" fmla="*/ 5080000 w 9753601"/>
              <a:gd name="connsiteY17" fmla="*/ 151039 h 1959429"/>
              <a:gd name="connsiteX18" fmla="*/ 3160889 w 9753601"/>
              <a:gd name="connsiteY18" fmla="*/ 235494 h 1959429"/>
              <a:gd name="connsiteX19" fmla="*/ 3454400 w 9753601"/>
              <a:gd name="connsiteY19" fmla="*/ 296635 h 1959429"/>
              <a:gd name="connsiteX20" fmla="*/ 931784 w 9753601"/>
              <a:gd name="connsiteY20" fmla="*/ 716144 h 1959429"/>
              <a:gd name="connsiteX21" fmla="*/ 880533 w 9753601"/>
              <a:gd name="connsiteY21" fmla="*/ 651782 h 1959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53601" h="1959429" extrusionOk="0">
                <a:moveTo>
                  <a:pt x="880533" y="651782"/>
                </a:moveTo>
                <a:cubicBezTo>
                  <a:pt x="794196" y="513214"/>
                  <a:pt x="945831" y="410714"/>
                  <a:pt x="1269548" y="313281"/>
                </a:cubicBezTo>
                <a:cubicBezTo>
                  <a:pt x="1877570" y="194715"/>
                  <a:pt x="2408297" y="141130"/>
                  <a:pt x="3162018" y="235947"/>
                </a:cubicBezTo>
                <a:cubicBezTo>
                  <a:pt x="3492920" y="86955"/>
                  <a:pt x="4480534" y="87252"/>
                  <a:pt x="5070066" y="155665"/>
                </a:cubicBezTo>
                <a:cubicBezTo>
                  <a:pt x="5206644" y="71879"/>
                  <a:pt x="5511485" y="30464"/>
                  <a:pt x="5813552" y="9071"/>
                </a:cubicBezTo>
                <a:cubicBezTo>
                  <a:pt x="6183603" y="-2618"/>
                  <a:pt x="6535191" y="2292"/>
                  <a:pt x="6735629" y="112531"/>
                </a:cubicBezTo>
                <a:cubicBezTo>
                  <a:pt x="6967308" y="-194"/>
                  <a:pt x="7525712" y="14977"/>
                  <a:pt x="8006758" y="31296"/>
                </a:cubicBezTo>
                <a:cubicBezTo>
                  <a:pt x="8342881" y="57541"/>
                  <a:pt x="8578246" y="165448"/>
                  <a:pt x="8651353" y="252911"/>
                </a:cubicBezTo>
                <a:cubicBezTo>
                  <a:pt x="9073406" y="299894"/>
                  <a:pt x="9379790" y="369407"/>
                  <a:pt x="9478603" y="467995"/>
                </a:cubicBezTo>
                <a:cubicBezTo>
                  <a:pt x="9567257" y="543852"/>
                  <a:pt x="9573480" y="640485"/>
                  <a:pt x="9441576" y="701221"/>
                </a:cubicBezTo>
                <a:cubicBezTo>
                  <a:pt x="9748214" y="835199"/>
                  <a:pt x="9828496" y="961322"/>
                  <a:pt x="9712057" y="1057819"/>
                </a:cubicBezTo>
                <a:cubicBezTo>
                  <a:pt x="9589378" y="1266597"/>
                  <a:pt x="9071645" y="1360178"/>
                  <a:pt x="8444992" y="1369967"/>
                </a:cubicBezTo>
                <a:cubicBezTo>
                  <a:pt x="8457483" y="1459285"/>
                  <a:pt x="8282590" y="1541955"/>
                  <a:pt x="7991405" y="1637438"/>
                </a:cubicBezTo>
                <a:cubicBezTo>
                  <a:pt x="7464271" y="1754860"/>
                  <a:pt x="6866625" y="1707254"/>
                  <a:pt x="6447085" y="1669823"/>
                </a:cubicBezTo>
                <a:cubicBezTo>
                  <a:pt x="6237079" y="1808158"/>
                  <a:pt x="5825180" y="1829200"/>
                  <a:pt x="5343483" y="1955165"/>
                </a:cubicBezTo>
                <a:cubicBezTo>
                  <a:pt x="4729850" y="1903891"/>
                  <a:pt x="4037222" y="1948813"/>
                  <a:pt x="3720818" y="1780993"/>
                </a:cubicBezTo>
                <a:cubicBezTo>
                  <a:pt x="2868105" y="1946828"/>
                  <a:pt x="1884794" y="1907222"/>
                  <a:pt x="1310414" y="1608908"/>
                </a:cubicBezTo>
                <a:cubicBezTo>
                  <a:pt x="832757" y="1632827"/>
                  <a:pt x="417042" y="1524196"/>
                  <a:pt x="250613" y="1417411"/>
                </a:cubicBezTo>
                <a:cubicBezTo>
                  <a:pt x="140620" y="1346514"/>
                  <a:pt x="213656" y="1229504"/>
                  <a:pt x="477068" y="1158920"/>
                </a:cubicBezTo>
                <a:cubicBezTo>
                  <a:pt x="148933" y="1122799"/>
                  <a:pt x="-55196" y="1004189"/>
                  <a:pt x="-1129" y="893717"/>
                </a:cubicBezTo>
                <a:cubicBezTo>
                  <a:pt x="63179" y="716037"/>
                  <a:pt x="388252" y="669275"/>
                  <a:pt x="872179" y="657996"/>
                </a:cubicBezTo>
                <a:cubicBezTo>
                  <a:pt x="875151" y="656135"/>
                  <a:pt x="877613" y="654506"/>
                  <a:pt x="880533" y="651782"/>
                </a:cubicBezTo>
                <a:close/>
              </a:path>
              <a:path w="9753601" h="1959429" fill="none" extrusionOk="0">
                <a:moveTo>
                  <a:pt x="1059575" y="1187314"/>
                </a:moveTo>
                <a:cubicBezTo>
                  <a:pt x="853431" y="1204737"/>
                  <a:pt x="657572" y="1175216"/>
                  <a:pt x="487680" y="1151164"/>
                </a:cubicBezTo>
                <a:moveTo>
                  <a:pt x="1564188" y="1582919"/>
                </a:moveTo>
                <a:cubicBezTo>
                  <a:pt x="1491535" y="1594022"/>
                  <a:pt x="1399612" y="1593118"/>
                  <a:pt x="1314026" y="1600200"/>
                </a:cubicBezTo>
                <a:moveTo>
                  <a:pt x="3720366" y="1773011"/>
                </a:moveTo>
                <a:cubicBezTo>
                  <a:pt x="3663904" y="1750653"/>
                  <a:pt x="3601821" y="1723489"/>
                  <a:pt x="3569547" y="1694089"/>
                </a:cubicBezTo>
                <a:moveTo>
                  <a:pt x="6508496" y="1576206"/>
                </a:moveTo>
                <a:cubicBezTo>
                  <a:pt x="6499196" y="1607096"/>
                  <a:pt x="6478066" y="1630472"/>
                  <a:pt x="6448213" y="1662793"/>
                </a:cubicBezTo>
                <a:moveTo>
                  <a:pt x="7705570" y="1041128"/>
                </a:moveTo>
                <a:cubicBezTo>
                  <a:pt x="8173426" y="1089797"/>
                  <a:pt x="8460598" y="1197827"/>
                  <a:pt x="8439574" y="1364796"/>
                </a:cubicBezTo>
                <a:moveTo>
                  <a:pt x="9437060" y="696413"/>
                </a:moveTo>
                <a:cubicBezTo>
                  <a:pt x="9357356" y="740797"/>
                  <a:pt x="9260023" y="776804"/>
                  <a:pt x="9110134" y="817789"/>
                </a:cubicBezTo>
                <a:moveTo>
                  <a:pt x="8652708" y="246107"/>
                </a:moveTo>
                <a:cubicBezTo>
                  <a:pt x="8664041" y="265630"/>
                  <a:pt x="8672397" y="288004"/>
                  <a:pt x="8669867" y="303439"/>
                </a:cubicBezTo>
                <a:moveTo>
                  <a:pt x="6565166" y="179251"/>
                </a:moveTo>
                <a:cubicBezTo>
                  <a:pt x="6617859" y="150819"/>
                  <a:pt x="6661918" y="136185"/>
                  <a:pt x="6732694" y="106135"/>
                </a:cubicBezTo>
                <a:moveTo>
                  <a:pt x="4998946" y="214085"/>
                </a:moveTo>
                <a:cubicBezTo>
                  <a:pt x="5020266" y="193352"/>
                  <a:pt x="5042853" y="168441"/>
                  <a:pt x="5080000" y="151039"/>
                </a:cubicBezTo>
                <a:moveTo>
                  <a:pt x="3160889" y="235494"/>
                </a:moveTo>
                <a:cubicBezTo>
                  <a:pt x="3285990" y="253137"/>
                  <a:pt x="3379825" y="287529"/>
                  <a:pt x="3454400" y="296635"/>
                </a:cubicBezTo>
                <a:moveTo>
                  <a:pt x="931784" y="716144"/>
                </a:moveTo>
                <a:cubicBezTo>
                  <a:pt x="909311" y="695847"/>
                  <a:pt x="892110" y="675408"/>
                  <a:pt x="880533" y="651782"/>
                </a:cubicBezTo>
              </a:path>
            </a:pathLst>
          </a:custGeom>
          <a:noFill/>
          <a:ln>
            <a:solidFill>
              <a:schemeClr val="accent2">
                <a:lumMod val="75000"/>
              </a:schemeClr>
            </a:solidFill>
            <a:extLst>
              <a:ext uri="{C807C97D-BFC1-408E-A445-0C87EB9F89A2}">
                <ask:lineSketchStyleProps xmlns="" xmlns:ask="http://schemas.microsoft.com/office/drawing/2018/sketchyshapes" sd="1219033472">
                  <a:prstGeom prst="cloud">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Tree>
    <p:extLst>
      <p:ext uri="{BB962C8B-B14F-4D97-AF65-F5344CB8AC3E}">
        <p14:creationId xmlns:p14="http://schemas.microsoft.com/office/powerpoint/2010/main" val="19451151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5D13CC36-B950-4F02-9BAF-9A7EB267398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Freeform: Shape 1034">
            <a:extLst>
              <a:ext uri="{FF2B5EF4-FFF2-40B4-BE49-F238E27FC236}">
                <a16:creationId xmlns:a16="http://schemas.microsoft.com/office/drawing/2014/main" id="{4F2E2428-58BA-458D-AA54-05502E63F32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1A9E706-40F8-3CB6-AE64-35EDD1590F26}"/>
              </a:ext>
            </a:extLst>
          </p:cNvPr>
          <p:cNvSpPr>
            <a:spLocks noGrp="1"/>
          </p:cNvSpPr>
          <p:nvPr>
            <p:ph type="title"/>
          </p:nvPr>
        </p:nvSpPr>
        <p:spPr>
          <a:xfrm>
            <a:off x="1137034" y="609600"/>
            <a:ext cx="6881026" cy="1322887"/>
          </a:xfrm>
        </p:spPr>
        <p:txBody>
          <a:bodyPr>
            <a:normAutofit/>
          </a:bodyPr>
          <a:lstStyle/>
          <a:p>
            <a:r>
              <a:rPr lang="el-GR" sz="48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rPr>
              <a:t>Τι προκύπτει; </a:t>
            </a:r>
            <a:endParaRPr lang="en-GR" sz="48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endParaRPr>
          </a:p>
        </p:txBody>
      </p:sp>
      <p:sp>
        <p:nvSpPr>
          <p:cNvPr id="3" name="Content Placeholder 2">
            <a:extLst>
              <a:ext uri="{FF2B5EF4-FFF2-40B4-BE49-F238E27FC236}">
                <a16:creationId xmlns:a16="http://schemas.microsoft.com/office/drawing/2014/main" id="{5298CC6F-AFB7-7286-819C-A3E8A03319B0}"/>
              </a:ext>
            </a:extLst>
          </p:cNvPr>
          <p:cNvSpPr>
            <a:spLocks noGrp="1"/>
          </p:cNvSpPr>
          <p:nvPr>
            <p:ph idx="1"/>
          </p:nvPr>
        </p:nvSpPr>
        <p:spPr>
          <a:xfrm>
            <a:off x="0" y="1932487"/>
            <a:ext cx="7710985" cy="4816655"/>
          </a:xfrm>
        </p:spPr>
        <p:txBody>
          <a:bodyPr>
            <a:normAutofit fontScale="85000" lnSpcReduction="10000"/>
          </a:bodyPr>
          <a:lstStyle/>
          <a:p>
            <a:pPr>
              <a:lnSpc>
                <a:spcPct val="150000"/>
              </a:lnSpc>
            </a:pPr>
            <a:r>
              <a:rPr lang="el-GR" sz="2000" dirty="0">
                <a:solidFill>
                  <a:schemeClr val="accent2">
                    <a:lumMod val="75000"/>
                  </a:schemeClr>
                </a:solidFill>
                <a:latin typeface="AKA-ACIDGR-DIARYGIRL" panose="02000603000000000000" pitchFamily="2" charset="0"/>
                <a:ea typeface="AKA-ACIDGR-DIARYGIRL" panose="02000603000000000000" pitchFamily="2" charset="0"/>
                <a:cs typeface="Ayuthaya" pitchFamily="2" charset="-34"/>
              </a:rPr>
              <a:t>Ενημέρωση</a:t>
            </a:r>
            <a:r>
              <a:rPr lang="el-GR" sz="2000" dirty="0">
                <a:latin typeface="AKA-ACIDGR-DIARYGIRL" panose="02000603000000000000" pitchFamily="2" charset="0"/>
                <a:ea typeface="AKA-ACIDGR-DIARYGIRL" panose="02000603000000000000" pitchFamily="2" charset="0"/>
                <a:cs typeface="Ayuthaya" pitchFamily="2" charset="-34"/>
              </a:rPr>
              <a:t> για μελλοντική έρευνα,</a:t>
            </a:r>
            <a:r>
              <a:rPr lang="en-US" sz="2000" dirty="0">
                <a:latin typeface="AKA-ACIDGR-DIARYGIRL" panose="02000603000000000000" pitchFamily="2" charset="0"/>
                <a:ea typeface="AKA-ACIDGR-DIARYGIRL" panose="02000603000000000000" pitchFamily="2" charset="0"/>
                <a:cs typeface="Ayuthaya" pitchFamily="2" charset="-34"/>
              </a:rPr>
              <a:t> </a:t>
            </a:r>
            <a:r>
              <a:rPr lang="el-GR" sz="2000" dirty="0">
                <a:latin typeface="AKA-ACIDGR-DIARYGIRL" panose="02000603000000000000" pitchFamily="2" charset="0"/>
                <a:ea typeface="AKA-ACIDGR-DIARYGIRL" panose="02000603000000000000" pitchFamily="2" charset="0"/>
                <a:cs typeface="Ayuthaya" pitchFamily="2" charset="-34"/>
              </a:rPr>
              <a:t>όρους προώθησης εργαλείων, παιδαγωγικών μεθόδων, σχεδιασμού έρευνας, ερευνητικές μέθοδοι, παρέμβαση και αξιολόγηση για πρώιμα προγράμματα σπουδών </a:t>
            </a:r>
            <a:r>
              <a:rPr lang="en-GB" sz="2000" dirty="0">
                <a:latin typeface="AKA-ACIDGR-DIARYGIRL" panose="02000603000000000000" pitchFamily="2" charset="0"/>
                <a:ea typeface="AKA-ACIDGR-DIARYGIRL" panose="02000603000000000000" pitchFamily="2" charset="0"/>
                <a:cs typeface="Ayuthaya" pitchFamily="2" charset="-34"/>
              </a:rPr>
              <a:t>AI</a:t>
            </a:r>
          </a:p>
          <a:p>
            <a:pPr>
              <a:lnSpc>
                <a:spcPct val="150000"/>
              </a:lnSpc>
            </a:pPr>
            <a:r>
              <a:rPr lang="el-GR" sz="2000" dirty="0">
                <a:latin typeface="AKA-ACIDGR-DIARYGIRL" panose="02000603000000000000" pitchFamily="2" charset="0"/>
                <a:ea typeface="AKA-ACIDGR-DIARYGIRL" panose="02000603000000000000" pitchFamily="2" charset="0"/>
                <a:cs typeface="Ayuthaya" pitchFamily="2" charset="-34"/>
              </a:rPr>
              <a:t>Να παρέχει σε ερευνητές και επαγγελματίες έναν οδηγό για το </a:t>
            </a:r>
            <a:r>
              <a:rPr lang="el-GR" sz="2000" dirty="0">
                <a:solidFill>
                  <a:schemeClr val="accent2">
                    <a:lumMod val="75000"/>
                  </a:schemeClr>
                </a:solidFill>
                <a:latin typeface="AKA-ACIDGR-DIARYGIRL" panose="02000603000000000000" pitchFamily="2" charset="0"/>
                <a:ea typeface="AKA-ACIDGR-DIARYGIRL" panose="02000603000000000000" pitchFamily="2" charset="0"/>
                <a:cs typeface="Ayuthaya" pitchFamily="2" charset="-34"/>
              </a:rPr>
              <a:t>σχεδιασμό, υλοποίηση και αξιολόγηση </a:t>
            </a:r>
            <a:r>
              <a:rPr lang="el-GR" sz="2000" dirty="0">
                <a:latin typeface="AKA-ACIDGR-DIARYGIRL" panose="02000603000000000000" pitchFamily="2" charset="0"/>
                <a:ea typeface="AKA-ACIDGR-DIARYGIRL" panose="02000603000000000000" pitchFamily="2" charset="0"/>
                <a:cs typeface="Ayuthaya" pitchFamily="2" charset="-34"/>
              </a:rPr>
              <a:t>προγραμμάτων σπουδών τεχνητής νοημοσύνης που είναι κατάλληλα για την ηλικία των παιδιών. </a:t>
            </a:r>
          </a:p>
          <a:p>
            <a:pPr>
              <a:lnSpc>
                <a:spcPct val="150000"/>
              </a:lnSpc>
            </a:pPr>
            <a:r>
              <a:rPr lang="el-GR" sz="2000" dirty="0">
                <a:latin typeface="AKA-ACIDGR-DIARYGIRL" panose="02000603000000000000" pitchFamily="2" charset="0"/>
                <a:ea typeface="AKA-ACIDGR-DIARYGIRL" panose="02000603000000000000" pitchFamily="2" charset="0"/>
                <a:cs typeface="Ayuthaya" pitchFamily="2" charset="-34"/>
              </a:rPr>
              <a:t>Να παρέχει πολύτιμες </a:t>
            </a:r>
            <a:r>
              <a:rPr lang="el-GR" sz="2000" dirty="0">
                <a:solidFill>
                  <a:schemeClr val="accent2">
                    <a:lumMod val="75000"/>
                  </a:schemeClr>
                </a:solidFill>
                <a:latin typeface="AKA-ACIDGR-DIARYGIRL" panose="02000603000000000000" pitchFamily="2" charset="0"/>
                <a:ea typeface="AKA-ACIDGR-DIARYGIRL" panose="02000603000000000000" pitchFamily="2" charset="0"/>
                <a:cs typeface="Ayuthaya" pitchFamily="2" charset="-34"/>
              </a:rPr>
              <a:t>οδηγίες για την χρήση της Τ.Ν. στην Προσχολική Εκπαίδευση</a:t>
            </a:r>
            <a:r>
              <a:rPr lang="el-GR" sz="2000" dirty="0">
                <a:latin typeface="AKA-ACIDGR-DIARYGIRL" panose="02000603000000000000" pitchFamily="2" charset="0"/>
                <a:ea typeface="AKA-ACIDGR-DIARYGIRL" panose="02000603000000000000" pitchFamily="2" charset="0"/>
                <a:cs typeface="Ayuthaya" pitchFamily="2" charset="-34"/>
              </a:rPr>
              <a:t> και χρησιμεύει ως </a:t>
            </a:r>
            <a:r>
              <a:rPr lang="el-GR" sz="2000" dirty="0">
                <a:solidFill>
                  <a:schemeClr val="accent2">
                    <a:lumMod val="75000"/>
                  </a:schemeClr>
                </a:solidFill>
                <a:latin typeface="AKA-ACIDGR-DIARYGIRL" panose="02000603000000000000" pitchFamily="2" charset="0"/>
                <a:ea typeface="AKA-ACIDGR-DIARYGIRL" panose="02000603000000000000" pitchFamily="2" charset="0"/>
                <a:cs typeface="Ayuthaya" pitchFamily="2" charset="-34"/>
              </a:rPr>
              <a:t>σημείο αναφοράς για μελλοντική έρευνα στην Προσχολική Εκπαίδευση</a:t>
            </a:r>
            <a:r>
              <a:rPr lang="en-GB" sz="2000" dirty="0">
                <a:latin typeface="AKA-ACIDGR-DIARYGIRL" panose="02000603000000000000" pitchFamily="2" charset="0"/>
                <a:ea typeface="AKA-ACIDGR-DIARYGIRL" panose="02000603000000000000" pitchFamily="2" charset="0"/>
                <a:cs typeface="Ayuthaya" pitchFamily="2" charset="-34"/>
              </a:rPr>
              <a:t> </a:t>
            </a:r>
            <a:r>
              <a:rPr lang="el-GR" sz="2000" dirty="0">
                <a:latin typeface="AKA-ACIDGR-DIARYGIRL" panose="02000603000000000000" pitchFamily="2" charset="0"/>
                <a:ea typeface="AKA-ACIDGR-DIARYGIRL" panose="02000603000000000000" pitchFamily="2" charset="0"/>
                <a:cs typeface="Ayuthaya" pitchFamily="2" charset="-34"/>
              </a:rPr>
              <a:t>στη σημερινή ψηφιακή κοινωνία.</a:t>
            </a:r>
            <a:endParaRPr lang="en-GR" sz="2000" dirty="0">
              <a:latin typeface="AKA-ACIDGR-DIARYGIRL" panose="02000603000000000000" pitchFamily="2" charset="0"/>
              <a:ea typeface="AKA-ACIDGR-DIARYGIRL" panose="02000603000000000000" pitchFamily="2" charset="0"/>
              <a:cs typeface="Ayuthaya" pitchFamily="2" charset="-34"/>
            </a:endParaRPr>
          </a:p>
        </p:txBody>
      </p:sp>
      <p:pic>
        <p:nvPicPr>
          <p:cNvPr id="1028" name="Picture 4" descr="Premium Vector | Cartoon little boy thinking with question mark">
            <a:extLst>
              <a:ext uri="{FF2B5EF4-FFF2-40B4-BE49-F238E27FC236}">
                <a16:creationId xmlns:a16="http://schemas.microsoft.com/office/drawing/2014/main" id="{5D84B1B8-702C-C6D7-149A-08F4F295D24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795981" y="1089891"/>
            <a:ext cx="2906973" cy="4707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943221"/>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Thank You Gif - IceGif">
            <a:extLst>
              <a:ext uri="{FF2B5EF4-FFF2-40B4-BE49-F238E27FC236}">
                <a16:creationId xmlns:a16="http://schemas.microsoft.com/office/drawing/2014/main" id="{72C33F18-3874-78AB-8CDD-390CFA304E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2863" y="0"/>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Robot Talk Sticker - Robot Talk Hi Stickers">
            <a:extLst>
              <a:ext uri="{FF2B5EF4-FFF2-40B4-BE49-F238E27FC236}">
                <a16:creationId xmlns:a16="http://schemas.microsoft.com/office/drawing/2014/main" id="{C5C1EEC3-8E03-CA32-0CA4-A96B8127AC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351" y="2294464"/>
            <a:ext cx="5181600" cy="51816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FF4AA2B-D598-9AB8-59A0-A547C59F7609}"/>
              </a:ext>
            </a:extLst>
          </p:cNvPr>
          <p:cNvSpPr txBox="1"/>
          <p:nvPr/>
        </p:nvSpPr>
        <p:spPr>
          <a:xfrm>
            <a:off x="482645" y="900113"/>
            <a:ext cx="1996983" cy="769441"/>
          </a:xfrm>
          <a:prstGeom prst="rect">
            <a:avLst/>
          </a:prstGeom>
          <a:noFill/>
        </p:spPr>
        <p:txBody>
          <a:bodyPr wrap="square" rtlCol="0">
            <a:spAutoFit/>
          </a:bodyPr>
          <a:lstStyle/>
          <a:p>
            <a:r>
              <a:rPr lang="el-GR" sz="4400" dirty="0">
                <a:solidFill>
                  <a:schemeClr val="accent2">
                    <a:lumMod val="75000"/>
                  </a:schemeClr>
                </a:solidFill>
                <a:latin typeface="AKA-ACIDGR-CUTTINGEDGE" panose="02000603000000000000" pitchFamily="2" charset="0"/>
                <a:ea typeface="AKA-ACIDGR-CUTTINGEDGE" panose="02000603000000000000" pitchFamily="2" charset="0"/>
              </a:rPr>
              <a:t>ΝΤΕΛΙΝΕΣ</a:t>
            </a:r>
            <a:endParaRPr lang="en-GR" sz="4400" dirty="0">
              <a:solidFill>
                <a:schemeClr val="accent2">
                  <a:lumMod val="75000"/>
                </a:schemeClr>
              </a:solidFill>
              <a:latin typeface="AKA-ACIDGR-CUTTINGEDGE" panose="02000603000000000000" pitchFamily="2" charset="0"/>
              <a:ea typeface="AKA-ACIDGR-CUTTINGEDGE" panose="02000603000000000000" pitchFamily="2" charset="0"/>
            </a:endParaRPr>
          </a:p>
        </p:txBody>
      </p:sp>
      <p:pic>
        <p:nvPicPr>
          <p:cNvPr id="8" name="Graphic 7" descr="Advertising outline">
            <a:extLst>
              <a:ext uri="{FF2B5EF4-FFF2-40B4-BE49-F238E27FC236}">
                <a16:creationId xmlns:a16="http://schemas.microsoft.com/office/drawing/2014/main" id="{001B07EA-660B-E056-416D-CE51B5182E9B}"/>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0" y="165298"/>
            <a:ext cx="2774497" cy="2774497"/>
          </a:xfrm>
          <a:prstGeom prst="rect">
            <a:avLst/>
          </a:prstGeom>
        </p:spPr>
      </p:pic>
    </p:spTree>
    <p:extLst>
      <p:ext uri="{BB962C8B-B14F-4D97-AF65-F5344CB8AC3E}">
        <p14:creationId xmlns:p14="http://schemas.microsoft.com/office/powerpoint/2010/main" val="3952764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7704DFB-68CB-1C40-638F-2A6BD9104805}"/>
              </a:ext>
            </a:extLst>
          </p:cNvPr>
          <p:cNvSpPr>
            <a:spLocks noGrp="1"/>
          </p:cNvSpPr>
          <p:nvPr>
            <p:ph type="title"/>
          </p:nvPr>
        </p:nvSpPr>
        <p:spPr>
          <a:xfrm>
            <a:off x="1198474" y="266315"/>
            <a:ext cx="9577754" cy="1325563"/>
          </a:xfrm>
        </p:spPr>
        <p:txBody>
          <a:bodyPr>
            <a:noAutofit/>
          </a:bodyPr>
          <a:lstStyle/>
          <a:p>
            <a:pPr algn="ctr"/>
            <a:r>
              <a:rPr lang="en-US" sz="4800" b="1" dirty="0">
                <a:solidFill>
                  <a:schemeClr val="accent2">
                    <a:lumMod val="75000"/>
                  </a:schemeClr>
                </a:solidFill>
                <a:latin typeface="AC-HOLLOW_UNICODE" panose="02000603000000000000" pitchFamily="2" charset="0"/>
                <a:ea typeface="AC-HOLLOW_UNICODE" panose="02000603000000000000" pitchFamily="2" charset="0"/>
                <a:cs typeface="Arial" panose="020B0604020202020204" pitchFamily="34" charset="0"/>
              </a:rPr>
              <a:t>AI Literacy </a:t>
            </a:r>
            <a:r>
              <a:rPr lang="el-GR" sz="4800" b="1" dirty="0">
                <a:solidFill>
                  <a:schemeClr val="accent2">
                    <a:lumMod val="75000"/>
                  </a:schemeClr>
                </a:solidFill>
                <a:latin typeface="AC-HOLLOW_UNICODE" panose="02000603000000000000" pitchFamily="2" charset="0"/>
                <a:ea typeface="AC-HOLLOW_UNICODE" panose="02000603000000000000" pitchFamily="2" charset="0"/>
                <a:cs typeface="Arial" panose="020B0604020202020204" pitchFamily="34" charset="0"/>
              </a:rPr>
              <a:t>→</a:t>
            </a:r>
            <a:r>
              <a:rPr lang="en-US" sz="4800" b="1" dirty="0">
                <a:solidFill>
                  <a:schemeClr val="accent2">
                    <a:lumMod val="75000"/>
                  </a:schemeClr>
                </a:solidFill>
                <a:latin typeface="AC-HOLLOW_UNICODE" panose="02000603000000000000" pitchFamily="2" charset="0"/>
                <a:ea typeface="AC-HOLLOW_UNICODE" panose="02000603000000000000" pitchFamily="2" charset="0"/>
                <a:cs typeface="Arial" panose="020B0604020202020204" pitchFamily="34" charset="0"/>
              </a:rPr>
              <a:t> </a:t>
            </a:r>
            <a:r>
              <a:rPr lang="el-GR" sz="4800" b="1" dirty="0">
                <a:solidFill>
                  <a:schemeClr val="accent2">
                    <a:lumMod val="75000"/>
                  </a:schemeClr>
                </a:solidFill>
                <a:latin typeface="AC-HOLLOW_UNICODE" panose="02000603000000000000" pitchFamily="2" charset="0"/>
                <a:ea typeface="AC-HOLLOW_UNICODE" panose="02000603000000000000" pitchFamily="2" charset="0"/>
                <a:cs typeface="Arial" panose="020B0604020202020204" pitchFamily="34" charset="0"/>
              </a:rPr>
              <a:t>Γραμματισμός Τεχνητής Νοημοσύνης</a:t>
            </a:r>
            <a:endParaRPr lang="en-GR" sz="4800" b="1" dirty="0">
              <a:solidFill>
                <a:schemeClr val="accent2">
                  <a:lumMod val="75000"/>
                </a:schemeClr>
              </a:solidFill>
              <a:latin typeface="AC-HOLLOW_UNICODE" panose="02000603000000000000" pitchFamily="2" charset="0"/>
              <a:ea typeface="AC-HOLLOW_UNICODE" panose="02000603000000000000" pitchFamily="2" charset="0"/>
              <a:cs typeface="Arial" panose="020B0604020202020204" pitchFamily="34"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3080" name="Picture 8" descr="Cute Funny Book Character Vector Hand Drawn Cartoon Kawaii Character  Διανυσματικό Αρχείο από ©Kahovsky593549154">
            <a:extLst>
              <a:ext uri="{FF2B5EF4-FFF2-40B4-BE49-F238E27FC236}">
                <a16:creationId xmlns:a16="http://schemas.microsoft.com/office/drawing/2014/main" id="{6C0103D7-A62D-6F26-347E-DF72B84FEB95}"/>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44563" y1="29588" x2="57813" y2="29765"/>
                        <a14:foregroundMark x1="66688" y1="30059" x2="52875" y2="46353"/>
                        <a14:foregroundMark x1="28188" y1="27706" x2="31563" y2="43824"/>
                        <a14:foregroundMark x1="31563" y1="43824" x2="36313" y2="49941"/>
                        <a14:foregroundMark x1="36313" y1="49941" x2="44625" y2="46529"/>
                        <a14:foregroundMark x1="44625" y1="46529" x2="50187" y2="40294"/>
                        <a14:foregroundMark x1="50187" y1="40294" x2="48563" y2="37118"/>
                        <a14:foregroundMark x1="47250" y1="45471" x2="47375" y2="38412"/>
                        <a14:foregroundMark x1="47375" y1="38412" x2="48938" y2="35706"/>
                        <a14:foregroundMark x1="48563" y1="36412" x2="46750" y2="40882"/>
                        <a14:foregroundMark x1="45250" y1="40882" x2="48188" y2="35059"/>
                        <a14:foregroundMark x1="46000" y1="44588" x2="38125" y2="53294"/>
                        <a14:foregroundMark x1="38125" y1="53294" x2="48313" y2="39294"/>
                        <a14:foregroundMark x1="48313" y1="39294" x2="40875" y2="45471"/>
                        <a14:foregroundMark x1="40875" y1="45471" x2="46750" y2="36824"/>
                        <a14:foregroundMark x1="46750" y1="36824" x2="57688" y2="36176"/>
                        <a14:foregroundMark x1="57688" y1="36176" x2="55500" y2="43235"/>
                        <a14:foregroundMark x1="55500" y1="43235" x2="62625" y2="39529"/>
                        <a14:foregroundMark x1="62625" y1="39529" x2="54375" y2="44529"/>
                        <a14:foregroundMark x1="54375" y1="44529" x2="61250" y2="37118"/>
                        <a14:foregroundMark x1="61250" y1="37118" x2="66500" y2="42235"/>
                        <a14:foregroundMark x1="66500" y1="42235" x2="63250" y2="43412"/>
                        <a14:foregroundMark x1="60563" y1="43235" x2="59438" y2="53529"/>
                        <a14:foregroundMark x1="59438" y1="53529" x2="65125" y2="37529"/>
                        <a14:foregroundMark x1="65125" y1="37529" x2="65688" y2="44765"/>
                        <a14:foregroundMark x1="65688" y1="44765" x2="66563" y2="36647"/>
                        <a14:foregroundMark x1="66563" y1="36647" x2="66688" y2="38118"/>
                        <a14:foregroundMark x1="65250" y1="37294" x2="65250" y2="39824"/>
                        <a14:foregroundMark x1="67250" y1="36941" x2="67250" y2="44118"/>
                        <a14:foregroundMark x1="63438" y1="35529" x2="66250" y2="45471"/>
                        <a14:foregroundMark x1="66250" y1="45471" x2="59125" y2="47941"/>
                        <a14:foregroundMark x1="59125" y1="47941" x2="61125" y2="34647"/>
                        <a14:foregroundMark x1="61125" y1="34647" x2="67625" y2="35706"/>
                        <a14:foregroundMark x1="71438" y1="46647" x2="36875" y2="47353"/>
                        <a14:foregroundMark x1="36875" y1="47353" x2="30938" y2="42471"/>
                        <a14:foregroundMark x1="30938" y1="42471" x2="35750" y2="31824"/>
                        <a14:foregroundMark x1="35750" y1="31824" x2="47938" y2="29059"/>
                        <a14:foregroundMark x1="47938" y1="29059" x2="67313" y2="29235"/>
                        <a14:foregroundMark x1="67313" y1="29235" x2="70500" y2="47882"/>
                        <a14:foregroundMark x1="62687" y1="46471" x2="47063" y2="46647"/>
                        <a14:foregroundMark x1="47063" y1="46647" x2="46688" y2="36294"/>
                        <a14:foregroundMark x1="46688" y1="36294" x2="72500" y2="25529"/>
                        <a14:foregroundMark x1="72500" y1="25529" x2="68313" y2="42235"/>
                        <a14:foregroundMark x1="63813" y1="42235" x2="48563" y2="42412"/>
                        <a14:foregroundMark x1="43438" y1="41706" x2="55813" y2="40882"/>
                        <a14:foregroundMark x1="48938" y1="43235" x2="41313" y2="43412"/>
                        <a14:foregroundMark x1="41313" y1="43412" x2="41313" y2="43412"/>
                        <a14:foregroundMark x1="42563" y1="43059" x2="64500" y2="43235"/>
                        <a14:foregroundMark x1="64500" y1="43235" x2="73625" y2="42706"/>
                        <a14:backgroundMark x1="39625" y1="46444" x2="39625" y2="42412"/>
                        <a14:backgroundMark x1="39625" y1="49412" x2="39625" y2="49278"/>
                        <a14:backgroundMark x1="39625" y1="42412" x2="39313" y2="41706"/>
                        <a14:backgroundMark x1="68823" y1="31773" x2="69812" y2="31895"/>
                        <a14:backgroundMark x1="61382" y1="30861" x2="64344" y2="31224"/>
                        <a14:backgroundMark x1="57398" y1="30372" x2="58808" y2="30545"/>
                        <a14:backgroundMark x1="42375" y1="28529" x2="45060" y2="28858"/>
                        <a14:backgroundMark x1="55806" y1="38673" x2="52408" y2="40291"/>
                        <a14:backgroundMark x1="59534" y1="36898" x2="58405" y2="37436"/>
                        <a14:backgroundMark x1="66943" y1="33369" x2="64892" y2="34346"/>
                        <a14:backgroundMark x1="69781" y1="32018" x2="68934" y2="32421"/>
                      </a14:backgroundRemoval>
                    </a14:imgEffect>
                  </a14:imgLayer>
                </a14:imgProps>
              </a:ext>
              <a:ext uri="{28A0092B-C50C-407E-A947-70E740481C1C}">
                <a14:useLocalDpi xmlns:a14="http://schemas.microsoft.com/office/drawing/2010/main" val="0"/>
              </a:ext>
            </a:extLst>
          </a:blip>
          <a:srcRect l="8228" t="18803" r="7501" b="23760"/>
          <a:stretch/>
        </p:blipFill>
        <p:spPr bwMode="auto">
          <a:xfrm>
            <a:off x="9744597" y="744312"/>
            <a:ext cx="2063262" cy="1494086"/>
          </a:xfrm>
          <a:prstGeom prst="rect">
            <a:avLst/>
          </a:prstGeom>
          <a:noFill/>
          <a:extLst>
            <a:ext uri="{909E8E84-426E-40DD-AFC4-6F175D3DCCD1}">
              <a14:hiddenFill xmlns:a14="http://schemas.microsoft.com/office/drawing/2010/main">
                <a:solidFill>
                  <a:srgbClr val="FFFFFF"/>
                </a:solidFill>
              </a14:hiddenFill>
            </a:ext>
          </a:extLst>
        </p:spPr>
      </p:pic>
      <p:sp>
        <p:nvSpPr>
          <p:cNvPr id="23" name="Oval 22">
            <a:extLst>
              <a:ext uri="{FF2B5EF4-FFF2-40B4-BE49-F238E27FC236}">
                <a16:creationId xmlns:a16="http://schemas.microsoft.com/office/drawing/2014/main" id="{4039D6A1-C1AD-CC2F-3A91-3E32E6E8DFC1}"/>
              </a:ext>
            </a:extLst>
          </p:cNvPr>
          <p:cNvSpPr/>
          <p:nvPr/>
        </p:nvSpPr>
        <p:spPr>
          <a:xfrm>
            <a:off x="958152" y="2183221"/>
            <a:ext cx="4083433" cy="2881148"/>
          </a:xfrm>
          <a:prstGeom prst="ellipse">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24" name="Oval 23">
            <a:extLst>
              <a:ext uri="{FF2B5EF4-FFF2-40B4-BE49-F238E27FC236}">
                <a16:creationId xmlns:a16="http://schemas.microsoft.com/office/drawing/2014/main" id="{BC231F91-8192-E51D-4563-C1D83032AA9C}"/>
              </a:ext>
            </a:extLst>
          </p:cNvPr>
          <p:cNvSpPr/>
          <p:nvPr/>
        </p:nvSpPr>
        <p:spPr>
          <a:xfrm>
            <a:off x="6830377" y="3700131"/>
            <a:ext cx="4513384" cy="2881148"/>
          </a:xfrm>
          <a:prstGeom prst="ellipse">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dirty="0"/>
          </a:p>
        </p:txBody>
      </p:sp>
      <p:sp>
        <p:nvSpPr>
          <p:cNvPr id="25" name="TextBox 24">
            <a:extLst>
              <a:ext uri="{FF2B5EF4-FFF2-40B4-BE49-F238E27FC236}">
                <a16:creationId xmlns:a16="http://schemas.microsoft.com/office/drawing/2014/main" id="{18248703-DF62-D68E-2E1D-F8A5D3E6BAAE}"/>
              </a:ext>
            </a:extLst>
          </p:cNvPr>
          <p:cNvSpPr txBox="1"/>
          <p:nvPr/>
        </p:nvSpPr>
        <p:spPr>
          <a:xfrm>
            <a:off x="958152" y="1813888"/>
            <a:ext cx="918841" cy="338554"/>
          </a:xfrm>
          <a:prstGeom prst="rect">
            <a:avLst/>
          </a:prstGeom>
          <a:noFill/>
        </p:spPr>
        <p:txBody>
          <a:bodyPr wrap="none" rtlCol="0">
            <a:spAutoFit/>
          </a:bodyPr>
          <a:lstStyle/>
          <a:p>
            <a:r>
              <a:rPr lang="el-GR" sz="1600" dirty="0">
                <a:latin typeface="AKA-ACIDGR-DIARYGIRL" panose="02000603000000000000" pitchFamily="2" charset="0"/>
                <a:ea typeface="AKA-ACIDGR-DIARYGIRL" panose="02000603000000000000" pitchFamily="2" charset="0"/>
                <a:cs typeface="Ayuthaya" pitchFamily="2" charset="-34"/>
              </a:rPr>
              <a:t>Αρχικά:</a:t>
            </a:r>
            <a:endParaRPr lang="en-GR" sz="1600" dirty="0">
              <a:latin typeface="AKA-ACIDGR-DIARYGIRL" panose="02000603000000000000" pitchFamily="2" charset="0"/>
              <a:ea typeface="AKA-ACIDGR-DIARYGIRL" panose="02000603000000000000" pitchFamily="2" charset="0"/>
              <a:cs typeface="Ayuthaya" pitchFamily="2" charset="-34"/>
            </a:endParaRPr>
          </a:p>
        </p:txBody>
      </p:sp>
      <p:sp>
        <p:nvSpPr>
          <p:cNvPr id="26" name="TextBox 25">
            <a:extLst>
              <a:ext uri="{FF2B5EF4-FFF2-40B4-BE49-F238E27FC236}">
                <a16:creationId xmlns:a16="http://schemas.microsoft.com/office/drawing/2014/main" id="{5E3075CA-8285-4703-D7B6-7F2625DEDA93}"/>
              </a:ext>
            </a:extLst>
          </p:cNvPr>
          <p:cNvSpPr txBox="1"/>
          <p:nvPr/>
        </p:nvSpPr>
        <p:spPr>
          <a:xfrm>
            <a:off x="5813813" y="3623795"/>
            <a:ext cx="1579278" cy="369332"/>
          </a:xfrm>
          <a:prstGeom prst="rect">
            <a:avLst/>
          </a:prstGeom>
          <a:noFill/>
        </p:spPr>
        <p:txBody>
          <a:bodyPr wrap="none" rtlCol="0">
            <a:spAutoFit/>
          </a:bodyPr>
          <a:lstStyle/>
          <a:p>
            <a:r>
              <a:rPr lang="el-GR" dirty="0"/>
              <a:t>Στη </a:t>
            </a:r>
            <a:r>
              <a:rPr lang="el-GR" sz="1600" dirty="0">
                <a:latin typeface="AKA-ACIDGR-DIARYGIRL" panose="02000603000000000000" pitchFamily="2" charset="0"/>
                <a:ea typeface="AKA-ACIDGR-DIARYGIRL" panose="02000603000000000000" pitchFamily="2" charset="0"/>
                <a:cs typeface="Ayuthaya" pitchFamily="2" charset="-34"/>
              </a:rPr>
              <a:t>συνέχεια</a:t>
            </a:r>
            <a:r>
              <a:rPr lang="el-GR" dirty="0"/>
              <a:t>:</a:t>
            </a:r>
            <a:endParaRPr lang="en-GR" dirty="0"/>
          </a:p>
        </p:txBody>
      </p:sp>
      <p:sp>
        <p:nvSpPr>
          <p:cNvPr id="27" name="TextBox 26">
            <a:extLst>
              <a:ext uri="{FF2B5EF4-FFF2-40B4-BE49-F238E27FC236}">
                <a16:creationId xmlns:a16="http://schemas.microsoft.com/office/drawing/2014/main" id="{040F64C3-EB9A-CD35-C6A7-CD4D4EF73903}"/>
              </a:ext>
            </a:extLst>
          </p:cNvPr>
          <p:cNvSpPr txBox="1"/>
          <p:nvPr/>
        </p:nvSpPr>
        <p:spPr>
          <a:xfrm>
            <a:off x="1366742" y="2667102"/>
            <a:ext cx="3272401" cy="1815882"/>
          </a:xfrm>
          <a:prstGeom prst="rect">
            <a:avLst/>
          </a:prstGeom>
          <a:noFill/>
        </p:spPr>
        <p:txBody>
          <a:bodyPr wrap="square" rtlCol="0">
            <a:spAutoFit/>
          </a:bodyPr>
          <a:lstStyle/>
          <a:p>
            <a:r>
              <a:rPr lang="el-GR" sz="1600" dirty="0">
                <a:latin typeface="AKA-ACIDGR-DIARYGIRL" panose="02000603000000000000" pitchFamily="2" charset="0"/>
                <a:ea typeface="AKA-ACIDGR-DIARYGIRL" panose="02000603000000000000" pitchFamily="2" charset="0"/>
                <a:cs typeface="Ayuthaya" pitchFamily="2" charset="-34"/>
              </a:rPr>
              <a:t>Οι </a:t>
            </a:r>
            <a:r>
              <a:rPr lang="en-GR" sz="1600" dirty="0">
                <a:solidFill>
                  <a:schemeClr val="accent2">
                    <a:lumMod val="75000"/>
                  </a:schemeClr>
                </a:solidFill>
                <a:latin typeface="AKA-ACIDGR-DIARYGIRL" panose="02000603000000000000" pitchFamily="2" charset="0"/>
                <a:ea typeface="AKA-ACIDGR-DIARYGIRL" panose="02000603000000000000" pitchFamily="2" charset="0"/>
                <a:cs typeface="Ayuthaya" pitchFamily="2" charset="-34"/>
              </a:rPr>
              <a:t>Burgsteiner et al.</a:t>
            </a:r>
            <a:r>
              <a:rPr lang="en-GR" sz="1600" dirty="0">
                <a:latin typeface="AKA-ACIDGR-DIARYGIRL" panose="02000603000000000000" pitchFamily="2" charset="0"/>
                <a:ea typeface="AKA-ACIDGR-DIARYGIRL" panose="02000603000000000000" pitchFamily="2" charset="0"/>
                <a:cs typeface="Ayuthaya" pitchFamily="2" charset="-34"/>
              </a:rPr>
              <a:t> </a:t>
            </a:r>
            <a:r>
              <a:rPr lang="el-GR" sz="1600" dirty="0">
                <a:latin typeface="AKA-ACIDGR-DIARYGIRL" panose="02000603000000000000" pitchFamily="2" charset="0"/>
                <a:ea typeface="AKA-ACIDGR-DIARYGIRL" panose="02000603000000000000" pitchFamily="2" charset="0"/>
                <a:cs typeface="Ayuthaya" pitchFamily="2" charset="-34"/>
              </a:rPr>
              <a:t>και </a:t>
            </a:r>
            <a:r>
              <a:rPr lang="en-GR" sz="1600" dirty="0">
                <a:solidFill>
                  <a:schemeClr val="accent2">
                    <a:lumMod val="75000"/>
                  </a:schemeClr>
                </a:solidFill>
                <a:latin typeface="AKA-ACIDGR-DIARYGIRL" panose="02000603000000000000" pitchFamily="2" charset="0"/>
                <a:ea typeface="AKA-ACIDGR-DIARYGIRL" panose="02000603000000000000" pitchFamily="2" charset="0"/>
                <a:cs typeface="Ayuthaya" pitchFamily="2" charset="-34"/>
              </a:rPr>
              <a:t>Kandlhofer et al </a:t>
            </a:r>
            <a:r>
              <a:rPr lang="en-GR" sz="1600" dirty="0">
                <a:latin typeface="AKA-ACIDGR-DIARYGIRL" panose="02000603000000000000" pitchFamily="2" charset="0"/>
                <a:ea typeface="AKA-ACIDGR-DIARYGIRL" panose="02000603000000000000" pitchFamily="2" charset="0"/>
                <a:cs typeface="Ayuthaya" pitchFamily="2" charset="-34"/>
              </a:rPr>
              <a:t>(2016)</a:t>
            </a:r>
            <a:r>
              <a:rPr lang="el-GR" sz="1600" dirty="0">
                <a:latin typeface="AKA-ACIDGR-DIARYGIRL" panose="02000603000000000000" pitchFamily="2" charset="0"/>
                <a:ea typeface="AKA-ACIDGR-DIARYGIRL" panose="02000603000000000000" pitchFamily="2" charset="0"/>
                <a:cs typeface="Ayuthaya" pitchFamily="2" charset="-34"/>
              </a:rPr>
              <a:t> ορίζουν το </a:t>
            </a:r>
            <a:r>
              <a:rPr lang="el-GR" sz="1600" dirty="0" err="1">
                <a:latin typeface="AKA-ACIDGR-DIARYGIRL" panose="02000603000000000000" pitchFamily="2" charset="0"/>
                <a:ea typeface="AKA-ACIDGR-DIARYGIRL" panose="02000603000000000000" pitchFamily="2" charset="0"/>
                <a:cs typeface="Ayuthaya" pitchFamily="2" charset="-34"/>
              </a:rPr>
              <a:t>γραμματισμό</a:t>
            </a:r>
            <a:r>
              <a:rPr lang="el-GR" sz="1600" dirty="0">
                <a:latin typeface="AKA-ACIDGR-DIARYGIRL" panose="02000603000000000000" pitchFamily="2" charset="0"/>
                <a:ea typeface="AKA-ACIDGR-DIARYGIRL" panose="02000603000000000000" pitchFamily="2" charset="0"/>
                <a:cs typeface="Ayuthaya" pitchFamily="2" charset="-34"/>
              </a:rPr>
              <a:t> Τ.Ν. ως τις ικανότητες κατανόησης των βασικών γνώσεων και εννοιών σχετικά με την Τ.Ν</a:t>
            </a:r>
            <a:endParaRPr lang="en-GR" sz="1600" dirty="0">
              <a:latin typeface="AKA-ACIDGR-DIARYGIRL" panose="02000603000000000000" pitchFamily="2" charset="0"/>
              <a:ea typeface="AKA-ACIDGR-DIARYGIRL" panose="02000603000000000000" pitchFamily="2" charset="0"/>
              <a:cs typeface="Ayuthaya" pitchFamily="2" charset="-34"/>
            </a:endParaRPr>
          </a:p>
        </p:txBody>
      </p:sp>
      <p:sp>
        <p:nvSpPr>
          <p:cNvPr id="28" name="TextBox 27">
            <a:extLst>
              <a:ext uri="{FF2B5EF4-FFF2-40B4-BE49-F238E27FC236}">
                <a16:creationId xmlns:a16="http://schemas.microsoft.com/office/drawing/2014/main" id="{A6D8E67F-9DE4-2166-FB3A-55AFA889A865}"/>
              </a:ext>
            </a:extLst>
          </p:cNvPr>
          <p:cNvSpPr txBox="1"/>
          <p:nvPr/>
        </p:nvSpPr>
        <p:spPr>
          <a:xfrm>
            <a:off x="7135647" y="4365150"/>
            <a:ext cx="4110942" cy="1569660"/>
          </a:xfrm>
          <a:prstGeom prst="rect">
            <a:avLst/>
          </a:prstGeom>
          <a:noFill/>
        </p:spPr>
        <p:txBody>
          <a:bodyPr wrap="square" rtlCol="0">
            <a:spAutoFit/>
          </a:bodyPr>
          <a:lstStyle/>
          <a:p>
            <a:r>
              <a:rPr lang="el-GR" sz="1600" dirty="0">
                <a:latin typeface="AKA-ACIDGR-DIARYGIRL" panose="02000603000000000000" pitchFamily="2" charset="0"/>
                <a:ea typeface="AKA-ACIDGR-DIARYGIRL" panose="02000603000000000000" pitchFamily="2" charset="0"/>
                <a:cs typeface="Ayuthaya" pitchFamily="2" charset="-34"/>
              </a:rPr>
              <a:t>Οι </a:t>
            </a:r>
            <a:r>
              <a:rPr lang="en-GR" sz="1600" dirty="0">
                <a:solidFill>
                  <a:schemeClr val="accent2">
                    <a:lumMod val="75000"/>
                  </a:schemeClr>
                </a:solidFill>
                <a:latin typeface="AKA-ACIDGR-DIARYGIRL" panose="02000603000000000000" pitchFamily="2" charset="0"/>
                <a:ea typeface="AKA-ACIDGR-DIARYGIRL" panose="02000603000000000000" pitchFamily="2" charset="0"/>
                <a:cs typeface="Ayuthaya" pitchFamily="2" charset="-34"/>
              </a:rPr>
              <a:t>Lon</a:t>
            </a:r>
            <a:r>
              <a:rPr lang="en-US" sz="1600" dirty="0">
                <a:solidFill>
                  <a:schemeClr val="accent2">
                    <a:lumMod val="75000"/>
                  </a:schemeClr>
                </a:solidFill>
                <a:latin typeface="AKA-ACIDGR-DIARYGIRL" panose="02000603000000000000" pitchFamily="2" charset="0"/>
                <a:ea typeface="AKA-ACIDGR-DIARYGIRL" panose="02000603000000000000" pitchFamily="2" charset="0"/>
                <a:cs typeface="Ayuthaya" pitchFamily="2" charset="-34"/>
              </a:rPr>
              <a:t>g</a:t>
            </a:r>
            <a:r>
              <a:rPr lang="en-GR" sz="1600" dirty="0">
                <a:solidFill>
                  <a:schemeClr val="accent2">
                    <a:lumMod val="75000"/>
                  </a:schemeClr>
                </a:solidFill>
                <a:latin typeface="AKA-ACIDGR-DIARYGIRL" panose="02000603000000000000" pitchFamily="2" charset="0"/>
                <a:ea typeface="AKA-ACIDGR-DIARYGIRL" panose="02000603000000000000" pitchFamily="2" charset="0"/>
                <a:cs typeface="Ayuthaya" pitchFamily="2" charset="-34"/>
              </a:rPr>
              <a:t> </a:t>
            </a:r>
            <a:r>
              <a:rPr lang="en-US" sz="1600" dirty="0">
                <a:solidFill>
                  <a:schemeClr val="accent2">
                    <a:lumMod val="75000"/>
                  </a:schemeClr>
                </a:solidFill>
                <a:latin typeface="AKA-ACIDGR-DIARYGIRL" panose="02000603000000000000" pitchFamily="2" charset="0"/>
                <a:ea typeface="AKA-ACIDGR-DIARYGIRL" panose="02000603000000000000" pitchFamily="2" charset="0"/>
                <a:cs typeface="Ayuthaya" pitchFamily="2" charset="-34"/>
              </a:rPr>
              <a:t>&amp; </a:t>
            </a:r>
            <a:r>
              <a:rPr lang="en-US" sz="1600" dirty="0" err="1">
                <a:solidFill>
                  <a:schemeClr val="accent2">
                    <a:lumMod val="75000"/>
                  </a:schemeClr>
                </a:solidFill>
                <a:latin typeface="AKA-ACIDGR-DIARYGIRL" panose="02000603000000000000" pitchFamily="2" charset="0"/>
                <a:ea typeface="AKA-ACIDGR-DIARYGIRL" panose="02000603000000000000" pitchFamily="2" charset="0"/>
                <a:cs typeface="Ayuthaya" pitchFamily="2" charset="-34"/>
              </a:rPr>
              <a:t>Magerko</a:t>
            </a:r>
            <a:r>
              <a:rPr lang="en-US" sz="1600" dirty="0">
                <a:solidFill>
                  <a:schemeClr val="accent2">
                    <a:lumMod val="75000"/>
                  </a:schemeClr>
                </a:solidFill>
                <a:latin typeface="AKA-ACIDGR-DIARYGIRL" panose="02000603000000000000" pitchFamily="2" charset="0"/>
                <a:ea typeface="AKA-ACIDGR-DIARYGIRL" panose="02000603000000000000" pitchFamily="2" charset="0"/>
                <a:cs typeface="Ayuthaya" pitchFamily="2" charset="-34"/>
              </a:rPr>
              <a:t> </a:t>
            </a:r>
            <a:r>
              <a:rPr lang="en-US" sz="1600" dirty="0">
                <a:latin typeface="AKA-ACIDGR-DIARYGIRL" panose="02000603000000000000" pitchFamily="2" charset="0"/>
                <a:ea typeface="AKA-ACIDGR-DIARYGIRL" panose="02000603000000000000" pitchFamily="2" charset="0"/>
                <a:cs typeface="Ayuthaya" pitchFamily="2" charset="-34"/>
              </a:rPr>
              <a:t>(2020)</a:t>
            </a:r>
            <a:r>
              <a:rPr lang="el-GR" sz="1600" dirty="0">
                <a:latin typeface="AKA-ACIDGR-DIARYGIRL" panose="02000603000000000000" pitchFamily="2" charset="0"/>
                <a:ea typeface="AKA-ACIDGR-DIARYGIRL" panose="02000603000000000000" pitchFamily="2" charset="0"/>
                <a:cs typeface="Ayuthaya" pitchFamily="2" charset="-34"/>
              </a:rPr>
              <a:t> τον όρισαν</a:t>
            </a:r>
            <a:r>
              <a:rPr lang="en-US" sz="1600" dirty="0">
                <a:latin typeface="AKA-ACIDGR-DIARYGIRL" panose="02000603000000000000" pitchFamily="2" charset="0"/>
                <a:ea typeface="AKA-ACIDGR-DIARYGIRL" panose="02000603000000000000" pitchFamily="2" charset="0"/>
                <a:cs typeface="Ayuthaya" pitchFamily="2" charset="-34"/>
              </a:rPr>
              <a:t> </a:t>
            </a:r>
            <a:r>
              <a:rPr lang="el-GR" sz="1600" dirty="0">
                <a:latin typeface="AKA-ACIDGR-DIARYGIRL" panose="02000603000000000000" pitchFamily="2" charset="0"/>
                <a:ea typeface="AKA-ACIDGR-DIARYGIRL" panose="02000603000000000000" pitchFamily="2" charset="0"/>
                <a:cs typeface="Ayuthaya" pitchFamily="2" charset="-34"/>
              </a:rPr>
              <a:t>ως ένα σύνολο ικανοτήτων που επιτρέπει στα άτομα να αξιολογούν κριτικά, να επικοινωνούν και να συνεργάζονται αποτελεσματικά με την Τ.Ν. </a:t>
            </a:r>
            <a:r>
              <a:rPr lang="en-US" sz="1600" dirty="0">
                <a:latin typeface="AKA-ACIDGR-DIARYGIRL" panose="02000603000000000000" pitchFamily="2" charset="0"/>
                <a:ea typeface="AKA-ACIDGR-DIARYGIRL" panose="02000603000000000000" pitchFamily="2" charset="0"/>
                <a:cs typeface="Ayuthaya" pitchFamily="2" charset="-34"/>
              </a:rPr>
              <a:t> </a:t>
            </a:r>
            <a:endParaRPr lang="en-GR" sz="1600" dirty="0">
              <a:latin typeface="AKA-ACIDGR-DIARYGIRL" panose="02000603000000000000" pitchFamily="2" charset="0"/>
              <a:ea typeface="AKA-ACIDGR-DIARYGIRL" panose="02000603000000000000" pitchFamily="2" charset="0"/>
              <a:cs typeface="Ayuthaya" pitchFamily="2" charset="-34"/>
            </a:endParaRPr>
          </a:p>
        </p:txBody>
      </p:sp>
    </p:spTree>
    <p:extLst>
      <p:ext uri="{BB962C8B-B14F-4D97-AF65-F5344CB8AC3E}">
        <p14:creationId xmlns:p14="http://schemas.microsoft.com/office/powerpoint/2010/main" val="27841320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3080"/>
                                        </p:tgtEl>
                                        <p:attrNameLst>
                                          <p:attrName>style.visibility</p:attrName>
                                        </p:attrNameLst>
                                      </p:cBhvr>
                                      <p:to>
                                        <p:strVal val="visible"/>
                                      </p:to>
                                    </p:set>
                                    <p:anim calcmode="lin" valueType="num">
                                      <p:cBhvr additive="base">
                                        <p:cTn id="7" dur="500"/>
                                        <p:tgtEl>
                                          <p:spTgt spid="3080"/>
                                        </p:tgtEl>
                                        <p:attrNameLst>
                                          <p:attrName>ppt_y</p:attrName>
                                        </p:attrNameLst>
                                      </p:cBhvr>
                                      <p:tavLst>
                                        <p:tav tm="0">
                                          <p:val>
                                            <p:strVal val="#ppt_y+#ppt_h*1.125000"/>
                                          </p:val>
                                        </p:tav>
                                        <p:tav tm="100000">
                                          <p:val>
                                            <p:strVal val="#ppt_y"/>
                                          </p:val>
                                        </p:tav>
                                      </p:tavLst>
                                    </p:anim>
                                    <p:animEffect transition="in" filter="wipe(up)">
                                      <p:cBhvr>
                                        <p:cTn id="8" dur="500"/>
                                        <p:tgtEl>
                                          <p:spTgt spid="3080"/>
                                        </p:tgtEl>
                                      </p:cBhvr>
                                    </p:animEffect>
                                  </p:childTnLst>
                                </p:cTn>
                              </p:par>
                              <p:par>
                                <p:cTn id="9" presetID="3" presetClass="entr" presetSubtype="1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blinds(horizontal)">
                                      <p:cBhvr>
                                        <p:cTn id="11" dur="500"/>
                                        <p:tgtEl>
                                          <p:spTgt spid="27"/>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blinds(horizontal)">
                                      <p:cBhvr>
                                        <p:cTn id="1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A9E706-40F8-3CB6-AE64-35EDD1590F26}"/>
              </a:ext>
            </a:extLst>
          </p:cNvPr>
          <p:cNvSpPr>
            <a:spLocks noGrp="1"/>
          </p:cNvSpPr>
          <p:nvPr>
            <p:ph type="title"/>
          </p:nvPr>
        </p:nvSpPr>
        <p:spPr>
          <a:xfrm>
            <a:off x="641774" y="623275"/>
            <a:ext cx="10905053" cy="980443"/>
          </a:xfrm>
        </p:spPr>
        <p:txBody>
          <a:bodyPr anchor="ctr">
            <a:normAutofit fontScale="90000"/>
          </a:bodyPr>
          <a:lstStyle/>
          <a:p>
            <a:r>
              <a:rPr lang="el-GR" sz="6000" dirty="0">
                <a:solidFill>
                  <a:schemeClr val="accent2">
                    <a:lumMod val="75000"/>
                  </a:schemeClr>
                </a:solidFill>
                <a:latin typeface="Bradley Hand" pitchFamily="2" charset="77"/>
                <a:ea typeface="AKA-ACIDGR5YEARSOLD" panose="02000603000000000000" pitchFamily="2" charset="0"/>
              </a:rPr>
              <a:t>Η Τ.Ν. στον Εκπαιδευτικό τομέα</a:t>
            </a:r>
            <a:endParaRPr lang="en-GR" sz="6000" dirty="0">
              <a:solidFill>
                <a:schemeClr val="accent2">
                  <a:lumMod val="75000"/>
                </a:schemeClr>
              </a:solidFill>
              <a:latin typeface="Bradley Hand" pitchFamily="2" charset="77"/>
              <a:ea typeface="AKA-ACIDGR5YEARSOLD" panose="02000603000000000000" pitchFamily="2" charset="0"/>
            </a:endParaRPr>
          </a:p>
        </p:txBody>
      </p:sp>
      <p:sp>
        <p:nvSpPr>
          <p:cNvPr id="3" name="Content Placeholder 2">
            <a:extLst>
              <a:ext uri="{FF2B5EF4-FFF2-40B4-BE49-F238E27FC236}">
                <a16:creationId xmlns:a16="http://schemas.microsoft.com/office/drawing/2014/main" id="{5298CC6F-AFB7-7286-819C-A3E8A03319B0}"/>
              </a:ext>
            </a:extLst>
          </p:cNvPr>
          <p:cNvSpPr>
            <a:spLocks noGrp="1"/>
          </p:cNvSpPr>
          <p:nvPr>
            <p:ph idx="1"/>
          </p:nvPr>
        </p:nvSpPr>
        <p:spPr>
          <a:xfrm>
            <a:off x="787792" y="1603719"/>
            <a:ext cx="8510953" cy="4121832"/>
          </a:xfrm>
        </p:spPr>
        <p:txBody>
          <a:bodyPr anchor="t">
            <a:normAutofit/>
          </a:bodyPr>
          <a:lstStyle/>
          <a:p>
            <a:pPr marL="0" indent="0">
              <a:lnSpc>
                <a:spcPct val="150000"/>
              </a:lnSpc>
              <a:buNone/>
            </a:pPr>
            <a:r>
              <a:rPr lang="el-GR" sz="2000" dirty="0">
                <a:latin typeface="AKA-ACIDGR-DIARYGIRL" panose="02000603000000000000" pitchFamily="2" charset="0"/>
                <a:ea typeface="AKA-ACIDGR-DIARYGIRL" panose="02000603000000000000" pitchFamily="2" charset="0"/>
                <a:cs typeface="Ayuthaya" pitchFamily="2" charset="-34"/>
              </a:rPr>
              <a:t>Η χρήση της Τ.Ν. στην εκπαίδευση βοηθάει τους εκπαιδευτικούς:</a:t>
            </a:r>
          </a:p>
          <a:p>
            <a:pPr>
              <a:lnSpc>
                <a:spcPct val="150000"/>
              </a:lnSpc>
            </a:pPr>
            <a:r>
              <a:rPr lang="el-GR" sz="2000" dirty="0">
                <a:latin typeface="AKA-ACIDGR-DIARYGIRL" panose="02000603000000000000" pitchFamily="2" charset="0"/>
                <a:ea typeface="AKA-ACIDGR-DIARYGIRL" panose="02000603000000000000" pitchFamily="2" charset="0"/>
                <a:cs typeface="Ayuthaya" pitchFamily="2" charset="-34"/>
              </a:rPr>
              <a:t>Να προβλέπουν τη μαθησιακή κατάσταση και τις επιδόσεις των μαθητών</a:t>
            </a:r>
          </a:p>
          <a:p>
            <a:pPr>
              <a:lnSpc>
                <a:spcPct val="150000"/>
              </a:lnSpc>
            </a:pPr>
            <a:r>
              <a:rPr lang="el-GR" sz="2000" dirty="0">
                <a:latin typeface="AKA-ACIDGR-DIARYGIRL" panose="02000603000000000000" pitchFamily="2" charset="0"/>
                <a:ea typeface="AKA-ACIDGR-DIARYGIRL" panose="02000603000000000000" pitchFamily="2" charset="0"/>
                <a:cs typeface="Ayuthaya" pitchFamily="2" charset="-34"/>
              </a:rPr>
              <a:t>Να προτείνουν πόρους εκμάθησης</a:t>
            </a:r>
          </a:p>
          <a:p>
            <a:pPr>
              <a:lnSpc>
                <a:spcPct val="150000"/>
              </a:lnSpc>
            </a:pPr>
            <a:r>
              <a:rPr lang="el-GR" sz="2000" dirty="0">
                <a:latin typeface="AKA-ACIDGR-DIARYGIRL" panose="02000603000000000000" pitchFamily="2" charset="0"/>
                <a:ea typeface="AKA-ACIDGR-DIARYGIRL" panose="02000603000000000000" pitchFamily="2" charset="0"/>
                <a:cs typeface="Ayuthaya" pitchFamily="2" charset="-34"/>
              </a:rPr>
              <a:t>Να μπορούν να </a:t>
            </a:r>
            <a:r>
              <a:rPr lang="el-GR" sz="2000" dirty="0" err="1">
                <a:latin typeface="AKA-ACIDGR-DIARYGIRL" panose="02000603000000000000" pitchFamily="2" charset="0"/>
                <a:ea typeface="AKA-ACIDGR-DIARYGIRL" panose="02000603000000000000" pitchFamily="2" charset="0"/>
                <a:cs typeface="Ayuthaya" pitchFamily="2" charset="-34"/>
              </a:rPr>
              <a:t>αυτοματοποιηούν</a:t>
            </a:r>
            <a:r>
              <a:rPr lang="el-GR" sz="2000" dirty="0">
                <a:latin typeface="AKA-ACIDGR-DIARYGIRL" panose="02000603000000000000" pitchFamily="2" charset="0"/>
                <a:ea typeface="AKA-ACIDGR-DIARYGIRL" panose="02000603000000000000" pitchFamily="2" charset="0"/>
                <a:cs typeface="Ayuthaya" pitchFamily="2" charset="-34"/>
              </a:rPr>
              <a:t> τις αξιολογήσεις για τη βελτίωση της μαθησιακής εμπειρίας των μαθητών μέσω ευφυών συστημάτων πρακτόρων, </a:t>
            </a:r>
            <a:r>
              <a:rPr lang="en-GB" sz="2000" dirty="0" err="1">
                <a:latin typeface="AKA-ACIDGR-DIARYGIRL" panose="02000603000000000000" pitchFamily="2" charset="0"/>
                <a:ea typeface="AKA-ACIDGR-DIARYGIRL" panose="02000603000000000000" pitchFamily="2" charset="0"/>
                <a:cs typeface="Ayuthaya" pitchFamily="2" charset="-34"/>
              </a:rPr>
              <a:t>chatbox</a:t>
            </a:r>
            <a:r>
              <a:rPr lang="en-GB" sz="2000" dirty="0">
                <a:latin typeface="AKA-ACIDGR-DIARYGIRL" panose="02000603000000000000" pitchFamily="2" charset="0"/>
                <a:ea typeface="AKA-ACIDGR-DIARYGIRL" panose="02000603000000000000" pitchFamily="2" charset="0"/>
                <a:cs typeface="Ayuthaya" pitchFamily="2" charset="-34"/>
              </a:rPr>
              <a:t> </a:t>
            </a:r>
            <a:r>
              <a:rPr lang="el-GR" sz="2000" dirty="0">
                <a:latin typeface="AKA-ACIDGR-DIARYGIRL" panose="02000603000000000000" pitchFamily="2" charset="0"/>
                <a:ea typeface="AKA-ACIDGR-DIARYGIRL" panose="02000603000000000000" pitchFamily="2" charset="0"/>
                <a:cs typeface="Ayuthaya" pitchFamily="2" charset="-34"/>
              </a:rPr>
              <a:t>και συστημάτων επανόρθωσης</a:t>
            </a:r>
          </a:p>
          <a:p>
            <a:endParaRPr lang="en-GR" sz="2400" dirty="0"/>
          </a:p>
        </p:txBody>
      </p:sp>
      <p:pic>
        <p:nvPicPr>
          <p:cNvPr id="2050" name="Picture 2" descr="Vector School Building Stock Illustration - Download Image Now - School  Building, Schoolhouse, Education - iStock">
            <a:extLst>
              <a:ext uri="{FF2B5EF4-FFF2-40B4-BE49-F238E27FC236}">
                <a16:creationId xmlns:a16="http://schemas.microsoft.com/office/drawing/2014/main" id="{E7AC7459-D0E5-996C-032B-253F5094F727}"/>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18966724">
            <a:off x="9224013" y="2673401"/>
            <a:ext cx="2139462" cy="2139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70643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linds(horizontal)">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7704DFB-68CB-1C40-638F-2A6BD9104805}"/>
              </a:ext>
            </a:extLst>
          </p:cNvPr>
          <p:cNvSpPr>
            <a:spLocks noGrp="1"/>
          </p:cNvSpPr>
          <p:nvPr>
            <p:ph type="title"/>
          </p:nvPr>
        </p:nvSpPr>
        <p:spPr>
          <a:xfrm>
            <a:off x="1307123" y="2528753"/>
            <a:ext cx="9577754" cy="1325563"/>
          </a:xfrm>
        </p:spPr>
        <p:txBody>
          <a:bodyPr>
            <a:noAutofit/>
          </a:bodyPr>
          <a:lstStyle/>
          <a:p>
            <a:pPr algn="ctr"/>
            <a:r>
              <a:rPr lang="el-GR" sz="4800" b="1" dirty="0">
                <a:solidFill>
                  <a:schemeClr val="accent2">
                    <a:lumMod val="75000"/>
                  </a:schemeClr>
                </a:solidFill>
                <a:latin typeface="AKA-ACIDGR-AFTERDIET" panose="02000603000000000000" pitchFamily="2" charset="0"/>
                <a:ea typeface="AKA-ACIDGR-AFTERDIET" panose="02000603000000000000" pitchFamily="2" charset="0"/>
                <a:cs typeface="Arial" panose="020B0604020202020204" pitchFamily="34" charset="0"/>
              </a:rPr>
              <a:t>Γιατί είναι σημαντικό να υπάρχει </a:t>
            </a:r>
            <a:r>
              <a:rPr lang="el-GR" sz="4800" b="1" dirty="0" err="1">
                <a:solidFill>
                  <a:schemeClr val="accent2">
                    <a:lumMod val="75000"/>
                  </a:schemeClr>
                </a:solidFill>
                <a:latin typeface="AKA-ACIDGR-AFTERDIET" panose="02000603000000000000" pitchFamily="2" charset="0"/>
                <a:ea typeface="AKA-ACIDGR-AFTERDIET" panose="02000603000000000000" pitchFamily="2" charset="0"/>
                <a:cs typeface="Arial" panose="020B0604020202020204" pitchFamily="34" charset="0"/>
              </a:rPr>
              <a:t>γραμματισμός</a:t>
            </a:r>
            <a:r>
              <a:rPr lang="el-GR" sz="4800" b="1" dirty="0">
                <a:solidFill>
                  <a:schemeClr val="accent2">
                    <a:lumMod val="75000"/>
                  </a:schemeClr>
                </a:solidFill>
                <a:latin typeface="AKA-ACIDGR-AFTERDIET" panose="02000603000000000000" pitchFamily="2" charset="0"/>
                <a:ea typeface="AKA-ACIDGR-AFTERDIET" panose="02000603000000000000" pitchFamily="2" charset="0"/>
                <a:cs typeface="Arial" panose="020B0604020202020204" pitchFamily="34" charset="0"/>
              </a:rPr>
              <a:t> Τεχνητής Νοημοσύνης στο σχολείο του 21ου αιώνα; </a:t>
            </a:r>
            <a:endParaRPr lang="en-GR" sz="4800" b="1" dirty="0">
              <a:solidFill>
                <a:schemeClr val="accent2">
                  <a:lumMod val="75000"/>
                </a:schemeClr>
              </a:solidFill>
              <a:latin typeface="AKA-ACIDGR-AFTERDIET" panose="02000603000000000000" pitchFamily="2" charset="0"/>
              <a:ea typeface="AKA-ACIDGR-AFTERDIET" panose="02000603000000000000" pitchFamily="2" charset="0"/>
              <a:cs typeface="Arial" panose="020B0604020202020204" pitchFamily="34"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Rounded Rectangle 3">
            <a:extLst>
              <a:ext uri="{FF2B5EF4-FFF2-40B4-BE49-F238E27FC236}">
                <a16:creationId xmlns:a16="http://schemas.microsoft.com/office/drawing/2014/main" id="{63EDED14-BE92-1011-E1C8-FA7D58428CBB}"/>
              </a:ext>
            </a:extLst>
          </p:cNvPr>
          <p:cNvSpPr/>
          <p:nvPr/>
        </p:nvSpPr>
        <p:spPr>
          <a:xfrm>
            <a:off x="1896162" y="533745"/>
            <a:ext cx="3528646" cy="1312984"/>
          </a:xfrm>
          <a:prstGeom prst="roundRect">
            <a:avLst/>
          </a:prstGeom>
          <a:noFill/>
          <a:ln>
            <a:solidFill>
              <a:schemeClr val="accent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R"/>
          </a:p>
        </p:txBody>
      </p:sp>
      <p:sp>
        <p:nvSpPr>
          <p:cNvPr id="6" name="Rounded Rectangle 5">
            <a:extLst>
              <a:ext uri="{FF2B5EF4-FFF2-40B4-BE49-F238E27FC236}">
                <a16:creationId xmlns:a16="http://schemas.microsoft.com/office/drawing/2014/main" id="{447CA7BF-BACA-CCF1-1FAE-FE90C05D4C36}"/>
              </a:ext>
            </a:extLst>
          </p:cNvPr>
          <p:cNvSpPr/>
          <p:nvPr/>
        </p:nvSpPr>
        <p:spPr>
          <a:xfrm>
            <a:off x="1454728" y="4617179"/>
            <a:ext cx="3869893" cy="1287892"/>
          </a:xfrm>
          <a:prstGeom prst="roundRect">
            <a:avLst/>
          </a:prstGeom>
          <a:noFill/>
          <a:ln>
            <a:solidFill>
              <a:schemeClr val="accent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R"/>
          </a:p>
        </p:txBody>
      </p:sp>
      <p:sp>
        <p:nvSpPr>
          <p:cNvPr id="7" name="Rounded Rectangle 6">
            <a:extLst>
              <a:ext uri="{FF2B5EF4-FFF2-40B4-BE49-F238E27FC236}">
                <a16:creationId xmlns:a16="http://schemas.microsoft.com/office/drawing/2014/main" id="{BC67031A-19DD-3983-E2B4-21C97687792E}"/>
              </a:ext>
            </a:extLst>
          </p:cNvPr>
          <p:cNvSpPr/>
          <p:nvPr/>
        </p:nvSpPr>
        <p:spPr>
          <a:xfrm>
            <a:off x="6588371" y="538935"/>
            <a:ext cx="3528646" cy="1312984"/>
          </a:xfrm>
          <a:prstGeom prst="roundRect">
            <a:avLst/>
          </a:prstGeom>
          <a:noFill/>
          <a:ln>
            <a:solidFill>
              <a:schemeClr val="accent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R"/>
          </a:p>
        </p:txBody>
      </p:sp>
      <p:sp>
        <p:nvSpPr>
          <p:cNvPr id="9" name="Rounded Rectangle 8">
            <a:extLst>
              <a:ext uri="{FF2B5EF4-FFF2-40B4-BE49-F238E27FC236}">
                <a16:creationId xmlns:a16="http://schemas.microsoft.com/office/drawing/2014/main" id="{037FA33C-2BA9-AD08-7E82-D4A38B326684}"/>
              </a:ext>
            </a:extLst>
          </p:cNvPr>
          <p:cNvSpPr/>
          <p:nvPr/>
        </p:nvSpPr>
        <p:spPr>
          <a:xfrm>
            <a:off x="6296362" y="4617179"/>
            <a:ext cx="4957792" cy="1533656"/>
          </a:xfrm>
          <a:prstGeom prst="roundRect">
            <a:avLst/>
          </a:prstGeom>
          <a:noFill/>
          <a:ln>
            <a:solidFill>
              <a:schemeClr val="accent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R"/>
          </a:p>
        </p:txBody>
      </p:sp>
      <p:pic>
        <p:nvPicPr>
          <p:cNvPr id="3076" name="Picture 4" descr="Cute kid boy thinking cartoon character. People expression concept design.  Isolated background. Vector art illustration. 24379596 Vector Art at  Vecteezy">
            <a:extLst>
              <a:ext uri="{FF2B5EF4-FFF2-40B4-BE49-F238E27FC236}">
                <a16:creationId xmlns:a16="http://schemas.microsoft.com/office/drawing/2014/main" id="{EBE00091-929D-6F18-AE06-EEAE26489D2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342" t="13177" r="21146" b="11157"/>
          <a:stretch/>
        </p:blipFill>
        <p:spPr bwMode="auto">
          <a:xfrm>
            <a:off x="10383715" y="2385645"/>
            <a:ext cx="1641231" cy="208670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62965E99-0194-7090-4887-4998BA702582}"/>
              </a:ext>
            </a:extLst>
          </p:cNvPr>
          <p:cNvSpPr txBox="1"/>
          <p:nvPr/>
        </p:nvSpPr>
        <p:spPr>
          <a:xfrm>
            <a:off x="1996348" y="844721"/>
            <a:ext cx="3328273" cy="646331"/>
          </a:xfrm>
          <a:prstGeom prst="rect">
            <a:avLst/>
          </a:prstGeom>
          <a:noFill/>
        </p:spPr>
        <p:txBody>
          <a:bodyPr wrap="square" rtlCol="0">
            <a:spAutoFit/>
          </a:bodyPr>
          <a:lstStyle/>
          <a:p>
            <a:r>
              <a:rPr lang="el-GR" dirty="0">
                <a:latin typeface="AKA-ACIDGR-DIARYGIRL" panose="02000603000000000000" pitchFamily="2" charset="0"/>
                <a:ea typeface="AKA-ACIDGR-DIARYGIRL" panose="02000603000000000000" pitchFamily="2" charset="0"/>
                <a:cs typeface="Ayuthaya" pitchFamily="2" charset="-34"/>
              </a:rPr>
              <a:t>Σωστή χρήση της Τ.Ν.</a:t>
            </a:r>
            <a:r>
              <a:rPr lang="en-US" dirty="0">
                <a:latin typeface="AKA-ACIDGR-DIARYGIRL" panose="02000603000000000000" pitchFamily="2" charset="0"/>
                <a:ea typeface="AKA-ACIDGR-DIARYGIRL" panose="02000603000000000000" pitchFamily="2" charset="0"/>
                <a:cs typeface="Ayuthaya" pitchFamily="2" charset="-34"/>
              </a:rPr>
              <a:t> </a:t>
            </a:r>
            <a:r>
              <a:rPr lang="el-GR" dirty="0">
                <a:latin typeface="AKA-ACIDGR-DIARYGIRL" panose="02000603000000000000" pitchFamily="2" charset="0"/>
                <a:ea typeface="AKA-ACIDGR-DIARYGIRL" panose="02000603000000000000" pitchFamily="2" charset="0"/>
                <a:cs typeface="Ayuthaya" pitchFamily="2" charset="-34"/>
              </a:rPr>
              <a:t> από τα παιδιά με ασφάλεια</a:t>
            </a:r>
            <a:endParaRPr lang="en-GR" dirty="0">
              <a:latin typeface="AKA-ACIDGR-DIARYGIRL" panose="02000603000000000000" pitchFamily="2" charset="0"/>
              <a:ea typeface="AKA-ACIDGR-DIARYGIRL" panose="02000603000000000000" pitchFamily="2" charset="0"/>
              <a:cs typeface="Ayuthaya" pitchFamily="2" charset="-34"/>
            </a:endParaRPr>
          </a:p>
        </p:txBody>
      </p:sp>
      <p:sp>
        <p:nvSpPr>
          <p:cNvPr id="15" name="TextBox 14">
            <a:extLst>
              <a:ext uri="{FF2B5EF4-FFF2-40B4-BE49-F238E27FC236}">
                <a16:creationId xmlns:a16="http://schemas.microsoft.com/office/drawing/2014/main" id="{AF94A1FD-209A-30DA-D13C-02CB1880A066}"/>
              </a:ext>
            </a:extLst>
          </p:cNvPr>
          <p:cNvSpPr txBox="1"/>
          <p:nvPr/>
        </p:nvSpPr>
        <p:spPr>
          <a:xfrm>
            <a:off x="6693879" y="565561"/>
            <a:ext cx="3317629" cy="1200329"/>
          </a:xfrm>
          <a:prstGeom prst="rect">
            <a:avLst/>
          </a:prstGeom>
          <a:noFill/>
        </p:spPr>
        <p:txBody>
          <a:bodyPr wrap="square" rtlCol="0">
            <a:spAutoFit/>
          </a:bodyPr>
          <a:lstStyle/>
          <a:p>
            <a:r>
              <a:rPr lang="el-GR" dirty="0">
                <a:latin typeface="AKA-ACIDGR-DIARYGIRL" panose="02000603000000000000" pitchFamily="2" charset="0"/>
                <a:ea typeface="AKA-ACIDGR-DIARYGIRL" panose="02000603000000000000" pitchFamily="2" charset="0"/>
                <a:cs typeface="Ayuthaya" pitchFamily="2" charset="-34"/>
              </a:rPr>
              <a:t>Γνώση των ορίων της Τ.Ν., ηθικές ανησυχίες και βασική κατανόηση της τεχνολογίας </a:t>
            </a:r>
            <a:endParaRPr lang="en-GR" dirty="0">
              <a:latin typeface="AKA-ACIDGR-DIARYGIRL" panose="02000603000000000000" pitchFamily="2" charset="0"/>
              <a:ea typeface="AKA-ACIDGR-DIARYGIRL" panose="02000603000000000000" pitchFamily="2" charset="0"/>
              <a:cs typeface="Ayuthaya" pitchFamily="2" charset="-34"/>
            </a:endParaRPr>
          </a:p>
        </p:txBody>
      </p:sp>
      <p:sp>
        <p:nvSpPr>
          <p:cNvPr id="18" name="TextBox 17">
            <a:extLst>
              <a:ext uri="{FF2B5EF4-FFF2-40B4-BE49-F238E27FC236}">
                <a16:creationId xmlns:a16="http://schemas.microsoft.com/office/drawing/2014/main" id="{40385C88-3DC4-5520-97C8-29C026817D70}"/>
              </a:ext>
            </a:extLst>
          </p:cNvPr>
          <p:cNvSpPr txBox="1"/>
          <p:nvPr/>
        </p:nvSpPr>
        <p:spPr>
          <a:xfrm>
            <a:off x="1467727" y="4679795"/>
            <a:ext cx="3856894" cy="1200329"/>
          </a:xfrm>
          <a:prstGeom prst="rect">
            <a:avLst/>
          </a:prstGeom>
          <a:noFill/>
        </p:spPr>
        <p:txBody>
          <a:bodyPr wrap="square" rtlCol="0">
            <a:spAutoFit/>
          </a:bodyPr>
          <a:lstStyle/>
          <a:p>
            <a:r>
              <a:rPr lang="el-GR" dirty="0" err="1">
                <a:latin typeface="AKA-ACIDGR-DIARYGIRL" panose="02000603000000000000" pitchFamily="2" charset="0"/>
                <a:ea typeface="AKA-ACIDGR-DIARYGIRL" panose="02000603000000000000" pitchFamily="2" charset="0"/>
                <a:cs typeface="Ayuthaya" pitchFamily="2" charset="-34"/>
              </a:rPr>
              <a:t>Χρ</a:t>
            </a:r>
            <a:r>
              <a:rPr lang="en-US" dirty="0" err="1">
                <a:latin typeface="AKA-ACIDGR-DIARYGIRL" panose="02000603000000000000" pitchFamily="2" charset="0"/>
                <a:ea typeface="AKA-ACIDGR-DIARYGIRL" panose="02000603000000000000" pitchFamily="2" charset="0"/>
                <a:cs typeface="Ayuthaya" pitchFamily="2" charset="-34"/>
              </a:rPr>
              <a:t>ή</a:t>
            </a:r>
            <a:r>
              <a:rPr lang="el-GR" dirty="0">
                <a:latin typeface="AKA-ACIDGR-DIARYGIRL" panose="02000603000000000000" pitchFamily="2" charset="0"/>
                <a:ea typeface="AKA-ACIDGR-DIARYGIRL" panose="02000603000000000000" pitchFamily="2" charset="0"/>
                <a:cs typeface="Ayuthaya" pitchFamily="2" charset="-34"/>
              </a:rPr>
              <a:t>ση της Τ.Ν ως ένα εργαλείο  για να ζούμε, να μαθαίνουμε και να εργαζόμαστε στον ψηφιακό μας κόσμο</a:t>
            </a:r>
            <a:endParaRPr lang="en-GR" dirty="0">
              <a:latin typeface="AKA-ACIDGR-DIARYGIRL" panose="02000603000000000000" pitchFamily="2" charset="0"/>
              <a:ea typeface="AKA-ACIDGR-DIARYGIRL" panose="02000603000000000000" pitchFamily="2" charset="0"/>
              <a:cs typeface="Ayuthaya" pitchFamily="2" charset="-34"/>
            </a:endParaRPr>
          </a:p>
        </p:txBody>
      </p:sp>
      <p:sp>
        <p:nvSpPr>
          <p:cNvPr id="21" name="TextBox 20">
            <a:extLst>
              <a:ext uri="{FF2B5EF4-FFF2-40B4-BE49-F238E27FC236}">
                <a16:creationId xmlns:a16="http://schemas.microsoft.com/office/drawing/2014/main" id="{F7152382-E859-DB2C-BF8A-021E01DE5BBA}"/>
              </a:ext>
            </a:extLst>
          </p:cNvPr>
          <p:cNvSpPr txBox="1"/>
          <p:nvPr/>
        </p:nvSpPr>
        <p:spPr>
          <a:xfrm>
            <a:off x="6296362" y="4600531"/>
            <a:ext cx="5100066" cy="1533656"/>
          </a:xfrm>
          <a:prstGeom prst="rect">
            <a:avLst/>
          </a:prstGeom>
          <a:noFill/>
        </p:spPr>
        <p:txBody>
          <a:bodyPr wrap="square" rtlCol="0">
            <a:spAutoFit/>
          </a:bodyPr>
          <a:lstStyle/>
          <a:p>
            <a:r>
              <a:rPr lang="el-GR" dirty="0">
                <a:latin typeface="AKA-ACIDGR-DIARYGIRL" panose="02000603000000000000" pitchFamily="2" charset="0"/>
                <a:ea typeface="AKA-ACIDGR-DIARYGIRL" panose="02000603000000000000" pitchFamily="2" charset="0"/>
                <a:cs typeface="Ayuthaya" pitchFamily="2" charset="-34"/>
              </a:rPr>
              <a:t>Αποτελεί ένα σύνολο ικανοτήτων που επιτρέπει στους ανθρώπους να αξιολογούν κριτικά, να επικοινωνούν και να συνεργάζονται αποτελεσματικά με την Τ.Ν.</a:t>
            </a:r>
            <a:endParaRPr lang="en-GR" dirty="0">
              <a:latin typeface="AKA-ACIDGR-DIARYGIRL" panose="02000603000000000000" pitchFamily="2" charset="0"/>
              <a:ea typeface="AKA-ACIDGR-DIARYGIRL" panose="02000603000000000000" pitchFamily="2" charset="0"/>
              <a:cs typeface="Ayuthaya" pitchFamily="2" charset="-34"/>
            </a:endParaRPr>
          </a:p>
        </p:txBody>
      </p:sp>
    </p:spTree>
    <p:extLst>
      <p:ext uri="{BB962C8B-B14F-4D97-AF65-F5344CB8AC3E}">
        <p14:creationId xmlns:p14="http://schemas.microsoft.com/office/powerpoint/2010/main" val="201494536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53" presetClass="entr" presetSubtype="16" fill="hold" nodeType="withEffect">
                                  <p:stCondLst>
                                    <p:cond delay="0"/>
                                  </p:stCondLst>
                                  <p:childTnLst>
                                    <p:set>
                                      <p:cBhvr>
                                        <p:cTn id="9" dur="1" fill="hold">
                                          <p:stCondLst>
                                            <p:cond delay="0"/>
                                          </p:stCondLst>
                                        </p:cTn>
                                        <p:tgtEl>
                                          <p:spTgt spid="3076"/>
                                        </p:tgtEl>
                                        <p:attrNameLst>
                                          <p:attrName>style.visibility</p:attrName>
                                        </p:attrNameLst>
                                      </p:cBhvr>
                                      <p:to>
                                        <p:strVal val="visible"/>
                                      </p:to>
                                    </p:set>
                                    <p:anim calcmode="lin" valueType="num">
                                      <p:cBhvr>
                                        <p:cTn id="10" dur="500" fill="hold"/>
                                        <p:tgtEl>
                                          <p:spTgt spid="3076"/>
                                        </p:tgtEl>
                                        <p:attrNameLst>
                                          <p:attrName>ppt_w</p:attrName>
                                        </p:attrNameLst>
                                      </p:cBhvr>
                                      <p:tavLst>
                                        <p:tav tm="0">
                                          <p:val>
                                            <p:fltVal val="0"/>
                                          </p:val>
                                        </p:tav>
                                        <p:tav tm="100000">
                                          <p:val>
                                            <p:strVal val="#ppt_w"/>
                                          </p:val>
                                        </p:tav>
                                      </p:tavLst>
                                    </p:anim>
                                    <p:anim calcmode="lin" valueType="num">
                                      <p:cBhvr>
                                        <p:cTn id="11" dur="500" fill="hold"/>
                                        <p:tgtEl>
                                          <p:spTgt spid="3076"/>
                                        </p:tgtEl>
                                        <p:attrNameLst>
                                          <p:attrName>ppt_h</p:attrName>
                                        </p:attrNameLst>
                                      </p:cBhvr>
                                      <p:tavLst>
                                        <p:tav tm="0">
                                          <p:val>
                                            <p:fltVal val="0"/>
                                          </p:val>
                                        </p:tav>
                                        <p:tav tm="100000">
                                          <p:val>
                                            <p:strVal val="#ppt_h"/>
                                          </p:val>
                                        </p:tav>
                                      </p:tavLst>
                                    </p:anim>
                                    <p:animEffect transition="in" filter="fade">
                                      <p:cBhvr>
                                        <p:cTn id="12" dur="500"/>
                                        <p:tgtEl>
                                          <p:spTgt spid="307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dissolv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dissolv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dissolv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dissolve">
                                      <p:cBhvr>
                                        <p:cTn id="3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P spid="15" grpId="0"/>
      <p:bldP spid="18" grpId="0"/>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7704DFB-68CB-1C40-638F-2A6BD9104805}"/>
              </a:ext>
            </a:extLst>
          </p:cNvPr>
          <p:cNvSpPr>
            <a:spLocks noGrp="1"/>
          </p:cNvSpPr>
          <p:nvPr>
            <p:ph type="title"/>
          </p:nvPr>
        </p:nvSpPr>
        <p:spPr>
          <a:xfrm>
            <a:off x="1198474" y="428830"/>
            <a:ext cx="9577754" cy="1325563"/>
          </a:xfrm>
        </p:spPr>
        <p:txBody>
          <a:bodyPr>
            <a:noAutofit/>
          </a:bodyPr>
          <a:lstStyle/>
          <a:p>
            <a:pPr algn="ctr"/>
            <a:r>
              <a:rPr lang="el-GR" sz="48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rPr>
              <a:t>Γραμματισμ</a:t>
            </a:r>
            <a:r>
              <a:rPr lang="en-US" sz="4800" b="1" dirty="0" err="1">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rPr>
              <a:t>ό</a:t>
            </a:r>
            <a:r>
              <a:rPr lang="el-GR" sz="48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rPr>
              <a:t>ς Τ.Ν. στην Προσχολική Εκπαίδευση</a:t>
            </a:r>
            <a:endParaRPr lang="en-GR" sz="48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11" name="Graphic 10" descr="Line arrow: Slight curve outline">
            <a:extLst>
              <a:ext uri="{FF2B5EF4-FFF2-40B4-BE49-F238E27FC236}">
                <a16:creationId xmlns:a16="http://schemas.microsoft.com/office/drawing/2014/main" id="{19426968-FBF8-3004-9D91-4EC79E3DD09C}"/>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394969" y="2283104"/>
            <a:ext cx="645080" cy="645080"/>
          </a:xfrm>
          <a:prstGeom prst="rect">
            <a:avLst/>
          </a:prstGeom>
        </p:spPr>
      </p:pic>
      <p:sp>
        <p:nvSpPr>
          <p:cNvPr id="17" name="TextBox 16">
            <a:extLst>
              <a:ext uri="{FF2B5EF4-FFF2-40B4-BE49-F238E27FC236}">
                <a16:creationId xmlns:a16="http://schemas.microsoft.com/office/drawing/2014/main" id="{05B03894-2C39-4FB8-87CB-78F4BBD54F57}"/>
              </a:ext>
            </a:extLst>
          </p:cNvPr>
          <p:cNvSpPr txBox="1"/>
          <p:nvPr/>
        </p:nvSpPr>
        <p:spPr>
          <a:xfrm>
            <a:off x="1272623" y="2047818"/>
            <a:ext cx="10363667" cy="1015663"/>
          </a:xfrm>
          <a:prstGeom prst="rect">
            <a:avLst/>
          </a:prstGeom>
          <a:noFill/>
        </p:spPr>
        <p:txBody>
          <a:bodyPr wrap="square" rtlCol="0">
            <a:spAutoFit/>
          </a:bodyPr>
          <a:lstStyle/>
          <a:p>
            <a:r>
              <a:rPr lang="el-GR" sz="2000" dirty="0">
                <a:latin typeface="AKA-ACIDGR-DIARYGIRL" panose="02000603000000000000" pitchFamily="2" charset="0"/>
                <a:ea typeface="AKA-ACIDGR-DIARYGIRL" panose="02000603000000000000" pitchFamily="2" charset="0"/>
                <a:cs typeface="Ayuthaya" pitchFamily="2" charset="-34"/>
              </a:rPr>
              <a:t>Η γνώση και κατανόηση των βασικών ικανοτήτων της Τ.Ν. και η χρήση εφαρμογών Τ.Ν. είναι σημαντική για όλους τους πολίτες στον σημερινό ψηφιακό κόσμο.</a:t>
            </a:r>
            <a:endParaRPr lang="en-GR" sz="2000" dirty="0">
              <a:latin typeface="AKA-ACIDGR-DIARYGIRL" panose="02000603000000000000" pitchFamily="2" charset="0"/>
              <a:ea typeface="AKA-ACIDGR-DIARYGIRL" panose="02000603000000000000" pitchFamily="2" charset="0"/>
              <a:cs typeface="Ayuthaya" pitchFamily="2" charset="-34"/>
            </a:endParaRPr>
          </a:p>
        </p:txBody>
      </p:sp>
      <p:pic>
        <p:nvPicPr>
          <p:cNvPr id="19" name="Graphic 18" descr="Line arrow: Slight curve outline">
            <a:extLst>
              <a:ext uri="{FF2B5EF4-FFF2-40B4-BE49-F238E27FC236}">
                <a16:creationId xmlns:a16="http://schemas.microsoft.com/office/drawing/2014/main" id="{4D0BB009-FDF9-864C-763A-2E335DB3E68A}"/>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911480" y="3394397"/>
            <a:ext cx="645080" cy="645080"/>
          </a:xfrm>
          <a:prstGeom prst="rect">
            <a:avLst/>
          </a:prstGeom>
        </p:spPr>
      </p:pic>
      <p:sp>
        <p:nvSpPr>
          <p:cNvPr id="22" name="TextBox 21">
            <a:extLst>
              <a:ext uri="{FF2B5EF4-FFF2-40B4-BE49-F238E27FC236}">
                <a16:creationId xmlns:a16="http://schemas.microsoft.com/office/drawing/2014/main" id="{71A0E611-8AEF-931C-6D3B-2870E7546EA7}"/>
              </a:ext>
            </a:extLst>
          </p:cNvPr>
          <p:cNvSpPr txBox="1"/>
          <p:nvPr/>
        </p:nvSpPr>
        <p:spPr>
          <a:xfrm>
            <a:off x="1860156" y="3357511"/>
            <a:ext cx="9979386" cy="718851"/>
          </a:xfrm>
          <a:prstGeom prst="rect">
            <a:avLst/>
          </a:prstGeom>
          <a:noFill/>
        </p:spPr>
        <p:txBody>
          <a:bodyPr wrap="square" rtlCol="0">
            <a:spAutoFit/>
          </a:bodyPr>
          <a:lstStyle/>
          <a:p>
            <a:r>
              <a:rPr lang="el-GR" sz="2000" dirty="0">
                <a:latin typeface="AKA-ACIDGR-DIARYGIRL" panose="02000603000000000000" pitchFamily="2" charset="0"/>
                <a:ea typeface="AKA-ACIDGR-DIARYGIRL" panose="02000603000000000000" pitchFamily="2" charset="0"/>
                <a:cs typeface="Ayuthaya" pitchFamily="2" charset="-34"/>
              </a:rPr>
              <a:t>Τα παιδιά πρέπει να έχουν τη δυνατότητα να κατανοούν, να χρησιμοποιούν και να αξιολογούν την τεχνητή νοημοσύνη με σκόπιμη καθοδήγηση.</a:t>
            </a:r>
            <a:endParaRPr lang="en-GR" sz="2000" dirty="0">
              <a:latin typeface="AKA-ACIDGR-DIARYGIRL" panose="02000603000000000000" pitchFamily="2" charset="0"/>
              <a:ea typeface="AKA-ACIDGR-DIARYGIRL" panose="02000603000000000000" pitchFamily="2" charset="0"/>
              <a:cs typeface="Ayuthaya" pitchFamily="2" charset="-34"/>
            </a:endParaRPr>
          </a:p>
        </p:txBody>
      </p:sp>
      <p:pic>
        <p:nvPicPr>
          <p:cNvPr id="23" name="Graphic 22" descr="Line arrow: Slight curve outline">
            <a:extLst>
              <a:ext uri="{FF2B5EF4-FFF2-40B4-BE49-F238E27FC236}">
                <a16:creationId xmlns:a16="http://schemas.microsoft.com/office/drawing/2014/main" id="{40B35AA4-4676-B120-0736-4187F3822803}"/>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434191" y="4406832"/>
            <a:ext cx="645080" cy="645080"/>
          </a:xfrm>
          <a:prstGeom prst="rect">
            <a:avLst/>
          </a:prstGeom>
        </p:spPr>
      </p:pic>
      <p:sp>
        <p:nvSpPr>
          <p:cNvPr id="24" name="TextBox 23">
            <a:extLst>
              <a:ext uri="{FF2B5EF4-FFF2-40B4-BE49-F238E27FC236}">
                <a16:creationId xmlns:a16="http://schemas.microsoft.com/office/drawing/2014/main" id="{2D6D6352-8725-908F-A2C9-EA8715D391BE}"/>
              </a:ext>
            </a:extLst>
          </p:cNvPr>
          <p:cNvSpPr txBox="1"/>
          <p:nvPr/>
        </p:nvSpPr>
        <p:spPr>
          <a:xfrm>
            <a:off x="2409284" y="4218782"/>
            <a:ext cx="9595104" cy="1015663"/>
          </a:xfrm>
          <a:prstGeom prst="rect">
            <a:avLst/>
          </a:prstGeom>
          <a:noFill/>
        </p:spPr>
        <p:txBody>
          <a:bodyPr wrap="square" rtlCol="0">
            <a:spAutoFit/>
          </a:bodyPr>
          <a:lstStyle/>
          <a:p>
            <a:r>
              <a:rPr lang="el-GR" sz="2000" dirty="0">
                <a:latin typeface="AKA-ACIDGR-DIARYGIRL" panose="02000603000000000000" pitchFamily="2" charset="0"/>
                <a:ea typeface="AKA-ACIDGR-DIARYGIRL" panose="02000603000000000000" pitchFamily="2" charset="0"/>
                <a:cs typeface="Ayuthaya" pitchFamily="2" charset="-34"/>
              </a:rPr>
              <a:t>Τα παιδιά θα πρέπει να έχουν την ικανότητα να κατανοούν τις βασικές λειτουργίες της Τ.Ν., ειδικά όταν εμφανίζονται όλο και περισσότερα καλοσχεδιασμένα παιχνίδια Τ.Ν. στην καθημερινότητά τους.</a:t>
            </a:r>
            <a:endParaRPr lang="en-GR" sz="2000" dirty="0">
              <a:latin typeface="AKA-ACIDGR-DIARYGIRL" panose="02000603000000000000" pitchFamily="2" charset="0"/>
              <a:ea typeface="AKA-ACIDGR-DIARYGIRL" panose="02000603000000000000" pitchFamily="2" charset="0"/>
              <a:cs typeface="Ayuthaya" pitchFamily="2" charset="-34"/>
            </a:endParaRPr>
          </a:p>
        </p:txBody>
      </p:sp>
      <p:pic>
        <p:nvPicPr>
          <p:cNvPr id="29" name="Picture 28" descr="A child using a computer next to a robot&#10;&#10;Description automatically generated">
            <a:extLst>
              <a:ext uri="{FF2B5EF4-FFF2-40B4-BE49-F238E27FC236}">
                <a16:creationId xmlns:a16="http://schemas.microsoft.com/office/drawing/2014/main" id="{D5E9E443-CC51-3285-F2DB-455777B5C0F6}"/>
              </a:ext>
            </a:extLst>
          </p:cNvPr>
          <p:cNvPicPr>
            <a:picLocks noChangeAspect="1"/>
          </p:cNvPicPr>
          <p:nvPr/>
        </p:nvPicPr>
        <p:blipFill>
          <a:blip r:embed="rId5"/>
          <a:stretch>
            <a:fillRect/>
          </a:stretch>
        </p:blipFill>
        <p:spPr>
          <a:xfrm>
            <a:off x="10169197" y="4945976"/>
            <a:ext cx="2019755" cy="1815868"/>
          </a:xfrm>
          <a:prstGeom prst="rect">
            <a:avLst/>
          </a:prstGeom>
        </p:spPr>
      </p:pic>
    </p:spTree>
    <p:extLst>
      <p:ext uri="{BB962C8B-B14F-4D97-AF65-F5344CB8AC3E}">
        <p14:creationId xmlns:p14="http://schemas.microsoft.com/office/powerpoint/2010/main" val="8493202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dissolv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dissolve">
                                      <p:cBhvr>
                                        <p:cTn id="15" dur="500"/>
                                        <p:tgtEl>
                                          <p:spTgt spid="19"/>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dissolve">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dissolve">
                                      <p:cBhvr>
                                        <p:cTn id="23" dur="500"/>
                                        <p:tgtEl>
                                          <p:spTgt spid="23"/>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dissolve">
                                      <p:cBhvr>
                                        <p:cTn id="2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2"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7704DFB-68CB-1C40-638F-2A6BD9104805}"/>
              </a:ext>
            </a:extLst>
          </p:cNvPr>
          <p:cNvSpPr>
            <a:spLocks noGrp="1"/>
          </p:cNvSpPr>
          <p:nvPr>
            <p:ph type="title"/>
          </p:nvPr>
        </p:nvSpPr>
        <p:spPr>
          <a:xfrm>
            <a:off x="0" y="13556"/>
            <a:ext cx="12188952" cy="1774188"/>
          </a:xfrm>
        </p:spPr>
        <p:txBody>
          <a:bodyPr>
            <a:noAutofit/>
          </a:bodyPr>
          <a:lstStyle/>
          <a:p>
            <a:pPr algn="ctr"/>
            <a:r>
              <a:rPr lang="el-GR" sz="48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rPr>
              <a:t>Μεθοδολογία έρευνας</a:t>
            </a:r>
            <a:endParaRPr lang="en-GR" sz="48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TextBox 4">
            <a:extLst>
              <a:ext uri="{FF2B5EF4-FFF2-40B4-BE49-F238E27FC236}">
                <a16:creationId xmlns:a16="http://schemas.microsoft.com/office/drawing/2014/main" id="{78426142-D121-7793-7D5D-6F630DABCC45}"/>
              </a:ext>
            </a:extLst>
          </p:cNvPr>
          <p:cNvSpPr txBox="1"/>
          <p:nvPr/>
        </p:nvSpPr>
        <p:spPr>
          <a:xfrm>
            <a:off x="2338601" y="5069188"/>
            <a:ext cx="9618047" cy="973215"/>
          </a:xfrm>
          <a:prstGeom prst="rect">
            <a:avLst/>
          </a:prstGeom>
          <a:noFill/>
        </p:spPr>
        <p:txBody>
          <a:bodyPr wrap="square">
            <a:spAutoFit/>
          </a:bodyPr>
          <a:lstStyle/>
          <a:p>
            <a:pPr algn="l">
              <a:lnSpc>
                <a:spcPct val="150000"/>
              </a:lnSpc>
            </a:pPr>
            <a:r>
              <a:rPr lang="en-US" sz="2000" dirty="0">
                <a:latin typeface="AKA-ACIDGR-DIARYGIRL" panose="02000603000000000000" pitchFamily="2" charset="0"/>
                <a:ea typeface="AKA-ACIDGR-DIARYGIRL" panose="02000603000000000000" pitchFamily="2" charset="0"/>
                <a:cs typeface="Ayuthaya" pitchFamily="2" charset="-34"/>
              </a:rPr>
              <a:t>Key-words of scope review: “AI literacy” OR “Artificial intelligence literacy” AND “early childhood” OR “young child*” </a:t>
            </a:r>
            <a:r>
              <a:rPr lang="en-US" sz="2000" dirty="0" err="1">
                <a:latin typeface="AKA-ACIDGR-DIARYGIRL" panose="02000603000000000000" pitchFamily="2" charset="0"/>
                <a:ea typeface="AKA-ACIDGR-DIARYGIRL" panose="02000603000000000000" pitchFamily="2" charset="0"/>
                <a:cs typeface="Ayuthaya" pitchFamily="2" charset="-34"/>
              </a:rPr>
              <a:t>e.t.c</a:t>
            </a:r>
            <a:r>
              <a:rPr lang="en-US" sz="2000" dirty="0">
                <a:latin typeface="AKA-ACIDGR-DIARYGIRL" panose="02000603000000000000" pitchFamily="2" charset="0"/>
                <a:ea typeface="AKA-ACIDGR-DIARYGIRL" panose="02000603000000000000" pitchFamily="2" charset="0"/>
                <a:cs typeface="Ayuthaya" pitchFamily="2" charset="-34"/>
              </a:rPr>
              <a:t>.</a:t>
            </a:r>
          </a:p>
        </p:txBody>
      </p:sp>
      <p:sp>
        <p:nvSpPr>
          <p:cNvPr id="11" name="TextBox 10">
            <a:extLst>
              <a:ext uri="{FF2B5EF4-FFF2-40B4-BE49-F238E27FC236}">
                <a16:creationId xmlns:a16="http://schemas.microsoft.com/office/drawing/2014/main" id="{D563839F-3554-F307-1092-938C3BD7711D}"/>
              </a:ext>
            </a:extLst>
          </p:cNvPr>
          <p:cNvSpPr txBox="1"/>
          <p:nvPr/>
        </p:nvSpPr>
        <p:spPr>
          <a:xfrm>
            <a:off x="1230789" y="1740666"/>
            <a:ext cx="6613800" cy="1065548"/>
          </a:xfrm>
          <a:prstGeom prst="rect">
            <a:avLst/>
          </a:prstGeom>
          <a:noFill/>
        </p:spPr>
        <p:txBody>
          <a:bodyPr wrap="square">
            <a:spAutoFit/>
          </a:bodyPr>
          <a:lstStyle/>
          <a:p>
            <a:pPr algn="l">
              <a:lnSpc>
                <a:spcPct val="150000"/>
              </a:lnSpc>
            </a:pPr>
            <a:r>
              <a:rPr lang="el-GR" sz="2400" b="1" u="sng" dirty="0">
                <a:latin typeface="AKA-ACIDGR-DIARYGIRL" panose="02000603000000000000" pitchFamily="2" charset="0"/>
                <a:ea typeface="AKA-ACIDGR-DIARYGIRL" panose="02000603000000000000" pitchFamily="2" charset="0"/>
                <a:cs typeface="Ayuthaya" pitchFamily="2" charset="-34"/>
              </a:rPr>
              <a:t>Πεδίο έρευνας:</a:t>
            </a:r>
            <a:r>
              <a:rPr lang="el-GR" sz="2400" b="1" dirty="0">
                <a:latin typeface="AKA-ACIDGR-DIARYGIRL" panose="02000603000000000000" pitchFamily="2" charset="0"/>
                <a:ea typeface="AKA-ACIDGR-DIARYGIRL" panose="02000603000000000000" pitchFamily="2" charset="0"/>
                <a:cs typeface="Ayuthaya" pitchFamily="2" charset="-34"/>
              </a:rPr>
              <a:t> </a:t>
            </a:r>
            <a:r>
              <a:rPr lang="el-GR" sz="2000" dirty="0">
                <a:latin typeface="AKA-ACIDGR-DIARYGIRL" panose="02000603000000000000" pitchFamily="2" charset="0"/>
                <a:ea typeface="AKA-ACIDGR-DIARYGIRL" panose="02000603000000000000" pitchFamily="2" charset="0"/>
                <a:cs typeface="Ayuthaya" pitchFamily="2" charset="-34"/>
              </a:rPr>
              <a:t>Γραμματισμός των παιδιών στην νηπιακή ηλικία γύρω από το ζήτημα της Τ.Ν. </a:t>
            </a:r>
          </a:p>
        </p:txBody>
      </p:sp>
      <p:pic>
        <p:nvPicPr>
          <p:cNvPr id="14" name="Graphic 13" descr="Arrow Right with solid fill">
            <a:extLst>
              <a:ext uri="{FF2B5EF4-FFF2-40B4-BE49-F238E27FC236}">
                <a16:creationId xmlns:a16="http://schemas.microsoft.com/office/drawing/2014/main" id="{CDCE371C-96E8-5C69-9ED6-E6D3B1C27E43}"/>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52662" y="1740665"/>
            <a:ext cx="664255" cy="664255"/>
          </a:xfrm>
          <a:prstGeom prst="rect">
            <a:avLst/>
          </a:prstGeom>
        </p:spPr>
      </p:pic>
      <p:pic>
        <p:nvPicPr>
          <p:cNvPr id="16" name="Graphic 15" descr="Arrow Right with solid fill">
            <a:extLst>
              <a:ext uri="{FF2B5EF4-FFF2-40B4-BE49-F238E27FC236}">
                <a16:creationId xmlns:a16="http://schemas.microsoft.com/office/drawing/2014/main" id="{81C9CFF2-96D2-3158-070F-063CC0E56C3E}"/>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384526" y="3953704"/>
            <a:ext cx="664255" cy="664255"/>
          </a:xfrm>
          <a:prstGeom prst="rect">
            <a:avLst/>
          </a:prstGeom>
        </p:spPr>
      </p:pic>
      <p:pic>
        <p:nvPicPr>
          <p:cNvPr id="17" name="Graphic 16" descr="Arrow Right with solid fill">
            <a:extLst>
              <a:ext uri="{FF2B5EF4-FFF2-40B4-BE49-F238E27FC236}">
                <a16:creationId xmlns:a16="http://schemas.microsoft.com/office/drawing/2014/main" id="{27397AD8-8179-5B25-2613-2D8090FC2FC2}"/>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777355" y="5026101"/>
            <a:ext cx="664255" cy="664255"/>
          </a:xfrm>
          <a:prstGeom prst="rect">
            <a:avLst/>
          </a:prstGeom>
        </p:spPr>
      </p:pic>
      <p:pic>
        <p:nvPicPr>
          <p:cNvPr id="19" name="Graphic 18" descr="Arrow Right with solid fill">
            <a:extLst>
              <a:ext uri="{FF2B5EF4-FFF2-40B4-BE49-F238E27FC236}">
                <a16:creationId xmlns:a16="http://schemas.microsoft.com/office/drawing/2014/main" id="{0F992D47-09D4-2B5B-E12D-C1699802BAEA}"/>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957782" y="2925653"/>
            <a:ext cx="664255" cy="664255"/>
          </a:xfrm>
          <a:prstGeom prst="rect">
            <a:avLst/>
          </a:prstGeom>
        </p:spPr>
      </p:pic>
      <p:sp>
        <p:nvSpPr>
          <p:cNvPr id="21" name="TextBox 20">
            <a:extLst>
              <a:ext uri="{FF2B5EF4-FFF2-40B4-BE49-F238E27FC236}">
                <a16:creationId xmlns:a16="http://schemas.microsoft.com/office/drawing/2014/main" id="{7929F3A0-B03C-635D-BABC-2F501E967FAC}"/>
              </a:ext>
            </a:extLst>
          </p:cNvPr>
          <p:cNvSpPr txBox="1"/>
          <p:nvPr/>
        </p:nvSpPr>
        <p:spPr>
          <a:xfrm>
            <a:off x="1636402" y="2937402"/>
            <a:ext cx="7110805" cy="973215"/>
          </a:xfrm>
          <a:prstGeom prst="rect">
            <a:avLst/>
          </a:prstGeom>
          <a:noFill/>
        </p:spPr>
        <p:txBody>
          <a:bodyPr wrap="square">
            <a:spAutoFit/>
          </a:bodyPr>
          <a:lstStyle/>
          <a:p>
            <a:pPr algn="l">
              <a:lnSpc>
                <a:spcPct val="150000"/>
              </a:lnSpc>
            </a:pPr>
            <a:r>
              <a:rPr lang="el-GR" sz="2000" dirty="0">
                <a:latin typeface="AKA-ACIDGR-DIARYGIRL" panose="02000603000000000000" pitchFamily="2" charset="0"/>
                <a:ea typeface="AKA-ACIDGR-DIARYGIRL" panose="02000603000000000000" pitchFamily="2" charset="0"/>
                <a:cs typeface="Ayuthaya" pitchFamily="2" charset="-34"/>
              </a:rPr>
              <a:t>Ακολουθήθηκε η διαδικασία </a:t>
            </a:r>
            <a:r>
              <a:rPr lang="en-US" sz="2000" dirty="0">
                <a:latin typeface="AKA-ACIDGR-DIARYGIRL" panose="02000603000000000000" pitchFamily="2" charset="0"/>
                <a:ea typeface="AKA-ACIDGR-DIARYGIRL" panose="02000603000000000000" pitchFamily="2" charset="0"/>
                <a:cs typeface="Ayuthaya" pitchFamily="2" charset="-34"/>
              </a:rPr>
              <a:t>PRISMA </a:t>
            </a:r>
            <a:r>
              <a:rPr lang="el-GR" sz="2000" dirty="0">
                <a:latin typeface="AKA-ACIDGR-DIARYGIRL" panose="02000603000000000000" pitchFamily="2" charset="0"/>
                <a:ea typeface="AKA-ACIDGR-DIARYGIRL" panose="02000603000000000000" pitchFamily="2" charset="0"/>
                <a:cs typeface="Ayuthaya" pitchFamily="2" charset="-34"/>
              </a:rPr>
              <a:t>των </a:t>
            </a:r>
            <a:r>
              <a:rPr lang="en-US" sz="2000" dirty="0">
                <a:latin typeface="AKA-ACIDGR-DIARYGIRL" panose="02000603000000000000" pitchFamily="2" charset="0"/>
                <a:ea typeface="AKA-ACIDGR-DIARYGIRL" panose="02000603000000000000" pitchFamily="2" charset="0"/>
                <a:cs typeface="Ayuthaya" pitchFamily="2" charset="-34"/>
              </a:rPr>
              <a:t>Arksey &amp; O’ Malley (2005)</a:t>
            </a:r>
            <a:r>
              <a:rPr lang="el-GR" sz="2000" dirty="0">
                <a:latin typeface="AKA-ACIDGR-DIARYGIRL" panose="02000603000000000000" pitchFamily="2" charset="0"/>
                <a:ea typeface="AKA-ACIDGR-DIARYGIRL" panose="02000603000000000000" pitchFamily="2" charset="0"/>
                <a:cs typeface="Ayuthaya" pitchFamily="2" charset="-34"/>
              </a:rPr>
              <a:t> για τη συλλογή θεωρητικών ερευνών</a:t>
            </a:r>
          </a:p>
        </p:txBody>
      </p:sp>
      <p:sp>
        <p:nvSpPr>
          <p:cNvPr id="23" name="TextBox 22">
            <a:extLst>
              <a:ext uri="{FF2B5EF4-FFF2-40B4-BE49-F238E27FC236}">
                <a16:creationId xmlns:a16="http://schemas.microsoft.com/office/drawing/2014/main" id="{AFF3A8C2-94D3-2B16-0749-3611DB972A5E}"/>
              </a:ext>
            </a:extLst>
          </p:cNvPr>
          <p:cNvSpPr txBox="1"/>
          <p:nvPr/>
        </p:nvSpPr>
        <p:spPr>
          <a:xfrm>
            <a:off x="2048781" y="4007631"/>
            <a:ext cx="7407796" cy="973215"/>
          </a:xfrm>
          <a:prstGeom prst="rect">
            <a:avLst/>
          </a:prstGeom>
          <a:noFill/>
        </p:spPr>
        <p:txBody>
          <a:bodyPr wrap="square">
            <a:spAutoFit/>
          </a:bodyPr>
          <a:lstStyle/>
          <a:p>
            <a:pPr algn="l">
              <a:lnSpc>
                <a:spcPct val="150000"/>
              </a:lnSpc>
            </a:pPr>
            <a:r>
              <a:rPr lang="el-GR" sz="2000" dirty="0">
                <a:latin typeface="AKA-ACIDGR-DIARYGIRL" panose="02000603000000000000" pitchFamily="2" charset="0"/>
                <a:ea typeface="AKA-ACIDGR-DIARYGIRL" panose="02000603000000000000" pitchFamily="2" charset="0"/>
                <a:cs typeface="Ayuthaya" pitchFamily="2" charset="-34"/>
              </a:rPr>
              <a:t>Βάσεις δεδομένων (</a:t>
            </a:r>
            <a:r>
              <a:rPr lang="en-US" sz="2000" dirty="0">
                <a:latin typeface="AKA-ACIDGR-DIARYGIRL" panose="02000603000000000000" pitchFamily="2" charset="0"/>
                <a:ea typeface="AKA-ACIDGR-DIARYGIRL" panose="02000603000000000000" pitchFamily="2" charset="0"/>
                <a:cs typeface="Ayuthaya" pitchFamily="2" charset="-34"/>
              </a:rPr>
              <a:t>Web of</a:t>
            </a:r>
            <a:r>
              <a:rPr lang="el-GR" sz="2000" dirty="0">
                <a:latin typeface="AKA-ACIDGR-DIARYGIRL" panose="02000603000000000000" pitchFamily="2" charset="0"/>
                <a:ea typeface="AKA-ACIDGR-DIARYGIRL" panose="02000603000000000000" pitchFamily="2" charset="0"/>
                <a:cs typeface="Ayuthaya" pitchFamily="2" charset="-34"/>
              </a:rPr>
              <a:t> </a:t>
            </a:r>
            <a:r>
              <a:rPr lang="en-US" sz="2000" dirty="0">
                <a:latin typeface="AKA-ACIDGR-DIARYGIRL" panose="02000603000000000000" pitchFamily="2" charset="0"/>
                <a:ea typeface="AKA-ACIDGR-DIARYGIRL" panose="02000603000000000000" pitchFamily="2" charset="0"/>
                <a:cs typeface="Ayuthaya" pitchFamily="2" charset="-34"/>
              </a:rPr>
              <a:t>Science, EBSCO, IEEE, ACM, Scopus, and Google Scholar)</a:t>
            </a:r>
          </a:p>
        </p:txBody>
      </p:sp>
      <p:pic>
        <p:nvPicPr>
          <p:cNvPr id="24" name="Picture 2" descr="Mengesan, Memeriksa dan Pengawasan Anai-Anai | My Pest News">
            <a:extLst>
              <a:ext uri="{FF2B5EF4-FFF2-40B4-BE49-F238E27FC236}">
                <a16:creationId xmlns:a16="http://schemas.microsoft.com/office/drawing/2014/main" id="{A5611ED7-2430-D025-AAD7-C1DAC5EB1C21}"/>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667" b="89778" l="7143" r="89286">
                        <a14:foregroundMark x1="7589" y1="31111" x2="8929" y2="40000"/>
                        <a14:foregroundMark x1="31696" y1="26667" x2="23214" y2="25333"/>
                        <a14:foregroundMark x1="52679" y1="9778" x2="37500" y2="6667"/>
                        <a14:foregroundMark x1="47768" y1="3111" x2="32589" y2="2667"/>
                        <a14:foregroundMark x1="22321" y1="25333" x2="29018" y2="8889"/>
                        <a14:foregroundMark x1="29018" y1="8889" x2="34375" y2="5333"/>
                        <a14:foregroundMark x1="13839" y1="43111" x2="30804" y2="60000"/>
                        <a14:foregroundMark x1="81250" y1="52889" x2="81696" y2="42667"/>
                        <a14:foregroundMark x1="87054" y1="42667" x2="82589" y2="52000"/>
                      </a14:backgroundRemoval>
                    </a14:imgEffect>
                  </a14:imgLayer>
                </a14:imgProps>
              </a:ext>
              <a:ext uri="{28A0092B-C50C-407E-A947-70E740481C1C}">
                <a14:useLocalDpi xmlns:a14="http://schemas.microsoft.com/office/drawing/2010/main" val="0"/>
              </a:ext>
            </a:extLst>
          </a:blip>
          <a:srcRect/>
          <a:stretch>
            <a:fillRect/>
          </a:stretch>
        </p:blipFill>
        <p:spPr bwMode="auto">
          <a:xfrm>
            <a:off x="7789901" y="1269135"/>
            <a:ext cx="28448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3902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blinds(horizontal)">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9"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dissolve">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ppt_x"/>
                                          </p:val>
                                        </p:tav>
                                        <p:tav tm="100000">
                                          <p:val>
                                            <p:strVal val="#ppt_x"/>
                                          </p:val>
                                        </p:tav>
                                      </p:tavLst>
                                    </p:anim>
                                    <p:anim calcmode="lin" valueType="num">
                                      <p:cBhvr additive="base">
                                        <p:cTn id="25" dur="500" fill="hold"/>
                                        <p:tgtEl>
                                          <p:spTgt spid="19"/>
                                        </p:tgtEl>
                                        <p:attrNameLst>
                                          <p:attrName>ppt_y</p:attrName>
                                        </p:attrNameLst>
                                      </p:cBhvr>
                                      <p:tavLst>
                                        <p:tav tm="0">
                                          <p:val>
                                            <p:strVal val="1+#ppt_h/2"/>
                                          </p:val>
                                        </p:tav>
                                        <p:tav tm="100000">
                                          <p:val>
                                            <p:strVal val="#ppt_y"/>
                                          </p:val>
                                        </p:tav>
                                      </p:tavLst>
                                    </p:anim>
                                  </p:childTnLst>
                                </p:cTn>
                              </p:par>
                              <p:par>
                                <p:cTn id="26" presetID="9" presetClass="entr" presetSubtype="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dissolve">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1+#ppt_h/2"/>
                                          </p:val>
                                        </p:tav>
                                        <p:tav tm="100000">
                                          <p:val>
                                            <p:strVal val="#ppt_y"/>
                                          </p:val>
                                        </p:tav>
                                      </p:tavLst>
                                    </p:anim>
                                  </p:childTnLst>
                                </p:cTn>
                              </p:par>
                              <p:par>
                                <p:cTn id="35" presetID="9"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dissolve">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500" fill="hold"/>
                                        <p:tgtEl>
                                          <p:spTgt spid="17"/>
                                        </p:tgtEl>
                                        <p:attrNameLst>
                                          <p:attrName>ppt_x</p:attrName>
                                        </p:attrNameLst>
                                      </p:cBhvr>
                                      <p:tavLst>
                                        <p:tav tm="0">
                                          <p:val>
                                            <p:strVal val="#ppt_x"/>
                                          </p:val>
                                        </p:tav>
                                        <p:tav tm="100000">
                                          <p:val>
                                            <p:strVal val="#ppt_x"/>
                                          </p:val>
                                        </p:tav>
                                      </p:tavLst>
                                    </p:anim>
                                    <p:anim calcmode="lin" valueType="num">
                                      <p:cBhvr additive="base">
                                        <p:cTn id="43" dur="500" fill="hold"/>
                                        <p:tgtEl>
                                          <p:spTgt spid="17"/>
                                        </p:tgtEl>
                                        <p:attrNameLst>
                                          <p:attrName>ppt_y</p:attrName>
                                        </p:attrNameLst>
                                      </p:cBhvr>
                                      <p:tavLst>
                                        <p:tav tm="0">
                                          <p:val>
                                            <p:strVal val="1+#ppt_h/2"/>
                                          </p:val>
                                        </p:tav>
                                        <p:tav tm="100000">
                                          <p:val>
                                            <p:strVal val="#ppt_y"/>
                                          </p:val>
                                        </p:tav>
                                      </p:tavLst>
                                    </p:anim>
                                  </p:childTnLst>
                                </p:cTn>
                              </p:par>
                              <p:par>
                                <p:cTn id="44" presetID="9" presetClass="entr" presetSubtype="0" fill="hold" grpId="0" nodeType="with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dissolve">
                                      <p:cBhvr>
                                        <p:cTn id="4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1" grpId="0"/>
      <p:bldP spid="21"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4AC6B390-BC59-4F1D-A0EE-D71A92F0A0B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B6C60D79-16F1-4C4B-B7E3-7634E7069C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Εικόνα 3">
            <a:extLst>
              <a:ext uri="{FF2B5EF4-FFF2-40B4-BE49-F238E27FC236}">
                <a16:creationId xmlns:a16="http://schemas.microsoft.com/office/drawing/2014/main" id="{9C710FF9-0D85-0C38-16C4-0497E9284AFA}"/>
              </a:ext>
            </a:extLst>
          </p:cNvPr>
          <p:cNvPicPr>
            <a:picLocks noChangeAspect="1"/>
          </p:cNvPicPr>
          <p:nvPr/>
        </p:nvPicPr>
        <p:blipFill>
          <a:blip r:embed="rId2"/>
          <a:stretch>
            <a:fillRect/>
          </a:stretch>
        </p:blipFill>
        <p:spPr>
          <a:xfrm>
            <a:off x="5857289" y="180836"/>
            <a:ext cx="6334711" cy="6184916"/>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2" name="Arc 31">
            <a:extLst>
              <a:ext uri="{FF2B5EF4-FFF2-40B4-BE49-F238E27FC236}">
                <a16:creationId xmlns:a16="http://schemas.microsoft.com/office/drawing/2014/main" id="{426B127E-6498-4C77-9C9D-4553A5113B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2050" y="65016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BD71AA4-A5D3-7C3B-F122-0229E3A6DFBC}"/>
              </a:ext>
            </a:extLst>
          </p:cNvPr>
          <p:cNvSpPr>
            <a:spLocks noGrp="1"/>
          </p:cNvSpPr>
          <p:nvPr>
            <p:ph type="title"/>
          </p:nvPr>
        </p:nvSpPr>
        <p:spPr>
          <a:xfrm>
            <a:off x="838201" y="479493"/>
            <a:ext cx="5257800" cy="1325563"/>
          </a:xfrm>
        </p:spPr>
        <p:txBody>
          <a:bodyPr>
            <a:normAutofit fontScale="90000"/>
          </a:bodyPr>
          <a:lstStyle/>
          <a:p>
            <a:r>
              <a:rPr lang="el-GR" sz="48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rPr>
              <a:t>Μεθοδολογία έρευνας</a:t>
            </a:r>
            <a:endParaRPr lang="en-GR" sz="4800" b="1" dirty="0">
              <a:solidFill>
                <a:schemeClr val="accent2">
                  <a:lumMod val="75000"/>
                </a:schemeClr>
              </a:solidFill>
              <a:latin typeface="AKA-ACIDGR-DIARYGIRL" panose="02000603000000000000" pitchFamily="2" charset="0"/>
              <a:ea typeface="AKA-ACIDGR-DIARYGIRL" panose="02000603000000000000" pitchFamily="2" charset="0"/>
              <a:cs typeface="Arial" panose="020B0604020202020204" pitchFamily="34" charset="0"/>
            </a:endParaRPr>
          </a:p>
        </p:txBody>
      </p:sp>
      <p:sp>
        <p:nvSpPr>
          <p:cNvPr id="25" name="Content Placeholder 24">
            <a:extLst>
              <a:ext uri="{FF2B5EF4-FFF2-40B4-BE49-F238E27FC236}">
                <a16:creationId xmlns:a16="http://schemas.microsoft.com/office/drawing/2014/main" id="{E007E156-6323-A936-B465-CF28F1E3A55A}"/>
              </a:ext>
            </a:extLst>
          </p:cNvPr>
          <p:cNvSpPr>
            <a:spLocks noGrp="1"/>
          </p:cNvSpPr>
          <p:nvPr>
            <p:ph idx="1"/>
          </p:nvPr>
        </p:nvSpPr>
        <p:spPr>
          <a:xfrm>
            <a:off x="838201" y="1984443"/>
            <a:ext cx="5257800" cy="4192520"/>
          </a:xfrm>
        </p:spPr>
        <p:txBody>
          <a:bodyPr>
            <a:normAutofit/>
          </a:bodyPr>
          <a:lstStyle/>
          <a:p>
            <a:pPr>
              <a:lnSpc>
                <a:spcPct val="150000"/>
              </a:lnSpc>
            </a:pPr>
            <a:r>
              <a:rPr lang="el-GR" sz="2000" dirty="0">
                <a:latin typeface="AKA-ACIDGR-DIARYGIRL" panose="02000603000000000000" pitchFamily="2" charset="0"/>
                <a:ea typeface="AKA-ACIDGR-DIARYGIRL" panose="02000603000000000000" pitchFamily="2" charset="0"/>
                <a:cs typeface="Ayuthaya" pitchFamily="2" charset="-34"/>
              </a:rPr>
              <a:t>Επιλογή και προσδιορισμός άρθρων (</a:t>
            </a:r>
            <a:r>
              <a:rPr lang="en-US" sz="2000" dirty="0">
                <a:latin typeface="AKA-ACIDGR-DIARYGIRL" panose="02000603000000000000" pitchFamily="2" charset="0"/>
                <a:ea typeface="AKA-ACIDGR-DIARYGIRL" panose="02000603000000000000" pitchFamily="2" charset="0"/>
                <a:cs typeface="Ayuthaya" pitchFamily="2" charset="-34"/>
              </a:rPr>
              <a:t>Identification)</a:t>
            </a:r>
          </a:p>
          <a:p>
            <a:pPr>
              <a:lnSpc>
                <a:spcPct val="150000"/>
              </a:lnSpc>
            </a:pPr>
            <a:r>
              <a:rPr lang="el-GR" sz="2000" dirty="0" err="1">
                <a:latin typeface="AKA-ACIDGR-DIARYGIRL" panose="02000603000000000000" pitchFamily="2" charset="0"/>
                <a:ea typeface="AKA-ACIDGR-DIARYGIRL" panose="02000603000000000000" pitchFamily="2" charset="0"/>
                <a:cs typeface="Ayuthaya" pitchFamily="2" charset="-34"/>
              </a:rPr>
              <a:t>Κριτηρία</a:t>
            </a:r>
            <a:r>
              <a:rPr lang="el-GR" sz="2000" dirty="0">
                <a:latin typeface="AKA-ACIDGR-DIARYGIRL" panose="02000603000000000000" pitchFamily="2" charset="0"/>
                <a:ea typeface="AKA-ACIDGR-DIARYGIRL" panose="02000603000000000000" pitchFamily="2" charset="0"/>
                <a:cs typeface="Ayuthaya" pitchFamily="2" charset="-34"/>
              </a:rPr>
              <a:t> αποκλεισμού άρθρων (</a:t>
            </a:r>
            <a:r>
              <a:rPr lang="en-US" sz="2000" dirty="0">
                <a:latin typeface="AKA-ACIDGR-DIARYGIRL" panose="02000603000000000000" pitchFamily="2" charset="0"/>
                <a:ea typeface="AKA-ACIDGR-DIARYGIRL" panose="02000603000000000000" pitchFamily="2" charset="0"/>
                <a:cs typeface="Ayuthaya" pitchFamily="2" charset="-34"/>
              </a:rPr>
              <a:t>screening &amp; exclusion criteria)</a:t>
            </a:r>
          </a:p>
          <a:p>
            <a:pPr>
              <a:lnSpc>
                <a:spcPct val="150000"/>
              </a:lnSpc>
            </a:pPr>
            <a:r>
              <a:rPr lang="el-GR" sz="2000" dirty="0">
                <a:latin typeface="AKA-ACIDGR-DIARYGIRL" panose="02000603000000000000" pitchFamily="2" charset="0"/>
                <a:ea typeface="AKA-ACIDGR-DIARYGIRL" panose="02000603000000000000" pitchFamily="2" charset="0"/>
                <a:cs typeface="Ayuthaya" pitchFamily="2" charset="-34"/>
              </a:rPr>
              <a:t>Διαλογή και τελική </a:t>
            </a:r>
            <a:r>
              <a:rPr lang="el-GR" sz="2000" dirty="0" err="1">
                <a:latin typeface="AKA-ACIDGR-DIARYGIRL" panose="02000603000000000000" pitchFamily="2" charset="0"/>
                <a:ea typeface="AKA-ACIDGR-DIARYGIRL" panose="02000603000000000000" pitchFamily="2" charset="0"/>
                <a:cs typeface="Ayuthaya" pitchFamily="2" charset="-34"/>
              </a:rPr>
              <a:t>επιλεξιμότητα</a:t>
            </a:r>
            <a:r>
              <a:rPr lang="el-GR" sz="2000" dirty="0">
                <a:latin typeface="AKA-ACIDGR-DIARYGIRL" panose="02000603000000000000" pitchFamily="2" charset="0"/>
                <a:ea typeface="AKA-ACIDGR-DIARYGIRL" panose="02000603000000000000" pitchFamily="2" charset="0"/>
                <a:cs typeface="Ayuthaya" pitchFamily="2" charset="-34"/>
              </a:rPr>
              <a:t> (</a:t>
            </a:r>
            <a:r>
              <a:rPr lang="en-US" sz="2000" dirty="0">
                <a:latin typeface="AKA-ACIDGR-DIARYGIRL" panose="02000603000000000000" pitchFamily="2" charset="0"/>
                <a:ea typeface="AKA-ACIDGR-DIARYGIRL" panose="02000603000000000000" pitchFamily="2" charset="0"/>
                <a:cs typeface="Ayuthaya" pitchFamily="2" charset="-34"/>
              </a:rPr>
              <a:t>eligibility)</a:t>
            </a:r>
          </a:p>
          <a:p>
            <a:pPr>
              <a:lnSpc>
                <a:spcPct val="150000"/>
              </a:lnSpc>
            </a:pPr>
            <a:r>
              <a:rPr lang="el-GR" sz="2000" dirty="0" err="1">
                <a:latin typeface="AKA-ACIDGR-DIARYGIRL" panose="02000603000000000000" pitchFamily="2" charset="0"/>
                <a:ea typeface="AKA-ACIDGR-DIARYGIRL" panose="02000603000000000000" pitchFamily="2" charset="0"/>
                <a:cs typeface="Ayuthaya" pitchFamily="2" charset="-34"/>
              </a:rPr>
              <a:t>Συμπεριληφθέντες</a:t>
            </a:r>
            <a:r>
              <a:rPr lang="el-GR" sz="2000" dirty="0">
                <a:latin typeface="AKA-ACIDGR-DIARYGIRL" panose="02000603000000000000" pitchFamily="2" charset="0"/>
                <a:ea typeface="AKA-ACIDGR-DIARYGIRL" panose="02000603000000000000" pitchFamily="2" charset="0"/>
                <a:cs typeface="Ayuthaya" pitchFamily="2" charset="-34"/>
              </a:rPr>
              <a:t> μελέτες (</a:t>
            </a:r>
            <a:r>
              <a:rPr lang="en-US" sz="2000" dirty="0">
                <a:latin typeface="AKA-ACIDGR-DIARYGIRL" panose="02000603000000000000" pitchFamily="2" charset="0"/>
                <a:ea typeface="AKA-ACIDGR-DIARYGIRL" panose="02000603000000000000" pitchFamily="2" charset="0"/>
                <a:cs typeface="Ayuthaya" pitchFamily="2" charset="-34"/>
              </a:rPr>
              <a:t>Included reviews) </a:t>
            </a:r>
          </a:p>
          <a:p>
            <a:pPr marL="0" indent="0">
              <a:buNone/>
            </a:pPr>
            <a:endParaRPr lang="en-US" dirty="0"/>
          </a:p>
        </p:txBody>
      </p:sp>
      <p:sp>
        <p:nvSpPr>
          <p:cNvPr id="6" name="TextBox 5">
            <a:extLst>
              <a:ext uri="{FF2B5EF4-FFF2-40B4-BE49-F238E27FC236}">
                <a16:creationId xmlns:a16="http://schemas.microsoft.com/office/drawing/2014/main" id="{E7595B85-2F6B-5732-8803-EC599BCC03A5}"/>
              </a:ext>
            </a:extLst>
          </p:cNvPr>
          <p:cNvSpPr txBox="1"/>
          <p:nvPr/>
        </p:nvSpPr>
        <p:spPr>
          <a:xfrm>
            <a:off x="6509078" y="5846167"/>
            <a:ext cx="5269844" cy="830997"/>
          </a:xfrm>
          <a:prstGeom prst="rect">
            <a:avLst/>
          </a:prstGeom>
          <a:noFill/>
        </p:spPr>
        <p:txBody>
          <a:bodyPr wrap="square">
            <a:spAutoFit/>
          </a:bodyPr>
          <a:lstStyle/>
          <a:p>
            <a:pPr algn="just"/>
            <a:r>
              <a:rPr lang="el-GR" sz="1200" b="1" dirty="0">
                <a:latin typeface="Times New Roman" panose="02020603050405020304" pitchFamily="18" charset="0"/>
                <a:cs typeface="Times New Roman" panose="02020603050405020304" pitchFamily="18" charset="0"/>
              </a:rPr>
              <a:t>Πηγή εικόνας</a:t>
            </a:r>
            <a:r>
              <a:rPr lang="el-GR" sz="1200" dirty="0">
                <a:latin typeface="Times New Roman" panose="02020603050405020304" pitchFamily="18" charset="0"/>
                <a:cs typeface="Times New Roman" panose="02020603050405020304" pitchFamily="18" charset="0"/>
              </a:rPr>
              <a:t>: </a:t>
            </a:r>
            <a:r>
              <a:rPr lang="en-US" sz="1200" dirty="0">
                <a:latin typeface="Times New Roman" panose="02020603050405020304" pitchFamily="18" charset="0"/>
                <a:cs typeface="Times New Roman" panose="02020603050405020304" pitchFamily="18" charset="0"/>
              </a:rPr>
              <a:t>Wang, T., &amp; Keung Cheng, E. C. (2021). An investigation of barriers to Hong Kong K-12 schools incorporating Artificial Intelligence in education. </a:t>
            </a:r>
            <a:r>
              <a:rPr lang="en-US" sz="1200" i="1" dirty="0">
                <a:latin typeface="Times New Roman" panose="02020603050405020304" pitchFamily="18" charset="0"/>
                <a:cs typeface="Times New Roman" panose="02020603050405020304" pitchFamily="18" charset="0"/>
              </a:rPr>
              <a:t>Computers and Education: Artificial Intelligence</a:t>
            </a:r>
            <a:r>
              <a:rPr lang="en-US" sz="1200" dirty="0">
                <a:latin typeface="Times New Roman" panose="02020603050405020304" pitchFamily="18" charset="0"/>
                <a:cs typeface="Times New Roman" panose="02020603050405020304" pitchFamily="18" charset="0"/>
              </a:rPr>
              <a:t>, 100031. https://</a:t>
            </a:r>
            <a:r>
              <a:rPr lang="en-US" sz="1200" dirty="0" err="1">
                <a:latin typeface="Times New Roman" panose="02020603050405020304" pitchFamily="18" charset="0"/>
                <a:cs typeface="Times New Roman" panose="02020603050405020304" pitchFamily="18" charset="0"/>
              </a:rPr>
              <a:t>doi.org</a:t>
            </a:r>
            <a:r>
              <a:rPr lang="en-US" sz="1200" dirty="0">
                <a:latin typeface="Times New Roman" panose="02020603050405020304" pitchFamily="18" charset="0"/>
                <a:cs typeface="Times New Roman" panose="02020603050405020304" pitchFamily="18" charset="0"/>
              </a:rPr>
              <a:t>/10.1016/j.caeai.2021.100031.</a:t>
            </a:r>
            <a:endParaRPr lang="el-GR"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3559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F85DB7-6B5B-A9BF-4082-301F59FFCBD8}"/>
              </a:ext>
            </a:extLst>
          </p:cNvPr>
          <p:cNvSpPr>
            <a:spLocks noGrp="1"/>
          </p:cNvSpPr>
          <p:nvPr>
            <p:ph type="title"/>
          </p:nvPr>
        </p:nvSpPr>
        <p:spPr>
          <a:xfrm>
            <a:off x="1171074" y="1396686"/>
            <a:ext cx="3240506" cy="4064628"/>
          </a:xfrm>
        </p:spPr>
        <p:txBody>
          <a:bodyPr>
            <a:normAutofit/>
          </a:bodyPr>
          <a:lstStyle/>
          <a:p>
            <a:r>
              <a:rPr lang="el-GR" sz="4800" b="1" dirty="0">
                <a:solidFill>
                  <a:schemeClr val="accent4">
                    <a:lumMod val="60000"/>
                    <a:lumOff val="40000"/>
                  </a:schemeClr>
                </a:solidFill>
                <a:latin typeface="AKA-ACIDGR-DIARYGIRL" panose="02000603000000000000" pitchFamily="2" charset="0"/>
                <a:ea typeface="AKA-ACIDGR-DIARYGIRL" panose="02000603000000000000" pitchFamily="2" charset="0"/>
                <a:cs typeface="Arial" panose="020B0604020202020204" pitchFamily="34" charset="0"/>
              </a:rPr>
              <a:t>Σκοπός έρευνας</a:t>
            </a:r>
            <a:endParaRPr lang="en-GR" sz="4800" b="1" dirty="0">
              <a:solidFill>
                <a:schemeClr val="accent4">
                  <a:lumMod val="60000"/>
                  <a:lumOff val="40000"/>
                </a:schemeClr>
              </a:solidFill>
              <a:latin typeface="AKA-ACIDGR-DIARYGIRL" panose="02000603000000000000" pitchFamily="2" charset="0"/>
              <a:ea typeface="AKA-ACIDGR-DIARYGIRL" panose="02000603000000000000" pitchFamily="2" charset="0"/>
              <a:cs typeface="Arial" panose="020B0604020202020204" pitchFamily="34" charset="0"/>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749B849-9273-9BD7-7C2D-3F74C0E05F5A}"/>
              </a:ext>
            </a:extLst>
          </p:cNvPr>
          <p:cNvSpPr>
            <a:spLocks noGrp="1"/>
          </p:cNvSpPr>
          <p:nvPr>
            <p:ph idx="1"/>
          </p:nvPr>
        </p:nvSpPr>
        <p:spPr>
          <a:xfrm>
            <a:off x="5595268" y="395780"/>
            <a:ext cx="6218397" cy="5822065"/>
          </a:xfrm>
        </p:spPr>
        <p:txBody>
          <a:bodyPr>
            <a:normAutofit/>
          </a:bodyPr>
          <a:lstStyle/>
          <a:p>
            <a:pPr marL="0" indent="0">
              <a:lnSpc>
                <a:spcPct val="150000"/>
              </a:lnSpc>
              <a:buNone/>
            </a:pPr>
            <a:r>
              <a:rPr lang="el-GR" sz="2000" dirty="0">
                <a:latin typeface="AKA-ACIDGR-DIARYGIRL" panose="02000603000000000000" pitchFamily="2" charset="0"/>
                <a:ea typeface="AKA-ACIDGR-DIARYGIRL" panose="02000603000000000000" pitchFamily="2" charset="0"/>
                <a:cs typeface="Ayuthaya" pitchFamily="2" charset="-34"/>
              </a:rPr>
              <a:t>Η παρούσα θεωρητική επισκόπηση επικεντρώνεται στον </a:t>
            </a:r>
            <a:r>
              <a:rPr lang="el-GR" sz="2000" dirty="0" err="1">
                <a:latin typeface="AKA-ACIDGR-DIARYGIRL" panose="02000603000000000000" pitchFamily="2" charset="0"/>
                <a:ea typeface="AKA-ACIDGR-DIARYGIRL" panose="02000603000000000000" pitchFamily="2" charset="0"/>
                <a:cs typeface="Ayuthaya" pitchFamily="2" charset="-34"/>
              </a:rPr>
              <a:t>γραμματισμό</a:t>
            </a:r>
            <a:r>
              <a:rPr lang="el-GR" sz="2000" dirty="0">
                <a:latin typeface="AKA-ACIDGR-DIARYGIRL" panose="02000603000000000000" pitchFamily="2" charset="0"/>
                <a:ea typeface="AKA-ACIDGR-DIARYGIRL" panose="02000603000000000000" pitchFamily="2" charset="0"/>
                <a:cs typeface="Ayuthaya" pitchFamily="2" charset="-34"/>
              </a:rPr>
              <a:t> της Τ.Ν στη νηπιακή ηλικία (3-7 ετών). Πιο συγκεκριμένα στοχεύει να αναδείξει τον εκπαιδευτικό σχεδιασμό, τα εργαλεία, τις αξιολογήσεις μεθόδων και τα μαθησιακά αποτελέσματα που έχει ο </a:t>
            </a:r>
            <a:r>
              <a:rPr lang="el-GR" sz="2000" dirty="0" err="1">
                <a:latin typeface="AKA-ACIDGR-DIARYGIRL" panose="02000603000000000000" pitchFamily="2" charset="0"/>
                <a:ea typeface="AKA-ACIDGR-DIARYGIRL" panose="02000603000000000000" pitchFamily="2" charset="0"/>
                <a:cs typeface="Ayuthaya" pitchFamily="2" charset="-34"/>
              </a:rPr>
              <a:t>γραμματισμός</a:t>
            </a:r>
            <a:r>
              <a:rPr lang="el-GR" sz="2000" dirty="0">
                <a:latin typeface="AKA-ACIDGR-DIARYGIRL" panose="02000603000000000000" pitchFamily="2" charset="0"/>
                <a:ea typeface="AKA-ACIDGR-DIARYGIRL" panose="02000603000000000000" pitchFamily="2" charset="0"/>
                <a:cs typeface="Ayuthaya" pitchFamily="2" charset="-34"/>
              </a:rPr>
              <a:t> </a:t>
            </a:r>
            <a:r>
              <a:rPr lang="en-US" sz="2000" dirty="0">
                <a:latin typeface="AKA-ACIDGR-DIARYGIRL" panose="02000603000000000000" pitchFamily="2" charset="0"/>
                <a:ea typeface="AKA-ACIDGR-DIARYGIRL" panose="02000603000000000000" pitchFamily="2" charset="0"/>
                <a:cs typeface="Ayuthaya" pitchFamily="2" charset="-34"/>
              </a:rPr>
              <a:t>(“literacy of A.I.”) </a:t>
            </a:r>
            <a:r>
              <a:rPr lang="el-GR" sz="2000" dirty="0">
                <a:latin typeface="AKA-ACIDGR-DIARYGIRL" panose="02000603000000000000" pitchFamily="2" charset="0"/>
                <a:ea typeface="AKA-ACIDGR-DIARYGIRL" panose="02000603000000000000" pitchFamily="2" charset="0"/>
                <a:cs typeface="Ayuthaya" pitchFamily="2" charset="-34"/>
              </a:rPr>
              <a:t>της Τ.Ν.. Με τον τρόπο αυτό ερευνητές, εκπαιδευτικοί και ιθύνοντες εκπαιδευτικών πολιτικών θα έχουν τη δυνατότητα να βελτιώσουν τις εκπαιδευτικές πρακτικές, τα προγράμματα σπουδών γύρω από την Τ.Ν. και να καλλιεργήσουν τον </a:t>
            </a:r>
            <a:r>
              <a:rPr lang="el-GR" sz="2000" dirty="0" err="1">
                <a:latin typeface="AKA-ACIDGR-DIARYGIRL" panose="02000603000000000000" pitchFamily="2" charset="0"/>
                <a:ea typeface="AKA-ACIDGR-DIARYGIRL" panose="02000603000000000000" pitchFamily="2" charset="0"/>
                <a:cs typeface="Ayuthaya" pitchFamily="2" charset="-34"/>
              </a:rPr>
              <a:t>γραμματισμό</a:t>
            </a:r>
            <a:r>
              <a:rPr lang="el-GR" sz="2000" dirty="0">
                <a:latin typeface="AKA-ACIDGR-DIARYGIRL" panose="02000603000000000000" pitchFamily="2" charset="0"/>
                <a:ea typeface="AKA-ACIDGR-DIARYGIRL" panose="02000603000000000000" pitchFamily="2" charset="0"/>
                <a:cs typeface="Ayuthaya" pitchFamily="2" charset="-34"/>
              </a:rPr>
              <a:t> αυτής</a:t>
            </a:r>
            <a:r>
              <a:rPr lang="en-US" sz="2000" dirty="0">
                <a:latin typeface="AKA-ACIDGR-DIARYGIRL" panose="02000603000000000000" pitchFamily="2" charset="0"/>
                <a:ea typeface="AKA-ACIDGR-DIARYGIRL" panose="02000603000000000000" pitchFamily="2" charset="0"/>
                <a:cs typeface="Ayuthaya" pitchFamily="2" charset="-34"/>
              </a:rPr>
              <a:t> </a:t>
            </a:r>
            <a:r>
              <a:rPr lang="el-GR" sz="2000" dirty="0">
                <a:latin typeface="AKA-ACIDGR-DIARYGIRL" panose="02000603000000000000" pitchFamily="2" charset="0"/>
                <a:ea typeface="AKA-ACIDGR-DIARYGIRL" panose="02000603000000000000" pitchFamily="2" charset="0"/>
                <a:cs typeface="Ayuthaya" pitchFamily="2" charset="-34"/>
              </a:rPr>
              <a:t>στους μαθητές/</a:t>
            </a:r>
            <a:r>
              <a:rPr lang="el-GR" sz="2000" dirty="0" err="1">
                <a:latin typeface="AKA-ACIDGR-DIARYGIRL" panose="02000603000000000000" pitchFamily="2" charset="0"/>
                <a:ea typeface="AKA-ACIDGR-DIARYGIRL" panose="02000603000000000000" pitchFamily="2" charset="0"/>
                <a:cs typeface="Ayuthaya" pitchFamily="2" charset="-34"/>
              </a:rPr>
              <a:t>τριες</a:t>
            </a:r>
            <a:r>
              <a:rPr lang="el-GR" sz="2000" dirty="0">
                <a:latin typeface="AKA-ACIDGR-DIARYGIRL" panose="02000603000000000000" pitchFamily="2" charset="0"/>
                <a:ea typeface="AKA-ACIDGR-DIARYGIRL" panose="02000603000000000000" pitchFamily="2" charset="0"/>
                <a:cs typeface="Ayuthaya" pitchFamily="2" charset="-34"/>
              </a:rPr>
              <a:t>. </a:t>
            </a:r>
          </a:p>
          <a:p>
            <a:endParaRPr lang="en-GR" dirty="0"/>
          </a:p>
        </p:txBody>
      </p:sp>
    </p:spTree>
    <p:extLst>
      <p:ext uri="{BB962C8B-B14F-4D97-AF65-F5344CB8AC3E}">
        <p14:creationId xmlns:p14="http://schemas.microsoft.com/office/powerpoint/2010/main" val="1618608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1756</TotalTime>
  <Words>1299</Words>
  <Application>Microsoft Office PowerPoint</Application>
  <PresentationFormat>Ευρεία οθόνη</PresentationFormat>
  <Paragraphs>145</Paragraphs>
  <Slides>22</Slides>
  <Notes>11</Notes>
  <HiddenSlides>0</HiddenSlides>
  <MMClips>0</MMClips>
  <ScaleCrop>false</ScaleCrop>
  <HeadingPairs>
    <vt:vector size="6" baseType="variant">
      <vt:variant>
        <vt:lpstr>Γραμματοσειρές που χρησιμοποιούνται</vt:lpstr>
      </vt:variant>
      <vt:variant>
        <vt:i4>13</vt:i4>
      </vt:variant>
      <vt:variant>
        <vt:lpstr>Θέμα</vt:lpstr>
      </vt:variant>
      <vt:variant>
        <vt:i4>1</vt:i4>
      </vt:variant>
      <vt:variant>
        <vt:lpstr>Τίτλοι διαφανειών</vt:lpstr>
      </vt:variant>
      <vt:variant>
        <vt:i4>22</vt:i4>
      </vt:variant>
    </vt:vector>
  </HeadingPairs>
  <TitlesOfParts>
    <vt:vector size="36" baseType="lpstr">
      <vt:lpstr>AC-HOLLOW_UNICODE</vt:lpstr>
      <vt:lpstr>AKA-ACIDGR5YEARSOLD</vt:lpstr>
      <vt:lpstr>AKA-ACIDGR-AFTERDIET</vt:lpstr>
      <vt:lpstr>AKA-ACIDGR-CUTTINGEDGE</vt:lpstr>
      <vt:lpstr>AKA-ACIDGR-DIARYGIRL</vt:lpstr>
      <vt:lpstr>AKA-ACIDGR-MAKINGMONSTERS</vt:lpstr>
      <vt:lpstr>Arial</vt:lpstr>
      <vt:lpstr>Ayuthaya</vt:lpstr>
      <vt:lpstr>Bradley Hand</vt:lpstr>
      <vt:lpstr>Calibri</vt:lpstr>
      <vt:lpstr>Calibri Light</vt:lpstr>
      <vt:lpstr>Symbol</vt:lpstr>
      <vt:lpstr>Times New Roman</vt:lpstr>
      <vt:lpstr>Office Theme</vt:lpstr>
      <vt:lpstr>Artificial Intelligence (AI) Literacy in Early Childhood Education: The Challenges and Opportunities  Jiahong Su, Davy Tsz Kit Ng, Samuel Kai Wah Chu  </vt:lpstr>
      <vt:lpstr>Τεχνητή Νοημοσύνη:  </vt:lpstr>
      <vt:lpstr>AI Literacy → Γραμματισμός Τεχνητής Νοημοσύνης</vt:lpstr>
      <vt:lpstr>Η Τ.Ν. στον Εκπαιδευτικό τομέα</vt:lpstr>
      <vt:lpstr>Γιατί είναι σημαντικό να υπάρχει γραμματισμός Τεχνητής Νοημοσύνης στο σχολείο του 21ου αιώνα; </vt:lpstr>
      <vt:lpstr>Γραμματισμός Τ.Ν. στην Προσχολική Εκπαίδευση</vt:lpstr>
      <vt:lpstr>Μεθοδολογία έρευνας</vt:lpstr>
      <vt:lpstr>Μεθοδολογία έρευνας</vt:lpstr>
      <vt:lpstr>Σκοπός έρευνας</vt:lpstr>
      <vt:lpstr>Ερευνητικά ερωτήματα </vt:lpstr>
      <vt:lpstr>1. Πώς βοηθούν οι ερευνητές να αναπτυχθεί ο γραμματισμός ΤΝ στα μικρά παιδιά όσον αφορά τον σχεδιασμό και τα εκπαιδευτικά εργαλεία;</vt:lpstr>
      <vt:lpstr>Μαθησιακό Περιεχόμενο</vt:lpstr>
      <vt:lpstr>Διάρκεια Μαθησιακών Προγραμμάτων</vt:lpstr>
      <vt:lpstr>2. Ποιες ήταν οι μέθοδοι αξιολόγησης του γραμματισμού ΤΝ των μικρών παιδιών στο πρώιμο πρόγραμμα σπουδών ΤΝ;</vt:lpstr>
      <vt:lpstr>3. Ποια ήταν τα μαθησιακά αποτελέσματα του γραμματισμού ΤΝ σε περιβάλλοντα ΠΕ;</vt:lpstr>
      <vt:lpstr>Ευρήματα της Έρευνας</vt:lpstr>
      <vt:lpstr>Προκλήσεις του Γραμματισμού της ΤΝ στην ΠΕ</vt:lpstr>
      <vt:lpstr> Ευκαιρίες του Γραμματισμού της ΤΝ στην ΠΕ</vt:lpstr>
      <vt:lpstr>Προτάσεις</vt:lpstr>
      <vt:lpstr>Παιδαγωγικά Αποτελέσματα</vt:lpstr>
      <vt:lpstr>Τι προκύπτει; </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Artificial Intelligence (AI) Literacy in Early Childhood Education: The Challenges and Opportunities</dc:title>
  <dc:creator>Σιδερόπουλος Νικόλαος</dc:creator>
  <cp:lastModifiedBy>Χαράλαμπος Μουζάκης</cp:lastModifiedBy>
  <cp:revision>65</cp:revision>
  <dcterms:created xsi:type="dcterms:W3CDTF">2023-12-09T18:44:33Z</dcterms:created>
  <dcterms:modified xsi:type="dcterms:W3CDTF">2023-12-22T08:19:13Z</dcterms:modified>
</cp:coreProperties>
</file>