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3" r:id="rId4"/>
    <p:sldId id="274" r:id="rId5"/>
    <p:sldId id="258" r:id="rId6"/>
    <p:sldId id="261" r:id="rId7"/>
    <p:sldId id="272" r:id="rId8"/>
    <p:sldId id="262" r:id="rId9"/>
    <p:sldId id="268" r:id="rId10"/>
    <p:sldId id="269" r:id="rId11"/>
    <p:sldId id="275" r:id="rId12"/>
    <p:sldId id="276" r:id="rId13"/>
    <p:sldId id="277" r:id="rId14"/>
    <p:sldId id="265" r:id="rId15"/>
    <p:sldId id="278" r:id="rId16"/>
    <p:sldId id="280" r:id="rId17"/>
    <p:sldId id="279" r:id="rId18"/>
    <p:sldId id="271" r:id="rId19"/>
    <p:sldId id="283" r:id="rId20"/>
    <p:sldId id="284" r:id="rId21"/>
    <p:sldId id="286" r:id="rId22"/>
    <p:sldId id="266" r:id="rId23"/>
    <p:sldId id="287" r:id="rId2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lios tsioudakis" userId="f4a997e688714a63" providerId="LiveId" clId="{78AFE8F5-D8DA-40D3-A524-8515A06DE5E0}"/>
    <pc:docChg chg="undo custSel addSld delSld modSld">
      <pc:chgData name="stelios tsioudakis" userId="f4a997e688714a63" providerId="LiveId" clId="{78AFE8F5-D8DA-40D3-A524-8515A06DE5E0}" dt="2023-12-17T15:03:19.070" v="574" actId="17032"/>
      <pc:docMkLst>
        <pc:docMk/>
      </pc:docMkLst>
      <pc:sldChg chg="addSp modSp mod modTransition">
        <pc:chgData name="stelios tsioudakis" userId="f4a997e688714a63" providerId="LiveId" clId="{78AFE8F5-D8DA-40D3-A524-8515A06DE5E0}" dt="2023-12-17T15:03:19.070" v="574" actId="17032"/>
        <pc:sldMkLst>
          <pc:docMk/>
          <pc:sldMk cId="754849977" sldId="256"/>
        </pc:sldMkLst>
        <pc:spChg chg="add mod">
          <ac:chgData name="stelios tsioudakis" userId="f4a997e688714a63" providerId="LiveId" clId="{78AFE8F5-D8DA-40D3-A524-8515A06DE5E0}" dt="2023-12-17T15:03:19.070" v="574" actId="17032"/>
          <ac:spMkLst>
            <pc:docMk/>
            <pc:sldMk cId="754849977" sldId="256"/>
            <ac:spMk id="2" creationId="{014108AC-9945-73FF-FA24-94CF1035E595}"/>
          </ac:spMkLst>
        </pc:spChg>
        <pc:spChg chg="mod">
          <ac:chgData name="stelios tsioudakis" userId="f4a997e688714a63" providerId="LiveId" clId="{78AFE8F5-D8DA-40D3-A524-8515A06DE5E0}" dt="2023-12-16T11:32:21.897" v="38" actId="1036"/>
          <ac:spMkLst>
            <pc:docMk/>
            <pc:sldMk cId="754849977" sldId="256"/>
            <ac:spMk id="3" creationId="{B12D1F14-7476-4768-B67C-2D15636DA3AF}"/>
          </ac:spMkLst>
        </pc:spChg>
      </pc:sldChg>
      <pc:sldChg chg="modSp mod modTransition">
        <pc:chgData name="stelios tsioudakis" userId="f4a997e688714a63" providerId="LiveId" clId="{78AFE8F5-D8DA-40D3-A524-8515A06DE5E0}" dt="2023-12-16T11:14:09.932" v="31"/>
        <pc:sldMkLst>
          <pc:docMk/>
          <pc:sldMk cId="2466389221" sldId="261"/>
        </pc:sldMkLst>
        <pc:spChg chg="mod">
          <ac:chgData name="stelios tsioudakis" userId="f4a997e688714a63" providerId="LiveId" clId="{78AFE8F5-D8DA-40D3-A524-8515A06DE5E0}" dt="2023-12-15T20:55:37.116" v="14" actId="27636"/>
          <ac:spMkLst>
            <pc:docMk/>
            <pc:sldMk cId="2466389221" sldId="261"/>
            <ac:spMk id="3" creationId="{A87B0C65-F957-F465-99C1-5A2A09977F48}"/>
          </ac:spMkLst>
        </pc:spChg>
      </pc:sldChg>
      <pc:sldChg chg="modTransition">
        <pc:chgData name="stelios tsioudakis" userId="f4a997e688714a63" providerId="LiveId" clId="{78AFE8F5-D8DA-40D3-A524-8515A06DE5E0}" dt="2023-12-16T11:13:47.127" v="30"/>
        <pc:sldMkLst>
          <pc:docMk/>
          <pc:sldMk cId="3436127932" sldId="262"/>
        </pc:sldMkLst>
      </pc:sldChg>
      <pc:sldChg chg="modSp mod modTransition">
        <pc:chgData name="stelios tsioudakis" userId="f4a997e688714a63" providerId="LiveId" clId="{78AFE8F5-D8DA-40D3-A524-8515A06DE5E0}" dt="2023-12-16T11:15:26.491" v="32"/>
        <pc:sldMkLst>
          <pc:docMk/>
          <pc:sldMk cId="912340812" sldId="265"/>
        </pc:sldMkLst>
        <pc:spChg chg="mod">
          <ac:chgData name="stelios tsioudakis" userId="f4a997e688714a63" providerId="LiveId" clId="{78AFE8F5-D8DA-40D3-A524-8515A06DE5E0}" dt="2023-12-16T10:40:39.151" v="27" actId="20577"/>
          <ac:spMkLst>
            <pc:docMk/>
            <pc:sldMk cId="912340812" sldId="265"/>
            <ac:spMk id="6" creationId="{00000000-0000-0000-0000-000000000000}"/>
          </ac:spMkLst>
        </pc:spChg>
      </pc:sldChg>
      <pc:sldChg chg="addSp delSp modSp mod">
        <pc:chgData name="stelios tsioudakis" userId="f4a997e688714a63" providerId="LiveId" clId="{78AFE8F5-D8DA-40D3-A524-8515A06DE5E0}" dt="2023-12-16T13:31:03.886" v="392" actId="478"/>
        <pc:sldMkLst>
          <pc:docMk/>
          <pc:sldMk cId="3821347645" sldId="266"/>
        </pc:sldMkLst>
        <pc:spChg chg="mod">
          <ac:chgData name="stelios tsioudakis" userId="f4a997e688714a63" providerId="LiveId" clId="{78AFE8F5-D8DA-40D3-A524-8515A06DE5E0}" dt="2023-12-15T21:12:13.720" v="25" actId="1076"/>
          <ac:spMkLst>
            <pc:docMk/>
            <pc:sldMk cId="3821347645" sldId="266"/>
            <ac:spMk id="2" creationId="{980FA411-A42B-4E03-87C8-FD3E6D4B3E90}"/>
          </ac:spMkLst>
        </pc:spChg>
        <pc:picChg chg="mod">
          <ac:chgData name="stelios tsioudakis" userId="f4a997e688714a63" providerId="LiveId" clId="{78AFE8F5-D8DA-40D3-A524-8515A06DE5E0}" dt="2023-12-16T13:31:03.374" v="391" actId="14100"/>
          <ac:picMkLst>
            <pc:docMk/>
            <pc:sldMk cId="3821347645" sldId="266"/>
            <ac:picMk id="6" creationId="{D933BD7B-F697-40E0-A356-91EA2043E980}"/>
          </ac:picMkLst>
        </pc:picChg>
        <pc:picChg chg="add del mod">
          <ac:chgData name="stelios tsioudakis" userId="f4a997e688714a63" providerId="LiveId" clId="{78AFE8F5-D8DA-40D3-A524-8515A06DE5E0}" dt="2023-12-16T13:31:03.886" v="392" actId="478"/>
          <ac:picMkLst>
            <pc:docMk/>
            <pc:sldMk cId="3821347645" sldId="266"/>
            <ac:picMk id="8" creationId="{7FA6D4C8-15B5-4572-AFD9-83717E5C7111}"/>
          </ac:picMkLst>
        </pc:picChg>
      </pc:sldChg>
      <pc:sldChg chg="modTransition">
        <pc:chgData name="stelios tsioudakis" userId="f4a997e688714a63" providerId="LiveId" clId="{78AFE8F5-D8DA-40D3-A524-8515A06DE5E0}" dt="2023-12-16T11:16:07.440" v="37"/>
        <pc:sldMkLst>
          <pc:docMk/>
          <pc:sldMk cId="456291832" sldId="273"/>
        </pc:sldMkLst>
      </pc:sldChg>
      <pc:sldChg chg="modSp mod">
        <pc:chgData name="stelios tsioudakis" userId="f4a997e688714a63" providerId="LiveId" clId="{78AFE8F5-D8DA-40D3-A524-8515A06DE5E0}" dt="2023-12-15T20:49:06.593" v="8" actId="14100"/>
        <pc:sldMkLst>
          <pc:docMk/>
          <pc:sldMk cId="3050555443" sldId="280"/>
        </pc:sldMkLst>
        <pc:spChg chg="mod">
          <ac:chgData name="stelios tsioudakis" userId="f4a997e688714a63" providerId="LiveId" clId="{78AFE8F5-D8DA-40D3-A524-8515A06DE5E0}" dt="2023-12-15T20:48:40.292" v="3" actId="1076"/>
          <ac:spMkLst>
            <pc:docMk/>
            <pc:sldMk cId="3050555443" sldId="280"/>
            <ac:spMk id="3" creationId="{00000000-0000-0000-0000-000000000000}"/>
          </ac:spMkLst>
        </pc:spChg>
        <pc:spChg chg="mod">
          <ac:chgData name="stelios tsioudakis" userId="f4a997e688714a63" providerId="LiveId" clId="{78AFE8F5-D8DA-40D3-A524-8515A06DE5E0}" dt="2023-12-15T20:49:06.593" v="8" actId="14100"/>
          <ac:spMkLst>
            <pc:docMk/>
            <pc:sldMk cId="3050555443" sldId="280"/>
            <ac:spMk id="414" creationId="{00000000-0000-0000-0000-000000000000}"/>
          </ac:spMkLst>
        </pc:spChg>
        <pc:picChg chg="mod">
          <ac:chgData name="stelios tsioudakis" userId="f4a997e688714a63" providerId="LiveId" clId="{78AFE8F5-D8DA-40D3-A524-8515A06DE5E0}" dt="2023-12-15T20:48:54.682" v="5" actId="14100"/>
          <ac:picMkLst>
            <pc:docMk/>
            <pc:sldMk cId="3050555443" sldId="280"/>
            <ac:picMk id="2" creationId="{00000000-0000-0000-0000-000000000000}"/>
          </ac:picMkLst>
        </pc:picChg>
      </pc:sldChg>
      <pc:sldChg chg="delSp modSp add del mod setBg delDesignElem">
        <pc:chgData name="stelios tsioudakis" userId="f4a997e688714a63" providerId="LiveId" clId="{78AFE8F5-D8DA-40D3-A524-8515A06DE5E0}" dt="2023-12-16T13:29:50.218" v="381" actId="47"/>
        <pc:sldMkLst>
          <pc:docMk/>
          <pc:sldMk cId="2441452259" sldId="285"/>
        </pc:sldMkLst>
        <pc:spChg chg="mod">
          <ac:chgData name="stelios tsioudakis" userId="f4a997e688714a63" providerId="LiveId" clId="{78AFE8F5-D8DA-40D3-A524-8515A06DE5E0}" dt="2023-12-16T12:54:35.799" v="378" actId="20577"/>
          <ac:spMkLst>
            <pc:docMk/>
            <pc:sldMk cId="2441452259" sldId="285"/>
            <ac:spMk id="2" creationId="{980FA411-A42B-4E03-87C8-FD3E6D4B3E90}"/>
          </ac:spMkLst>
        </pc:spChg>
        <pc:spChg chg="del">
          <ac:chgData name="stelios tsioudakis" userId="f4a997e688714a63" providerId="LiveId" clId="{78AFE8F5-D8DA-40D3-A524-8515A06DE5E0}" dt="2023-12-16T12:54:20.321" v="40"/>
          <ac:spMkLst>
            <pc:docMk/>
            <pc:sldMk cId="2441452259" sldId="285"/>
            <ac:spMk id="71" creationId="{99F1FFA9-D672-408C-9220-ADEEC6ABDD09}"/>
          </ac:spMkLst>
        </pc:spChg>
      </pc:sldChg>
      <pc:sldChg chg="addSp modSp add mod setBg">
        <pc:chgData name="stelios tsioudakis" userId="f4a997e688714a63" providerId="LiveId" clId="{78AFE8F5-D8DA-40D3-A524-8515A06DE5E0}" dt="2023-12-16T13:30:41.942" v="388" actId="1076"/>
        <pc:sldMkLst>
          <pc:docMk/>
          <pc:sldMk cId="897632025" sldId="286"/>
        </pc:sldMkLst>
        <pc:spChg chg="mod">
          <ac:chgData name="stelios tsioudakis" userId="f4a997e688714a63" providerId="LiveId" clId="{78AFE8F5-D8DA-40D3-A524-8515A06DE5E0}" dt="2023-12-16T13:30:16.051" v="384" actId="1076"/>
          <ac:spMkLst>
            <pc:docMk/>
            <pc:sldMk cId="897632025" sldId="286"/>
            <ac:spMk id="2" creationId="{00000000-0000-0000-0000-000000000000}"/>
          </ac:spMkLst>
        </pc:spChg>
        <pc:spChg chg="mod">
          <ac:chgData name="stelios tsioudakis" userId="f4a997e688714a63" providerId="LiveId" clId="{78AFE8F5-D8DA-40D3-A524-8515A06DE5E0}" dt="2023-12-16T13:30:41.942" v="388" actId="1076"/>
          <ac:spMkLst>
            <pc:docMk/>
            <pc:sldMk cId="897632025" sldId="286"/>
            <ac:spMk id="3" creationId="{00000000-0000-0000-0000-000000000000}"/>
          </ac:spMkLst>
        </pc:spChg>
        <pc:picChg chg="add mod">
          <ac:chgData name="stelios tsioudakis" userId="f4a997e688714a63" providerId="LiveId" clId="{78AFE8F5-D8DA-40D3-A524-8515A06DE5E0}" dt="2023-12-16T13:30:35.830" v="387" actId="14100"/>
          <ac:picMkLst>
            <pc:docMk/>
            <pc:sldMk cId="897632025" sldId="286"/>
            <ac:picMk id="4" creationId="{93BD5166-4B73-4AE0-1EA1-12F4A69E0249}"/>
          </ac:picMkLst>
        </pc:picChg>
      </pc:sldChg>
      <pc:sldChg chg="addSp delSp modSp new mod">
        <pc:chgData name="stelios tsioudakis" userId="f4a997e688714a63" providerId="LiveId" clId="{78AFE8F5-D8DA-40D3-A524-8515A06DE5E0}" dt="2023-12-16T14:09:52.925" v="413" actId="14100"/>
        <pc:sldMkLst>
          <pc:docMk/>
          <pc:sldMk cId="3557760607" sldId="287"/>
        </pc:sldMkLst>
        <pc:picChg chg="add del mod">
          <ac:chgData name="stelios tsioudakis" userId="f4a997e688714a63" providerId="LiveId" clId="{78AFE8F5-D8DA-40D3-A524-8515A06DE5E0}" dt="2023-12-16T14:07:41.438" v="397" actId="478"/>
          <ac:picMkLst>
            <pc:docMk/>
            <pc:sldMk cId="3557760607" sldId="287"/>
            <ac:picMk id="3" creationId="{2FCD4A54-69D6-1E4F-34A4-CC4529DB2A44}"/>
          </ac:picMkLst>
        </pc:picChg>
        <pc:picChg chg="add mod">
          <ac:chgData name="stelios tsioudakis" userId="f4a997e688714a63" providerId="LiveId" clId="{78AFE8F5-D8DA-40D3-A524-8515A06DE5E0}" dt="2023-12-16T14:09:52.925" v="413" actId="14100"/>
          <ac:picMkLst>
            <pc:docMk/>
            <pc:sldMk cId="3557760607" sldId="287"/>
            <ac:picMk id="5" creationId="{86481153-9D10-6306-3BA9-62891171C942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Stephen_Downes" TargetMode="External"/><Relationship Id="rId1" Type="http://schemas.openxmlformats.org/officeDocument/2006/relationships/hyperlink" Target="http://en.wikipedia.org/wiki/George_Siemens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Stephen_Downes" TargetMode="External"/><Relationship Id="rId1" Type="http://schemas.openxmlformats.org/officeDocument/2006/relationships/hyperlink" Target="http://en.wikipedia.org/wiki/George_Siemen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A550E5-6C96-40E4-A221-D5C2D2516B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CE6492-EB55-40EE-B33A-C31299D0FB29}">
      <dgm:prSet/>
      <dgm:spPr/>
      <dgm:t>
        <a:bodyPr/>
        <a:lstStyle/>
        <a:p>
          <a:r>
            <a:rPr lang="el-GR" dirty="0"/>
            <a:t>Εδώ και </a:t>
          </a:r>
          <a:r>
            <a:rPr lang="el-GR" b="1" dirty="0"/>
            <a:t>τρεις δεκαετίες, </a:t>
          </a:r>
          <a:r>
            <a:rPr lang="el-GR" dirty="0"/>
            <a:t>η </a:t>
          </a:r>
          <a:r>
            <a:rPr lang="en-US" b="1" dirty="0"/>
            <a:t>AIEd</a:t>
          </a:r>
          <a:r>
            <a:rPr lang="en-US" dirty="0"/>
            <a:t> (Artificial Intelligence in Education)</a:t>
          </a:r>
          <a:r>
            <a:rPr lang="el-GR" dirty="0"/>
            <a:t> έχει μπει στην εκπαιδευτική μας ζωή και στην διαδικασία μάθησης εντός και εκτός σχολείου, προσφέροντας μας:</a:t>
          </a:r>
          <a:endParaRPr lang="en-US" dirty="0"/>
        </a:p>
      </dgm:t>
    </dgm:pt>
    <dgm:pt modelId="{0479E984-90A4-4C17-984C-813366531617}" type="parTrans" cxnId="{90C96F76-43D9-4D85-A701-8682DB605BFA}">
      <dgm:prSet/>
      <dgm:spPr/>
      <dgm:t>
        <a:bodyPr/>
        <a:lstStyle/>
        <a:p>
          <a:endParaRPr lang="en-US"/>
        </a:p>
      </dgm:t>
    </dgm:pt>
    <dgm:pt modelId="{AAB653FE-3630-4E1C-9CFB-5E02C4FD43A6}" type="sibTrans" cxnId="{90C96F76-43D9-4D85-A701-8682DB605BFA}">
      <dgm:prSet/>
      <dgm:spPr/>
      <dgm:t>
        <a:bodyPr/>
        <a:lstStyle/>
        <a:p>
          <a:endParaRPr lang="en-US"/>
        </a:p>
      </dgm:t>
    </dgm:pt>
    <dgm:pt modelId="{53DDAC05-4423-406D-BD47-70D742A3D5B9}">
      <dgm:prSet/>
      <dgm:spPr/>
      <dgm:t>
        <a:bodyPr/>
        <a:lstStyle/>
        <a:p>
          <a:r>
            <a:rPr lang="el-GR" dirty="0"/>
            <a:t>Έξυπνα συστήματα διδασκαλίας</a:t>
          </a:r>
          <a:endParaRPr lang="en-US" dirty="0"/>
        </a:p>
      </dgm:t>
    </dgm:pt>
    <dgm:pt modelId="{050BC673-25E4-430C-8F62-68B825295AA3}" type="parTrans" cxnId="{F4DEED56-FAA0-45B7-91F3-170B659C8B54}">
      <dgm:prSet/>
      <dgm:spPr/>
      <dgm:t>
        <a:bodyPr/>
        <a:lstStyle/>
        <a:p>
          <a:endParaRPr lang="en-US"/>
        </a:p>
      </dgm:t>
    </dgm:pt>
    <dgm:pt modelId="{7EB6510C-A488-416D-8F7B-7E94C27BEA43}" type="sibTrans" cxnId="{F4DEED56-FAA0-45B7-91F3-170B659C8B54}">
      <dgm:prSet/>
      <dgm:spPr/>
      <dgm:t>
        <a:bodyPr/>
        <a:lstStyle/>
        <a:p>
          <a:endParaRPr lang="en-US"/>
        </a:p>
      </dgm:t>
    </dgm:pt>
    <dgm:pt modelId="{80EBE551-1CEA-46E4-8FEE-4FBDC4DABEEA}">
      <dgm:prSet/>
      <dgm:spPr/>
      <dgm:t>
        <a:bodyPr/>
        <a:lstStyle/>
        <a:p>
          <a:r>
            <a:rPr lang="el-GR" dirty="0"/>
            <a:t>Ρομποτικές εφαρμογές διδασκαλίας</a:t>
          </a:r>
          <a:endParaRPr lang="en-US" dirty="0"/>
        </a:p>
      </dgm:t>
    </dgm:pt>
    <dgm:pt modelId="{AFEE6AEE-AA67-4DDF-9CAE-D3B8E5BC1EB4}" type="parTrans" cxnId="{FDCAA41A-BC2A-4A7B-A510-EE6EB3B4115A}">
      <dgm:prSet/>
      <dgm:spPr/>
      <dgm:t>
        <a:bodyPr/>
        <a:lstStyle/>
        <a:p>
          <a:endParaRPr lang="en-US"/>
        </a:p>
      </dgm:t>
    </dgm:pt>
    <dgm:pt modelId="{DA761DCA-5B9D-4C6B-9317-82707FA4532D}" type="sibTrans" cxnId="{FDCAA41A-BC2A-4A7B-A510-EE6EB3B4115A}">
      <dgm:prSet/>
      <dgm:spPr/>
      <dgm:t>
        <a:bodyPr/>
        <a:lstStyle/>
        <a:p>
          <a:endParaRPr lang="en-US"/>
        </a:p>
      </dgm:t>
    </dgm:pt>
    <dgm:pt modelId="{9983FDE3-14FD-45BF-894E-AC4D655B8309}">
      <dgm:prSet/>
      <dgm:spPr/>
      <dgm:t>
        <a:bodyPr/>
        <a:lstStyle/>
        <a:p>
          <a:r>
            <a:rPr lang="el-GR" dirty="0"/>
            <a:t>Πίνακες ανάλυσης μάθησης</a:t>
          </a:r>
          <a:endParaRPr lang="en-US" dirty="0"/>
        </a:p>
      </dgm:t>
    </dgm:pt>
    <dgm:pt modelId="{E5C0F666-6AE2-42CF-B660-070DCC95CACA}" type="parTrans" cxnId="{85D3797D-3FA5-4A38-B929-DC52F8B9B26A}">
      <dgm:prSet/>
      <dgm:spPr/>
      <dgm:t>
        <a:bodyPr/>
        <a:lstStyle/>
        <a:p>
          <a:endParaRPr lang="en-US"/>
        </a:p>
      </dgm:t>
    </dgm:pt>
    <dgm:pt modelId="{36B4825A-3D73-4088-AA60-67D76A91F141}" type="sibTrans" cxnId="{85D3797D-3FA5-4A38-B929-DC52F8B9B26A}">
      <dgm:prSet/>
      <dgm:spPr/>
      <dgm:t>
        <a:bodyPr/>
        <a:lstStyle/>
        <a:p>
          <a:endParaRPr lang="en-US"/>
        </a:p>
      </dgm:t>
    </dgm:pt>
    <dgm:pt modelId="{6F3517C9-6B70-4F44-9F07-D1EF56588846}">
      <dgm:prSet/>
      <dgm:spPr/>
      <dgm:t>
        <a:bodyPr/>
        <a:lstStyle/>
        <a:p>
          <a:r>
            <a:rPr lang="el-GR" dirty="0"/>
            <a:t>Προσαρμοσμένα συστήματα μάθησης</a:t>
          </a:r>
          <a:endParaRPr lang="en-US" dirty="0"/>
        </a:p>
      </dgm:t>
    </dgm:pt>
    <dgm:pt modelId="{FC57B9E6-FA44-4DAE-928D-783C05A2D5C0}" type="parTrans" cxnId="{6900562B-98FA-40CE-9F83-CFBE056E30BB}">
      <dgm:prSet/>
      <dgm:spPr/>
      <dgm:t>
        <a:bodyPr/>
        <a:lstStyle/>
        <a:p>
          <a:endParaRPr lang="en-US"/>
        </a:p>
      </dgm:t>
    </dgm:pt>
    <dgm:pt modelId="{C735C5C9-0444-4B0F-8FA0-6EB33F2E96E9}" type="sibTrans" cxnId="{6900562B-98FA-40CE-9F83-CFBE056E30BB}">
      <dgm:prSet/>
      <dgm:spPr/>
      <dgm:t>
        <a:bodyPr/>
        <a:lstStyle/>
        <a:p>
          <a:endParaRPr lang="en-US"/>
        </a:p>
      </dgm:t>
    </dgm:pt>
    <dgm:pt modelId="{C4A3ABA6-4C2B-4CA4-9B21-463A43B6C75E}">
      <dgm:prSet/>
      <dgm:spPr/>
      <dgm:t>
        <a:bodyPr/>
        <a:lstStyle/>
        <a:p>
          <a:r>
            <a:rPr lang="el-GR" dirty="0"/>
            <a:t>Συστήματα αλληλεπίδρασης με </a:t>
          </a:r>
          <a:r>
            <a:rPr lang="en-US" dirty="0"/>
            <a:t>PC</a:t>
          </a:r>
          <a:r>
            <a:rPr lang="el-GR" u="sng" dirty="0"/>
            <a:t> </a:t>
          </a:r>
          <a:endParaRPr lang="en-US" dirty="0"/>
        </a:p>
      </dgm:t>
    </dgm:pt>
    <dgm:pt modelId="{EE88BCB3-44BB-45D0-8047-57179924944E}" type="parTrans" cxnId="{95ECDD70-2A44-4EFB-9D80-97D52A003532}">
      <dgm:prSet/>
      <dgm:spPr/>
      <dgm:t>
        <a:bodyPr/>
        <a:lstStyle/>
        <a:p>
          <a:endParaRPr lang="en-US"/>
        </a:p>
      </dgm:t>
    </dgm:pt>
    <dgm:pt modelId="{02C6A1F4-4574-4900-B8B5-E2142F159906}" type="sibTrans" cxnId="{95ECDD70-2A44-4EFB-9D80-97D52A003532}">
      <dgm:prSet/>
      <dgm:spPr/>
      <dgm:t>
        <a:bodyPr/>
        <a:lstStyle/>
        <a:p>
          <a:endParaRPr lang="en-US"/>
        </a:p>
      </dgm:t>
    </dgm:pt>
    <dgm:pt modelId="{391EE785-57E8-4E0A-B894-27E3DDEFA19F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dgm:style>
      </dgm:prSet>
      <dgm:spPr>
        <a:noFill/>
        <a:ln w="9525" cap="flat" cmpd="sng" algn="ctr">
          <a:solidFill>
            <a:schemeClr val="accent5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en-US" i="1" dirty="0"/>
            <a:t>(Chen, Xie </a:t>
          </a:r>
          <a:r>
            <a:rPr lang="el-GR" i="1" dirty="0"/>
            <a:t>και </a:t>
          </a:r>
          <a:r>
            <a:rPr lang="en-US" i="1" dirty="0"/>
            <a:t>Hwang,2020)</a:t>
          </a:r>
          <a:endParaRPr lang="en-US" dirty="0"/>
        </a:p>
      </dgm:t>
    </dgm:pt>
    <dgm:pt modelId="{B2FBA159-31B5-4C61-B5C8-2A3D0C7231A9}" type="parTrans" cxnId="{8F328120-62E5-48F5-A858-396552271F55}">
      <dgm:prSet/>
      <dgm:spPr/>
      <dgm:t>
        <a:bodyPr/>
        <a:lstStyle/>
        <a:p>
          <a:endParaRPr lang="en-US"/>
        </a:p>
      </dgm:t>
    </dgm:pt>
    <dgm:pt modelId="{4920F441-7F7C-4DEC-A5C2-6D53B99BCFD9}" type="sibTrans" cxnId="{8F328120-62E5-48F5-A858-396552271F55}">
      <dgm:prSet/>
      <dgm:spPr/>
      <dgm:t>
        <a:bodyPr/>
        <a:lstStyle/>
        <a:p>
          <a:endParaRPr lang="en-US"/>
        </a:p>
      </dgm:t>
    </dgm:pt>
    <dgm:pt modelId="{A10D6307-D1E9-4295-A6DF-0B3A7BF721F9}" type="pres">
      <dgm:prSet presAssocID="{6CA550E5-6C96-40E4-A221-D5C2D2516B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6F0540A-124C-45C1-8BCB-8FE275283690}" type="pres">
      <dgm:prSet presAssocID="{6FCE6492-EB55-40EE-B33A-C31299D0FB29}" presName="parentText" presStyleLbl="node1" presStyleIdx="0" presStyleCnt="2" custScaleY="8573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F0DCC41-630A-4590-8621-7A332BA4ED84}" type="pres">
      <dgm:prSet presAssocID="{6FCE6492-EB55-40EE-B33A-C31299D0FB2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ACD8B1-7978-4F31-AFAB-D7E0858FD2BE}" type="pres">
      <dgm:prSet presAssocID="{391EE785-57E8-4E0A-B894-27E3DDEFA19F}" presName="parentText" presStyleLbl="node1" presStyleIdx="1" presStyleCnt="2" custScaleY="45309" custLinFactNeighborX="-429" custLinFactNeighborY="235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92C4199-5ACC-4FED-918D-F674AB9F9244}" type="presOf" srcId="{80EBE551-1CEA-46E4-8FEE-4FBDC4DABEEA}" destId="{DF0DCC41-630A-4590-8621-7A332BA4ED84}" srcOrd="0" destOrd="1" presId="urn:microsoft.com/office/officeart/2005/8/layout/vList2"/>
    <dgm:cxn modelId="{B86A99EC-2EE0-4B21-A585-64DB7F9CD8F6}" type="presOf" srcId="{9983FDE3-14FD-45BF-894E-AC4D655B8309}" destId="{DF0DCC41-630A-4590-8621-7A332BA4ED84}" srcOrd="0" destOrd="2" presId="urn:microsoft.com/office/officeart/2005/8/layout/vList2"/>
    <dgm:cxn modelId="{807023B3-DA19-4416-89BD-B5AB7775292E}" type="presOf" srcId="{6FCE6492-EB55-40EE-B33A-C31299D0FB29}" destId="{86F0540A-124C-45C1-8BCB-8FE275283690}" srcOrd="0" destOrd="0" presId="urn:microsoft.com/office/officeart/2005/8/layout/vList2"/>
    <dgm:cxn modelId="{85D3797D-3FA5-4A38-B929-DC52F8B9B26A}" srcId="{6FCE6492-EB55-40EE-B33A-C31299D0FB29}" destId="{9983FDE3-14FD-45BF-894E-AC4D655B8309}" srcOrd="2" destOrd="0" parTransId="{E5C0F666-6AE2-42CF-B660-070DCC95CACA}" sibTransId="{36B4825A-3D73-4088-AA60-67D76A91F141}"/>
    <dgm:cxn modelId="{ABCDD321-4E56-4E53-9FBA-06F2BD45DADB}" type="presOf" srcId="{53DDAC05-4423-406D-BD47-70D742A3D5B9}" destId="{DF0DCC41-630A-4590-8621-7A332BA4ED84}" srcOrd="0" destOrd="0" presId="urn:microsoft.com/office/officeart/2005/8/layout/vList2"/>
    <dgm:cxn modelId="{F4DEED56-FAA0-45B7-91F3-170B659C8B54}" srcId="{6FCE6492-EB55-40EE-B33A-C31299D0FB29}" destId="{53DDAC05-4423-406D-BD47-70D742A3D5B9}" srcOrd="0" destOrd="0" parTransId="{050BC673-25E4-430C-8F62-68B825295AA3}" sibTransId="{7EB6510C-A488-416D-8F7B-7E94C27BEA43}"/>
    <dgm:cxn modelId="{6900562B-98FA-40CE-9F83-CFBE056E30BB}" srcId="{6FCE6492-EB55-40EE-B33A-C31299D0FB29}" destId="{6F3517C9-6B70-4F44-9F07-D1EF56588846}" srcOrd="3" destOrd="0" parTransId="{FC57B9E6-FA44-4DAE-928D-783C05A2D5C0}" sibTransId="{C735C5C9-0444-4B0F-8FA0-6EB33F2E96E9}"/>
    <dgm:cxn modelId="{90C96F76-43D9-4D85-A701-8682DB605BFA}" srcId="{6CA550E5-6C96-40E4-A221-D5C2D2516B9C}" destId="{6FCE6492-EB55-40EE-B33A-C31299D0FB29}" srcOrd="0" destOrd="0" parTransId="{0479E984-90A4-4C17-984C-813366531617}" sibTransId="{AAB653FE-3630-4E1C-9CFB-5E02C4FD43A6}"/>
    <dgm:cxn modelId="{95ECDD70-2A44-4EFB-9D80-97D52A003532}" srcId="{6FCE6492-EB55-40EE-B33A-C31299D0FB29}" destId="{C4A3ABA6-4C2B-4CA4-9B21-463A43B6C75E}" srcOrd="4" destOrd="0" parTransId="{EE88BCB3-44BB-45D0-8047-57179924944E}" sibTransId="{02C6A1F4-4574-4900-B8B5-E2142F159906}"/>
    <dgm:cxn modelId="{5DCFF502-270E-4FB5-9549-5FA67D99F013}" type="presOf" srcId="{6F3517C9-6B70-4F44-9F07-D1EF56588846}" destId="{DF0DCC41-630A-4590-8621-7A332BA4ED84}" srcOrd="0" destOrd="3" presId="urn:microsoft.com/office/officeart/2005/8/layout/vList2"/>
    <dgm:cxn modelId="{FDCAA41A-BC2A-4A7B-A510-EE6EB3B4115A}" srcId="{6FCE6492-EB55-40EE-B33A-C31299D0FB29}" destId="{80EBE551-1CEA-46E4-8FEE-4FBDC4DABEEA}" srcOrd="1" destOrd="0" parTransId="{AFEE6AEE-AA67-4DDF-9CAE-D3B8E5BC1EB4}" sibTransId="{DA761DCA-5B9D-4C6B-9317-82707FA4532D}"/>
    <dgm:cxn modelId="{8F328120-62E5-48F5-A858-396552271F55}" srcId="{6CA550E5-6C96-40E4-A221-D5C2D2516B9C}" destId="{391EE785-57E8-4E0A-B894-27E3DDEFA19F}" srcOrd="1" destOrd="0" parTransId="{B2FBA159-31B5-4C61-B5C8-2A3D0C7231A9}" sibTransId="{4920F441-7F7C-4DEC-A5C2-6D53B99BCFD9}"/>
    <dgm:cxn modelId="{84AE4CA1-B666-425E-84B5-722D4B3F577E}" type="presOf" srcId="{C4A3ABA6-4C2B-4CA4-9B21-463A43B6C75E}" destId="{DF0DCC41-630A-4590-8621-7A332BA4ED84}" srcOrd="0" destOrd="4" presId="urn:microsoft.com/office/officeart/2005/8/layout/vList2"/>
    <dgm:cxn modelId="{A7582845-0DFA-4F32-B242-FCA4416468E0}" type="presOf" srcId="{391EE785-57E8-4E0A-B894-27E3DDEFA19F}" destId="{7FACD8B1-7978-4F31-AFAB-D7E0858FD2BE}" srcOrd="0" destOrd="0" presId="urn:microsoft.com/office/officeart/2005/8/layout/vList2"/>
    <dgm:cxn modelId="{2695CBC3-6B5C-4BFC-B246-2262C44510FA}" type="presOf" srcId="{6CA550E5-6C96-40E4-A221-D5C2D2516B9C}" destId="{A10D6307-D1E9-4295-A6DF-0B3A7BF721F9}" srcOrd="0" destOrd="0" presId="urn:microsoft.com/office/officeart/2005/8/layout/vList2"/>
    <dgm:cxn modelId="{6862A5DB-8600-4BE6-8F5F-97DE95725D4F}" type="presParOf" srcId="{A10D6307-D1E9-4295-A6DF-0B3A7BF721F9}" destId="{86F0540A-124C-45C1-8BCB-8FE275283690}" srcOrd="0" destOrd="0" presId="urn:microsoft.com/office/officeart/2005/8/layout/vList2"/>
    <dgm:cxn modelId="{7BF3C7D2-33BF-4623-B282-5BA147D1E9CD}" type="presParOf" srcId="{A10D6307-D1E9-4295-A6DF-0B3A7BF721F9}" destId="{DF0DCC41-630A-4590-8621-7A332BA4ED84}" srcOrd="1" destOrd="0" presId="urn:microsoft.com/office/officeart/2005/8/layout/vList2"/>
    <dgm:cxn modelId="{61C2CA5F-E774-4264-9CD2-6A1BAADE47E4}" type="presParOf" srcId="{A10D6307-D1E9-4295-A6DF-0B3A7BF721F9}" destId="{7FACD8B1-7978-4F31-AFAB-D7E0858FD2B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44C433-CE80-4B48-B30D-02AC0C5C8BE6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0A7ABF7-CBAF-42EB-BA66-F03E63CEA250}">
      <dgm:prSet/>
      <dgm:spPr/>
      <dgm:t>
        <a:bodyPr/>
        <a:lstStyle/>
        <a:p>
          <a:pPr algn="just"/>
          <a:r>
            <a:rPr lang="el-GR" dirty="0"/>
            <a:t>Ο </a:t>
          </a:r>
          <a:r>
            <a:rPr lang="el-GR" b="1" dirty="0"/>
            <a:t>κοινωνικός κονστρουκτιβισμός</a:t>
          </a:r>
          <a:r>
            <a:rPr lang="el-GR" dirty="0"/>
            <a:t> αποτελεί μία από τις πολλές ονομασίες που χρησιμοποιούνται για να σημασιοδοτήσουν τις σύγχρονες επιστημολογικές αναζητήσεις που αφορούν την κοινωνική επιστήμη και την μετεξέλιξη των ποιοτικών ερευνών.</a:t>
          </a:r>
          <a:r>
            <a:rPr lang="en-US" dirty="0"/>
            <a:t> </a:t>
          </a:r>
          <a:r>
            <a:rPr lang="el-GR" u="sng" dirty="0"/>
            <a:t>(</a:t>
          </a:r>
          <a:r>
            <a:rPr lang="en-US" dirty="0"/>
            <a:t>Bandura, 1986;Liu &amp; Matthews, 2005;Vygotsky, 1978)</a:t>
          </a:r>
          <a:endParaRPr lang="en-US" u="sng" dirty="0"/>
        </a:p>
      </dgm:t>
    </dgm:pt>
    <dgm:pt modelId="{948D06D7-77F4-4C18-90F9-771963456863}" type="parTrans" cxnId="{7E68E91D-2AA4-4EEB-8516-1E13E7C62AA4}">
      <dgm:prSet/>
      <dgm:spPr/>
      <dgm:t>
        <a:bodyPr/>
        <a:lstStyle/>
        <a:p>
          <a:endParaRPr lang="en-US"/>
        </a:p>
      </dgm:t>
    </dgm:pt>
    <dgm:pt modelId="{C8739956-DF8B-43F7-B966-53FD92AF7374}" type="sibTrans" cxnId="{7E68E91D-2AA4-4EEB-8516-1E13E7C62AA4}">
      <dgm:prSet/>
      <dgm:spPr/>
      <dgm:t>
        <a:bodyPr/>
        <a:lstStyle/>
        <a:p>
          <a:endParaRPr lang="en-US" dirty="0"/>
        </a:p>
      </dgm:t>
    </dgm:pt>
    <dgm:pt modelId="{1E5529D5-030F-4FE2-8036-4D2ADAD50370}">
      <dgm:prSet/>
      <dgm:spPr/>
      <dgm:t>
        <a:bodyPr/>
        <a:lstStyle/>
        <a:p>
          <a:pPr algn="just"/>
          <a:r>
            <a:rPr lang="el-GR" dirty="0"/>
            <a:t>Ο </a:t>
          </a:r>
          <a:r>
            <a:rPr lang="el-GR" b="1" dirty="0"/>
            <a:t>κονεκτιβισμός</a:t>
          </a:r>
          <a:r>
            <a:rPr lang="el-GR" dirty="0"/>
            <a:t> είναι μια εκπαιδευτική θεωρία που προτείνει ότι η μάθηση συμβαίνει κυρίως μέσω των συνδέσεων και των δικτύων, και όχι μόνο μέσω της ατομικής κατανόησης της εκπαίδευσης από έναν εκπαιδευτικό ( </a:t>
          </a:r>
          <a:r>
            <a:rPr lang="el-GR" i="1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Siemens</a:t>
          </a:r>
          <a:r>
            <a:rPr lang="el-GR" i="1" dirty="0"/>
            <a:t>,</a:t>
          </a:r>
          <a:r>
            <a:rPr lang="el-GR" i="1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Downes</a:t>
          </a:r>
          <a:r>
            <a:rPr lang="el-GR" i="1" dirty="0"/>
            <a:t> ,2008)</a:t>
          </a:r>
          <a:endParaRPr lang="en-US" dirty="0"/>
        </a:p>
      </dgm:t>
    </dgm:pt>
    <dgm:pt modelId="{F0CE380A-B069-41A3-9D2A-B6FD2ACD5811}" type="parTrans" cxnId="{0985A1BD-390B-4934-885E-9F1B29952B20}">
      <dgm:prSet/>
      <dgm:spPr/>
      <dgm:t>
        <a:bodyPr/>
        <a:lstStyle/>
        <a:p>
          <a:endParaRPr lang="en-US"/>
        </a:p>
      </dgm:t>
    </dgm:pt>
    <dgm:pt modelId="{8EA2086F-5FF3-4A70-97D1-AF5C41D65525}" type="sibTrans" cxnId="{0985A1BD-390B-4934-885E-9F1B29952B20}">
      <dgm:prSet/>
      <dgm:spPr/>
      <dgm:t>
        <a:bodyPr/>
        <a:lstStyle/>
        <a:p>
          <a:endParaRPr lang="en-US" dirty="0"/>
        </a:p>
      </dgm:t>
    </dgm:pt>
    <dgm:pt modelId="{17D07215-9D1D-4271-9810-5DA92763295E}">
      <dgm:prSet/>
      <dgm:spPr/>
      <dgm:t>
        <a:bodyPr/>
        <a:lstStyle/>
        <a:p>
          <a:pPr algn="just"/>
          <a:r>
            <a:rPr lang="el-GR" dirty="0"/>
            <a:t>Το "</a:t>
          </a:r>
          <a:r>
            <a:rPr lang="el-GR" b="1" dirty="0"/>
            <a:t>Complex Adaptive System</a:t>
          </a:r>
          <a:r>
            <a:rPr lang="el-GR" dirty="0"/>
            <a:t>" (CAS) ή στα ελληνικά "Πολύπλοκο Προσαρμοστικό Σύστημα" αναφέρεται σε ένα είδος συστήματος που αντιμετωπίζει την πολυπλοκότητα μέσω της αλληλεπίδρασης πολλών ατόμων ή στοιχείων, με τη δυνατότητα προσαρμογής στο περιβάλλον του. Στον τομέα της εκπαίδευσης ειδικά, ο όρος χρησιμοποιείται για να περιγράψει τη φύση του εκπαιδευτικού συστήματος που εμπλέκει πολλούς παράγοντες που επιδρούν στη διαδικασία μάθησης</a:t>
          </a:r>
          <a:r>
            <a:rPr lang="el-GR" u="sng" dirty="0"/>
            <a:t>.</a:t>
          </a:r>
          <a:r>
            <a:rPr lang="en-US" u="sng" dirty="0"/>
            <a:t> </a:t>
          </a:r>
          <a:r>
            <a:rPr lang="el-GR" u="sng" dirty="0"/>
            <a:t>(</a:t>
          </a:r>
          <a:r>
            <a:rPr lang="en-US" i="1" u="sng" dirty="0"/>
            <a:t>Holland, 2014; Johnson, 2010</a:t>
          </a:r>
          <a:r>
            <a:rPr lang="el-GR" i="1" u="sng" dirty="0"/>
            <a:t>)</a:t>
          </a:r>
          <a:endParaRPr lang="en-US" u="sng" dirty="0"/>
        </a:p>
      </dgm:t>
    </dgm:pt>
    <dgm:pt modelId="{F304D3CB-3C0A-495F-9E19-698EEDC71278}" type="parTrans" cxnId="{6F7A635B-F9E1-495C-B98A-C36D2085C7FE}">
      <dgm:prSet/>
      <dgm:spPr/>
      <dgm:t>
        <a:bodyPr/>
        <a:lstStyle/>
        <a:p>
          <a:endParaRPr lang="en-US"/>
        </a:p>
      </dgm:t>
    </dgm:pt>
    <dgm:pt modelId="{09235C08-91C1-4D17-AF48-A5F8170C15E0}" type="sibTrans" cxnId="{6F7A635B-F9E1-495C-B98A-C36D2085C7FE}">
      <dgm:prSet/>
      <dgm:spPr/>
      <dgm:t>
        <a:bodyPr/>
        <a:lstStyle/>
        <a:p>
          <a:endParaRPr lang="en-US"/>
        </a:p>
      </dgm:t>
    </dgm:pt>
    <dgm:pt modelId="{64313C33-DEDD-40E9-AB2A-876BE3D7FD0A}" type="pres">
      <dgm:prSet presAssocID="{5444C433-CE80-4B48-B30D-02AC0C5C8BE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2B1C8ABB-F928-4F96-8484-CB361E89E7B0}" type="pres">
      <dgm:prSet presAssocID="{10A7ABF7-CBAF-42EB-BA66-F03E63CEA250}" presName="thickLine" presStyleLbl="alignNode1" presStyleIdx="0" presStyleCnt="3"/>
      <dgm:spPr/>
    </dgm:pt>
    <dgm:pt modelId="{F7B2AE52-5A6B-43B5-AE5D-0E8EAB26B129}" type="pres">
      <dgm:prSet presAssocID="{10A7ABF7-CBAF-42EB-BA66-F03E63CEA250}" presName="horz1" presStyleCnt="0"/>
      <dgm:spPr/>
    </dgm:pt>
    <dgm:pt modelId="{586889F1-3A3B-4937-B004-E07737C6CC6A}" type="pres">
      <dgm:prSet presAssocID="{10A7ABF7-CBAF-42EB-BA66-F03E63CEA250}" presName="tx1" presStyleLbl="revTx" presStyleIdx="0" presStyleCnt="3"/>
      <dgm:spPr/>
      <dgm:t>
        <a:bodyPr/>
        <a:lstStyle/>
        <a:p>
          <a:endParaRPr lang="el-GR"/>
        </a:p>
      </dgm:t>
    </dgm:pt>
    <dgm:pt modelId="{AD5AE0FD-FC86-417C-BE4B-8AEEBC4C1FCB}" type="pres">
      <dgm:prSet presAssocID="{10A7ABF7-CBAF-42EB-BA66-F03E63CEA250}" presName="vert1" presStyleCnt="0"/>
      <dgm:spPr/>
    </dgm:pt>
    <dgm:pt modelId="{2297CED2-20D7-43DE-8CE3-D240D692F9E3}" type="pres">
      <dgm:prSet presAssocID="{1E5529D5-030F-4FE2-8036-4D2ADAD50370}" presName="thickLine" presStyleLbl="alignNode1" presStyleIdx="1" presStyleCnt="3"/>
      <dgm:spPr/>
    </dgm:pt>
    <dgm:pt modelId="{AB02ED03-E9CF-40EE-86C2-3294BEF2B917}" type="pres">
      <dgm:prSet presAssocID="{1E5529D5-030F-4FE2-8036-4D2ADAD50370}" presName="horz1" presStyleCnt="0"/>
      <dgm:spPr/>
    </dgm:pt>
    <dgm:pt modelId="{509EFD2D-B0B3-4C3D-B650-704721B024AC}" type="pres">
      <dgm:prSet presAssocID="{1E5529D5-030F-4FE2-8036-4D2ADAD50370}" presName="tx1" presStyleLbl="revTx" presStyleIdx="1" presStyleCnt="3"/>
      <dgm:spPr/>
      <dgm:t>
        <a:bodyPr/>
        <a:lstStyle/>
        <a:p>
          <a:endParaRPr lang="el-GR"/>
        </a:p>
      </dgm:t>
    </dgm:pt>
    <dgm:pt modelId="{FE86E5AE-B476-44E0-B82F-3071173867E5}" type="pres">
      <dgm:prSet presAssocID="{1E5529D5-030F-4FE2-8036-4D2ADAD50370}" presName="vert1" presStyleCnt="0"/>
      <dgm:spPr/>
    </dgm:pt>
    <dgm:pt modelId="{8553A160-5A93-4629-A4AC-AC4CF3D3B4DE}" type="pres">
      <dgm:prSet presAssocID="{17D07215-9D1D-4271-9810-5DA92763295E}" presName="thickLine" presStyleLbl="alignNode1" presStyleIdx="2" presStyleCnt="3"/>
      <dgm:spPr/>
    </dgm:pt>
    <dgm:pt modelId="{5B1600C8-9EA1-49E6-A65C-F5B1C354C6C3}" type="pres">
      <dgm:prSet presAssocID="{17D07215-9D1D-4271-9810-5DA92763295E}" presName="horz1" presStyleCnt="0"/>
      <dgm:spPr/>
    </dgm:pt>
    <dgm:pt modelId="{07AED2DC-26E3-40C7-B288-CCBA1C731CDD}" type="pres">
      <dgm:prSet presAssocID="{17D07215-9D1D-4271-9810-5DA92763295E}" presName="tx1" presStyleLbl="revTx" presStyleIdx="2" presStyleCnt="3"/>
      <dgm:spPr/>
      <dgm:t>
        <a:bodyPr/>
        <a:lstStyle/>
        <a:p>
          <a:endParaRPr lang="el-GR"/>
        </a:p>
      </dgm:t>
    </dgm:pt>
    <dgm:pt modelId="{4A9CE170-A0BF-4774-BFFE-E47933B1A589}" type="pres">
      <dgm:prSet presAssocID="{17D07215-9D1D-4271-9810-5DA92763295E}" presName="vert1" presStyleCnt="0"/>
      <dgm:spPr/>
    </dgm:pt>
  </dgm:ptLst>
  <dgm:cxnLst>
    <dgm:cxn modelId="{7E68E91D-2AA4-4EEB-8516-1E13E7C62AA4}" srcId="{5444C433-CE80-4B48-B30D-02AC0C5C8BE6}" destId="{10A7ABF7-CBAF-42EB-BA66-F03E63CEA250}" srcOrd="0" destOrd="0" parTransId="{948D06D7-77F4-4C18-90F9-771963456863}" sibTransId="{C8739956-DF8B-43F7-B966-53FD92AF7374}"/>
    <dgm:cxn modelId="{6F7A635B-F9E1-495C-B98A-C36D2085C7FE}" srcId="{5444C433-CE80-4B48-B30D-02AC0C5C8BE6}" destId="{17D07215-9D1D-4271-9810-5DA92763295E}" srcOrd="2" destOrd="0" parTransId="{F304D3CB-3C0A-495F-9E19-698EEDC71278}" sibTransId="{09235C08-91C1-4D17-AF48-A5F8170C15E0}"/>
    <dgm:cxn modelId="{274EC819-7DBB-48CF-9179-3D8B03E1488C}" type="presOf" srcId="{10A7ABF7-CBAF-42EB-BA66-F03E63CEA250}" destId="{586889F1-3A3B-4937-B004-E07737C6CC6A}" srcOrd="0" destOrd="0" presId="urn:microsoft.com/office/officeart/2008/layout/LinedList"/>
    <dgm:cxn modelId="{8C7357F7-D3FE-4A56-98D3-30D62AE3DB2C}" type="presOf" srcId="{17D07215-9D1D-4271-9810-5DA92763295E}" destId="{07AED2DC-26E3-40C7-B288-CCBA1C731CDD}" srcOrd="0" destOrd="0" presId="urn:microsoft.com/office/officeart/2008/layout/LinedList"/>
    <dgm:cxn modelId="{B8090739-0400-407F-BF26-53B1A8B56C03}" type="presOf" srcId="{5444C433-CE80-4B48-B30D-02AC0C5C8BE6}" destId="{64313C33-DEDD-40E9-AB2A-876BE3D7FD0A}" srcOrd="0" destOrd="0" presId="urn:microsoft.com/office/officeart/2008/layout/LinedList"/>
    <dgm:cxn modelId="{0985A1BD-390B-4934-885E-9F1B29952B20}" srcId="{5444C433-CE80-4B48-B30D-02AC0C5C8BE6}" destId="{1E5529D5-030F-4FE2-8036-4D2ADAD50370}" srcOrd="1" destOrd="0" parTransId="{F0CE380A-B069-41A3-9D2A-B6FD2ACD5811}" sibTransId="{8EA2086F-5FF3-4A70-97D1-AF5C41D65525}"/>
    <dgm:cxn modelId="{5F646684-92DA-49AB-98A4-27CBDFE9CBDE}" type="presOf" srcId="{1E5529D5-030F-4FE2-8036-4D2ADAD50370}" destId="{509EFD2D-B0B3-4C3D-B650-704721B024AC}" srcOrd="0" destOrd="0" presId="urn:microsoft.com/office/officeart/2008/layout/LinedList"/>
    <dgm:cxn modelId="{45732436-9E47-4382-9FE4-0D12E59D04CD}" type="presParOf" srcId="{64313C33-DEDD-40E9-AB2A-876BE3D7FD0A}" destId="{2B1C8ABB-F928-4F96-8484-CB361E89E7B0}" srcOrd="0" destOrd="0" presId="urn:microsoft.com/office/officeart/2008/layout/LinedList"/>
    <dgm:cxn modelId="{B83CC4B3-1EBC-4A31-AC10-3395D53B73E5}" type="presParOf" srcId="{64313C33-DEDD-40E9-AB2A-876BE3D7FD0A}" destId="{F7B2AE52-5A6B-43B5-AE5D-0E8EAB26B129}" srcOrd="1" destOrd="0" presId="urn:microsoft.com/office/officeart/2008/layout/LinedList"/>
    <dgm:cxn modelId="{49BA82BB-C8A2-49A4-988B-87650FA2E6F2}" type="presParOf" srcId="{F7B2AE52-5A6B-43B5-AE5D-0E8EAB26B129}" destId="{586889F1-3A3B-4937-B004-E07737C6CC6A}" srcOrd="0" destOrd="0" presId="urn:microsoft.com/office/officeart/2008/layout/LinedList"/>
    <dgm:cxn modelId="{A042567F-F9C8-4617-8978-1EBE7EE57214}" type="presParOf" srcId="{F7B2AE52-5A6B-43B5-AE5D-0E8EAB26B129}" destId="{AD5AE0FD-FC86-417C-BE4B-8AEEBC4C1FCB}" srcOrd="1" destOrd="0" presId="urn:microsoft.com/office/officeart/2008/layout/LinedList"/>
    <dgm:cxn modelId="{7DE93459-FF92-4DA9-9860-9D6940A61255}" type="presParOf" srcId="{64313C33-DEDD-40E9-AB2A-876BE3D7FD0A}" destId="{2297CED2-20D7-43DE-8CE3-D240D692F9E3}" srcOrd="2" destOrd="0" presId="urn:microsoft.com/office/officeart/2008/layout/LinedList"/>
    <dgm:cxn modelId="{0D8E2BCC-16B1-43CB-B306-20943B5AD4DF}" type="presParOf" srcId="{64313C33-DEDD-40E9-AB2A-876BE3D7FD0A}" destId="{AB02ED03-E9CF-40EE-86C2-3294BEF2B917}" srcOrd="3" destOrd="0" presId="urn:microsoft.com/office/officeart/2008/layout/LinedList"/>
    <dgm:cxn modelId="{284D171C-0A76-4812-B468-7E4005A025FC}" type="presParOf" srcId="{AB02ED03-E9CF-40EE-86C2-3294BEF2B917}" destId="{509EFD2D-B0B3-4C3D-B650-704721B024AC}" srcOrd="0" destOrd="0" presId="urn:microsoft.com/office/officeart/2008/layout/LinedList"/>
    <dgm:cxn modelId="{03D0638F-ED35-414F-B68F-9F1160F4A1DD}" type="presParOf" srcId="{AB02ED03-E9CF-40EE-86C2-3294BEF2B917}" destId="{FE86E5AE-B476-44E0-B82F-3071173867E5}" srcOrd="1" destOrd="0" presId="urn:microsoft.com/office/officeart/2008/layout/LinedList"/>
    <dgm:cxn modelId="{F1DC176A-1FDE-47A0-BA0D-962017CCA4E1}" type="presParOf" srcId="{64313C33-DEDD-40E9-AB2A-876BE3D7FD0A}" destId="{8553A160-5A93-4629-A4AC-AC4CF3D3B4DE}" srcOrd="4" destOrd="0" presId="urn:microsoft.com/office/officeart/2008/layout/LinedList"/>
    <dgm:cxn modelId="{CE1318FB-37BC-4C5A-BB4F-E12BF0E348F8}" type="presParOf" srcId="{64313C33-DEDD-40E9-AB2A-876BE3D7FD0A}" destId="{5B1600C8-9EA1-49E6-A65C-F5B1C354C6C3}" srcOrd="5" destOrd="0" presId="urn:microsoft.com/office/officeart/2008/layout/LinedList"/>
    <dgm:cxn modelId="{095D40AE-DFBE-4C1B-8C30-5AC5B0053B6D}" type="presParOf" srcId="{5B1600C8-9EA1-49E6-A65C-F5B1C354C6C3}" destId="{07AED2DC-26E3-40C7-B288-CCBA1C731CDD}" srcOrd="0" destOrd="0" presId="urn:microsoft.com/office/officeart/2008/layout/LinedList"/>
    <dgm:cxn modelId="{C23925EA-B604-49CB-9230-EBAC68766D1C}" type="presParOf" srcId="{5B1600C8-9EA1-49E6-A65C-F5B1C354C6C3}" destId="{4A9CE170-A0BF-4774-BFFE-E47933B1A58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0540A-124C-45C1-8BCB-8FE275283690}">
      <dsp:nvSpPr>
        <dsp:cNvPr id="0" name=""/>
        <dsp:cNvSpPr/>
      </dsp:nvSpPr>
      <dsp:spPr>
        <a:xfrm>
          <a:off x="0" y="78497"/>
          <a:ext cx="8608289" cy="10843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/>
            <a:t>Εδώ και </a:t>
          </a:r>
          <a:r>
            <a:rPr lang="el-GR" sz="1900" b="1" kern="1200" dirty="0"/>
            <a:t>τρεις δεκαετίες, </a:t>
          </a:r>
          <a:r>
            <a:rPr lang="el-GR" sz="1900" kern="1200" dirty="0"/>
            <a:t>η </a:t>
          </a:r>
          <a:r>
            <a:rPr lang="en-US" sz="1900" b="1" kern="1200" dirty="0"/>
            <a:t>AIEd</a:t>
          </a:r>
          <a:r>
            <a:rPr lang="en-US" sz="1900" kern="1200" dirty="0"/>
            <a:t> (Artificial Intelligence in Education)</a:t>
          </a:r>
          <a:r>
            <a:rPr lang="el-GR" sz="1900" kern="1200" dirty="0"/>
            <a:t> έχει μπει στην εκπαιδευτική μας ζωή και στην διαδικασία μάθησης εντός και εκτός σχολείου, προσφέροντας μας:</a:t>
          </a:r>
          <a:endParaRPr lang="en-US" sz="1900" kern="1200" dirty="0"/>
        </a:p>
      </dsp:txBody>
      <dsp:txXfrm>
        <a:off x="52934" y="131431"/>
        <a:ext cx="8502421" cy="978495"/>
      </dsp:txXfrm>
    </dsp:sp>
    <dsp:sp modelId="{DF0DCC41-630A-4590-8621-7A332BA4ED84}">
      <dsp:nvSpPr>
        <dsp:cNvPr id="0" name=""/>
        <dsp:cNvSpPr/>
      </dsp:nvSpPr>
      <dsp:spPr>
        <a:xfrm>
          <a:off x="0" y="1162860"/>
          <a:ext cx="8608289" cy="1571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313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500" kern="1200" dirty="0"/>
            <a:t>Έξυπνα συστήματα διδασκαλίας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500" kern="1200" dirty="0"/>
            <a:t>Ρομποτικές εφαρμογές διδασκαλίας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500" kern="1200" dirty="0"/>
            <a:t>Πίνακες ανάλυσης μάθησης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500" kern="1200" dirty="0"/>
            <a:t>Προσαρμοσμένα συστήματα μάθησης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500" kern="1200" dirty="0"/>
            <a:t>Συστήματα αλληλεπίδρασης με </a:t>
          </a:r>
          <a:r>
            <a:rPr lang="en-US" sz="1500" kern="1200" dirty="0"/>
            <a:t>PC</a:t>
          </a:r>
          <a:r>
            <a:rPr lang="el-GR" sz="1500" u="sng" kern="1200" dirty="0"/>
            <a:t> </a:t>
          </a:r>
          <a:endParaRPr lang="en-US" sz="1500" kern="1200" dirty="0"/>
        </a:p>
      </dsp:txBody>
      <dsp:txXfrm>
        <a:off x="0" y="1162860"/>
        <a:ext cx="8608289" cy="1571130"/>
      </dsp:txXfrm>
    </dsp:sp>
    <dsp:sp modelId="{7FACD8B1-7978-4F31-AFAB-D7E0858FD2BE}">
      <dsp:nvSpPr>
        <dsp:cNvPr id="0" name=""/>
        <dsp:cNvSpPr/>
      </dsp:nvSpPr>
      <dsp:spPr>
        <a:xfrm>
          <a:off x="0" y="2770927"/>
          <a:ext cx="8608289" cy="573054"/>
        </a:xfrm>
        <a:prstGeom prst="roundRect">
          <a:avLst/>
        </a:prstGeom>
        <a:noFill/>
        <a:ln w="9525" cap="flat" cmpd="sng" algn="ctr">
          <a:solidFill>
            <a:schemeClr val="accent5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5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1" kern="1200" dirty="0"/>
            <a:t>(Chen, Xie </a:t>
          </a:r>
          <a:r>
            <a:rPr lang="el-GR" sz="1900" i="1" kern="1200" dirty="0"/>
            <a:t>και </a:t>
          </a:r>
          <a:r>
            <a:rPr lang="en-US" sz="1900" i="1" kern="1200" dirty="0"/>
            <a:t>Hwang,2020)</a:t>
          </a:r>
          <a:endParaRPr lang="en-US" sz="1900" kern="1200" dirty="0"/>
        </a:p>
      </dsp:txBody>
      <dsp:txXfrm>
        <a:off x="27974" y="2798901"/>
        <a:ext cx="8552341" cy="5171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1C8ABB-F928-4F96-8484-CB361E89E7B0}">
      <dsp:nvSpPr>
        <dsp:cNvPr id="0" name=""/>
        <dsp:cNvSpPr/>
      </dsp:nvSpPr>
      <dsp:spPr>
        <a:xfrm>
          <a:off x="0" y="2124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86889F1-3A3B-4937-B004-E07737C6CC6A}">
      <dsp:nvSpPr>
        <dsp:cNvPr id="0" name=""/>
        <dsp:cNvSpPr/>
      </dsp:nvSpPr>
      <dsp:spPr>
        <a:xfrm>
          <a:off x="0" y="2124"/>
          <a:ext cx="5393361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/>
            <a:t>Ο </a:t>
          </a:r>
          <a:r>
            <a:rPr lang="el-GR" sz="1300" b="1" kern="1200" dirty="0"/>
            <a:t>κοινωνικός κονστρουκτιβισμός</a:t>
          </a:r>
          <a:r>
            <a:rPr lang="el-GR" sz="1300" kern="1200" dirty="0"/>
            <a:t> αποτελεί μία από τις πολλές ονομασίες που χρησιμοποιούνται για να σημασιοδοτήσουν τις σύγχρονες επιστημολογικές αναζητήσεις που αφορούν την κοινωνική επιστήμη και την μετεξέλιξη των ποιοτικών ερευνών.</a:t>
          </a:r>
          <a:r>
            <a:rPr lang="en-US" sz="1300" kern="1200" dirty="0"/>
            <a:t> </a:t>
          </a:r>
          <a:r>
            <a:rPr lang="el-GR" sz="1300" u="sng" kern="1200" dirty="0"/>
            <a:t>(</a:t>
          </a:r>
          <a:r>
            <a:rPr lang="en-US" sz="1300" kern="1200" dirty="0"/>
            <a:t>Bandura, 1986;Liu &amp; Matthews, 2005;Vygotsky, 1978)</a:t>
          </a:r>
          <a:endParaRPr lang="en-US" sz="1300" u="sng" kern="1200" dirty="0"/>
        </a:p>
      </dsp:txBody>
      <dsp:txXfrm>
        <a:off x="0" y="2124"/>
        <a:ext cx="5393361" cy="1449029"/>
      </dsp:txXfrm>
    </dsp:sp>
    <dsp:sp modelId="{2297CED2-20D7-43DE-8CE3-D240D692F9E3}">
      <dsp:nvSpPr>
        <dsp:cNvPr id="0" name=""/>
        <dsp:cNvSpPr/>
      </dsp:nvSpPr>
      <dsp:spPr>
        <a:xfrm>
          <a:off x="0" y="1451154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09EFD2D-B0B3-4C3D-B650-704721B024AC}">
      <dsp:nvSpPr>
        <dsp:cNvPr id="0" name=""/>
        <dsp:cNvSpPr/>
      </dsp:nvSpPr>
      <dsp:spPr>
        <a:xfrm>
          <a:off x="0" y="1451154"/>
          <a:ext cx="5393361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/>
            <a:t>Ο </a:t>
          </a:r>
          <a:r>
            <a:rPr lang="el-GR" sz="1300" b="1" kern="1200" dirty="0"/>
            <a:t>κονεκτιβισμός</a:t>
          </a:r>
          <a:r>
            <a:rPr lang="el-GR" sz="1300" kern="1200" dirty="0"/>
            <a:t> είναι μια εκπαιδευτική θεωρία που προτείνει ότι η μάθηση συμβαίνει κυρίως μέσω των συνδέσεων και των δικτύων, και όχι μόνο μέσω της ατομικής κατανόησης της εκπαίδευσης από έναν εκπαιδευτικό ( </a:t>
          </a:r>
          <a:r>
            <a:rPr lang="el-GR" sz="1300" i="1" kern="1200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Siemens</a:t>
          </a:r>
          <a:r>
            <a:rPr lang="el-GR" sz="1300" i="1" kern="1200" dirty="0"/>
            <a:t>,</a:t>
          </a:r>
          <a:r>
            <a:rPr lang="el-GR" sz="1300" i="1" kern="1200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Downes</a:t>
          </a:r>
          <a:r>
            <a:rPr lang="el-GR" sz="1300" i="1" kern="1200" dirty="0"/>
            <a:t> ,2008)</a:t>
          </a:r>
          <a:endParaRPr lang="en-US" sz="1300" kern="1200" dirty="0"/>
        </a:p>
      </dsp:txBody>
      <dsp:txXfrm>
        <a:off x="0" y="1451154"/>
        <a:ext cx="5393361" cy="1449029"/>
      </dsp:txXfrm>
    </dsp:sp>
    <dsp:sp modelId="{8553A160-5A93-4629-A4AC-AC4CF3D3B4DE}">
      <dsp:nvSpPr>
        <dsp:cNvPr id="0" name=""/>
        <dsp:cNvSpPr/>
      </dsp:nvSpPr>
      <dsp:spPr>
        <a:xfrm>
          <a:off x="0" y="2900183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AED2DC-26E3-40C7-B288-CCBA1C731CDD}">
      <dsp:nvSpPr>
        <dsp:cNvPr id="0" name=""/>
        <dsp:cNvSpPr/>
      </dsp:nvSpPr>
      <dsp:spPr>
        <a:xfrm>
          <a:off x="0" y="2900183"/>
          <a:ext cx="5393361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/>
            <a:t>Το "</a:t>
          </a:r>
          <a:r>
            <a:rPr lang="el-GR" sz="1300" b="1" kern="1200" dirty="0"/>
            <a:t>Complex Adaptive System</a:t>
          </a:r>
          <a:r>
            <a:rPr lang="el-GR" sz="1300" kern="1200" dirty="0"/>
            <a:t>" (CAS) ή στα ελληνικά "Πολύπλοκο Προσαρμοστικό Σύστημα" αναφέρεται σε ένα είδος συστήματος που αντιμετωπίζει την πολυπλοκότητα μέσω της αλληλεπίδρασης πολλών ατόμων ή στοιχείων, με τη δυνατότητα προσαρμογής στο περιβάλλον του. Στον τομέα της εκπαίδευσης ειδικά, ο όρος χρησιμοποιείται για να περιγράψει τη φύση του εκπαιδευτικού συστήματος που εμπλέκει πολλούς παράγοντες που επιδρούν στη διαδικασία μάθησης</a:t>
          </a:r>
          <a:r>
            <a:rPr lang="el-GR" sz="1300" u="sng" kern="1200" dirty="0"/>
            <a:t>.</a:t>
          </a:r>
          <a:r>
            <a:rPr lang="en-US" sz="1300" u="sng" kern="1200" dirty="0"/>
            <a:t> </a:t>
          </a:r>
          <a:r>
            <a:rPr lang="el-GR" sz="1300" u="sng" kern="1200" dirty="0"/>
            <a:t>(</a:t>
          </a:r>
          <a:r>
            <a:rPr lang="en-US" sz="1300" i="1" u="sng" kern="1200" dirty="0"/>
            <a:t>Holland, 2014; Johnson, 2010</a:t>
          </a:r>
          <a:r>
            <a:rPr lang="el-GR" sz="1300" i="1" u="sng" kern="1200" dirty="0"/>
            <a:t>)</a:t>
          </a:r>
          <a:endParaRPr lang="en-US" sz="1300" u="sng" kern="1200" dirty="0"/>
        </a:p>
      </dsp:txBody>
      <dsp:txXfrm>
        <a:off x="0" y="2900183"/>
        <a:ext cx="5393361" cy="1449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16210-EF84-46C7-A528-E2329754578D}" type="datetimeFigureOut">
              <a:rPr lang="el-GR" smtClean="0"/>
              <a:t>22/12/2023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06859-5B96-47F8-9654-57FC6C1F0CE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368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06859-5B96-47F8-9654-57FC6C1F0CE6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0709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65a5c374d8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65a5c374d8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0054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65a5c374d8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65a5c374d8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5a5c374d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65a5c374d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65a5c374d8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65a5c374d8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06859-5B96-47F8-9654-57FC6C1F0CE6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064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5a5c374d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65a5c374d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65a5c374d8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65a5c374d8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65a5c374d8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65a5c374d8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65a5c374d8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65a5c374d8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65a5c374d8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65a5c374d8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876AB-5D6B-4B9A-8C8C-F7942440F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E9486-A7AC-4732-AB12-753183473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89620-FAE5-4267-9CC7-E99CE066E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6A2FB-F387-486D-A820-DF0809415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E897-4751-4211-BA54-6465B923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3998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5F239-EA5E-4836-A25D-8E966BA5C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2262C8-6618-4C3F-B438-C655D6B5D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F0DA7-3408-4678-80A6-BD0132D41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E04D3-3BAE-4128-8C88-E70A857D5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5F3C2-885C-4D55-BC15-76A2EBAFF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27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6A645F-F3EC-4C73-B058-A6238BA1E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845A13-B6D9-4D67-936C-6ACAE8CE1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2AFD7-41E2-4C29-8AD6-87F6B7B73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84243-0073-4059-B9AC-B7E80E0FF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79A68-ED0F-4ECB-A9DF-B3749770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620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e yourself">
  <p:cSld name="Introduce yourself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"/>
          <p:cNvSpPr txBox="1">
            <a:spLocks noGrp="1"/>
          </p:cNvSpPr>
          <p:nvPr>
            <p:ph type="title"/>
          </p:nvPr>
        </p:nvSpPr>
        <p:spPr>
          <a:xfrm>
            <a:off x="5414800" y="740800"/>
            <a:ext cx="62012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9"/>
          <p:cNvSpPr txBox="1">
            <a:spLocks noGrp="1"/>
          </p:cNvSpPr>
          <p:nvPr>
            <p:ph type="body" idx="1"/>
          </p:nvPr>
        </p:nvSpPr>
        <p:spPr>
          <a:xfrm>
            <a:off x="5414800" y="1852800"/>
            <a:ext cx="62012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91054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1219170" lvl="1" indent="-491054" rtl="0">
              <a:spcBef>
                <a:spcPts val="2133"/>
              </a:spcBef>
              <a:spcAft>
                <a:spcPts val="0"/>
              </a:spcAft>
              <a:buSzPts val="2200"/>
              <a:buChar char="○"/>
              <a:defRPr/>
            </a:lvl2pPr>
            <a:lvl3pPr marL="1828754" lvl="2" indent="-491054" rtl="0">
              <a:spcBef>
                <a:spcPts val="2133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 rtl="0">
              <a:spcBef>
                <a:spcPts val="2133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 rtl="0">
              <a:spcBef>
                <a:spcPts val="2133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 rtl="0">
              <a:spcBef>
                <a:spcPts val="2133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 rtl="0">
              <a:spcBef>
                <a:spcPts val="2133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 rtl="0">
              <a:spcBef>
                <a:spcPts val="2133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 rtl="0">
              <a:spcBef>
                <a:spcPts val="2133"/>
              </a:spcBef>
              <a:spcAft>
                <a:spcPts val="2133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09" name="Google Shape;109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419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 txBox="1">
            <a:spLocks noGrp="1"/>
          </p:cNvSpPr>
          <p:nvPr>
            <p:ph type="title"/>
          </p:nvPr>
        </p:nvSpPr>
        <p:spPr>
          <a:xfrm>
            <a:off x="4114867" y="740800"/>
            <a:ext cx="7622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2" name="Google Shape;112;p10"/>
          <p:cNvSpPr txBox="1">
            <a:spLocks noGrp="1"/>
          </p:cNvSpPr>
          <p:nvPr>
            <p:ph type="body" idx="1"/>
          </p:nvPr>
        </p:nvSpPr>
        <p:spPr>
          <a:xfrm>
            <a:off x="4114867" y="1852800"/>
            <a:ext cx="7622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91054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1219170" lvl="1" indent="-491054" rtl="0">
              <a:spcBef>
                <a:spcPts val="2133"/>
              </a:spcBef>
              <a:spcAft>
                <a:spcPts val="0"/>
              </a:spcAft>
              <a:buSzPts val="2200"/>
              <a:buChar char="○"/>
              <a:defRPr/>
            </a:lvl2pPr>
            <a:lvl3pPr marL="1828754" lvl="2" indent="-491054" rtl="0">
              <a:spcBef>
                <a:spcPts val="2133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 rtl="0">
              <a:spcBef>
                <a:spcPts val="2133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 rtl="0">
              <a:spcBef>
                <a:spcPts val="2133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 rtl="0">
              <a:spcBef>
                <a:spcPts val="2133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 rtl="0">
              <a:spcBef>
                <a:spcPts val="2133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 rtl="0">
              <a:spcBef>
                <a:spcPts val="2133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 rtl="0">
              <a:spcBef>
                <a:spcPts val="2133"/>
              </a:spcBef>
              <a:spcAft>
                <a:spcPts val="2133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13" name="Google Shape;11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14" name="Google Shape;114;p10"/>
          <p:cNvGrpSpPr/>
          <p:nvPr/>
        </p:nvGrpSpPr>
        <p:grpSpPr>
          <a:xfrm>
            <a:off x="170873" y="213232"/>
            <a:ext cx="3627347" cy="3831648"/>
            <a:chOff x="4869527" y="541405"/>
            <a:chExt cx="1956357" cy="2069371"/>
          </a:xfrm>
        </p:grpSpPr>
        <p:sp>
          <p:nvSpPr>
            <p:cNvPr id="115" name="Google Shape;115;p10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name="adj" fmla="val 4717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0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name="adj" fmla="val 4717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0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name="adj" fmla="val 4717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0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name="adj" fmla="val 4717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0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name="adj" fmla="val 4717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0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name="adj" fmla="val 4717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0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name="adj" fmla="val 4717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4183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/>
          <p:nvPr/>
        </p:nvSpPr>
        <p:spPr>
          <a:xfrm>
            <a:off x="0" y="11434"/>
            <a:ext cx="12192000" cy="683514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8341704" y="6031977"/>
                </a:moveTo>
                <a:cubicBezTo>
                  <a:pt x="8323476" y="6031977"/>
                  <a:pt x="8308700" y="6046753"/>
                  <a:pt x="8308700" y="6064981"/>
                </a:cubicBezTo>
                <a:lnTo>
                  <a:pt x="8308700" y="6700856"/>
                </a:lnTo>
                <a:cubicBezTo>
                  <a:pt x="8308700" y="6719084"/>
                  <a:pt x="8323476" y="6733860"/>
                  <a:pt x="8341704" y="6733860"/>
                </a:cubicBezTo>
                <a:lnTo>
                  <a:pt x="8975378" y="6733860"/>
                </a:lnTo>
                <a:cubicBezTo>
                  <a:pt x="8993606" y="6733860"/>
                  <a:pt x="9008382" y="6719084"/>
                  <a:pt x="9008382" y="6700856"/>
                </a:cubicBezTo>
                <a:lnTo>
                  <a:pt x="9008382" y="6064981"/>
                </a:lnTo>
                <a:cubicBezTo>
                  <a:pt x="9008382" y="6046753"/>
                  <a:pt x="8993606" y="6031977"/>
                  <a:pt x="8975378" y="6031977"/>
                </a:cubicBezTo>
                <a:close/>
                <a:moveTo>
                  <a:pt x="5686299" y="5578624"/>
                </a:moveTo>
                <a:cubicBezTo>
                  <a:pt x="5664177" y="5578624"/>
                  <a:pt x="5646244" y="5596557"/>
                  <a:pt x="5646244" y="5618678"/>
                </a:cubicBezTo>
                <a:lnTo>
                  <a:pt x="5646244" y="6390378"/>
                </a:lnTo>
                <a:cubicBezTo>
                  <a:pt x="5646244" y="6412499"/>
                  <a:pt x="5664177" y="6430432"/>
                  <a:pt x="5686299" y="6430432"/>
                </a:cubicBezTo>
                <a:lnTo>
                  <a:pt x="6455329" y="6430432"/>
                </a:lnTo>
                <a:cubicBezTo>
                  <a:pt x="6477450" y="6430432"/>
                  <a:pt x="6495383" y="6412499"/>
                  <a:pt x="6495383" y="6390378"/>
                </a:cubicBezTo>
                <a:lnTo>
                  <a:pt x="6495383" y="5618678"/>
                </a:lnTo>
                <a:cubicBezTo>
                  <a:pt x="6495383" y="5596557"/>
                  <a:pt x="6477450" y="5578624"/>
                  <a:pt x="6455329" y="5578624"/>
                </a:cubicBezTo>
                <a:close/>
                <a:moveTo>
                  <a:pt x="11235556" y="4763045"/>
                </a:moveTo>
                <a:cubicBezTo>
                  <a:pt x="11213435" y="4763045"/>
                  <a:pt x="11195502" y="4780978"/>
                  <a:pt x="11195502" y="4803099"/>
                </a:cubicBezTo>
                <a:lnTo>
                  <a:pt x="11195502" y="5574799"/>
                </a:lnTo>
                <a:cubicBezTo>
                  <a:pt x="11195502" y="5596920"/>
                  <a:pt x="11213435" y="5614853"/>
                  <a:pt x="11235556" y="5614853"/>
                </a:cubicBezTo>
                <a:lnTo>
                  <a:pt x="12004587" y="5614853"/>
                </a:lnTo>
                <a:cubicBezTo>
                  <a:pt x="12026708" y="5614853"/>
                  <a:pt x="12044641" y="5596920"/>
                  <a:pt x="12044641" y="5574799"/>
                </a:cubicBezTo>
                <a:lnTo>
                  <a:pt x="12044641" y="4803099"/>
                </a:lnTo>
                <a:cubicBezTo>
                  <a:pt x="12044641" y="4780978"/>
                  <a:pt x="12026708" y="4763045"/>
                  <a:pt x="12004587" y="4763045"/>
                </a:cubicBezTo>
                <a:close/>
                <a:moveTo>
                  <a:pt x="9721124" y="4739734"/>
                </a:moveTo>
                <a:cubicBezTo>
                  <a:pt x="9684234" y="4739734"/>
                  <a:pt x="9654329" y="4769639"/>
                  <a:pt x="9654329" y="4806529"/>
                </a:cubicBezTo>
                <a:lnTo>
                  <a:pt x="9654329" y="6093441"/>
                </a:lnTo>
                <a:cubicBezTo>
                  <a:pt x="9654329" y="6130331"/>
                  <a:pt x="9684234" y="6160236"/>
                  <a:pt x="9721124" y="6160236"/>
                </a:cubicBezTo>
                <a:lnTo>
                  <a:pt x="11003581" y="6160236"/>
                </a:lnTo>
                <a:cubicBezTo>
                  <a:pt x="11040471" y="6160236"/>
                  <a:pt x="11070376" y="6130331"/>
                  <a:pt x="11070376" y="6093441"/>
                </a:cubicBezTo>
                <a:lnTo>
                  <a:pt x="11070376" y="4806529"/>
                </a:lnTo>
                <a:cubicBezTo>
                  <a:pt x="11070376" y="4769639"/>
                  <a:pt x="11040471" y="4739734"/>
                  <a:pt x="11003581" y="4739734"/>
                </a:cubicBezTo>
                <a:close/>
                <a:moveTo>
                  <a:pt x="6764120" y="4686518"/>
                </a:moveTo>
                <a:cubicBezTo>
                  <a:pt x="6726383" y="4686518"/>
                  <a:pt x="6695792" y="4717109"/>
                  <a:pt x="6695792" y="4754846"/>
                </a:cubicBezTo>
                <a:lnTo>
                  <a:pt x="6695792" y="6071297"/>
                </a:lnTo>
                <a:cubicBezTo>
                  <a:pt x="6695792" y="6109034"/>
                  <a:pt x="6726383" y="6139625"/>
                  <a:pt x="6764120" y="6139625"/>
                </a:cubicBezTo>
                <a:lnTo>
                  <a:pt x="8076014" y="6139625"/>
                </a:lnTo>
                <a:cubicBezTo>
                  <a:pt x="8113751" y="6139625"/>
                  <a:pt x="8144342" y="6109034"/>
                  <a:pt x="8144342" y="6071297"/>
                </a:cubicBezTo>
                <a:lnTo>
                  <a:pt x="8144342" y="4754846"/>
                </a:lnTo>
                <a:cubicBezTo>
                  <a:pt x="8144342" y="4717109"/>
                  <a:pt x="8113751" y="4686518"/>
                  <a:pt x="8076014" y="4686518"/>
                </a:cubicBezTo>
                <a:close/>
                <a:moveTo>
                  <a:pt x="8327091" y="4644974"/>
                </a:moveTo>
                <a:cubicBezTo>
                  <a:pt x="8294408" y="4644974"/>
                  <a:pt x="8267913" y="4671469"/>
                  <a:pt x="8267913" y="4704152"/>
                </a:cubicBezTo>
                <a:lnTo>
                  <a:pt x="8267913" y="5844299"/>
                </a:lnTo>
                <a:cubicBezTo>
                  <a:pt x="8267913" y="5876982"/>
                  <a:pt x="8294408" y="5903477"/>
                  <a:pt x="8327091" y="5903477"/>
                </a:cubicBezTo>
                <a:lnTo>
                  <a:pt x="9463293" y="5903477"/>
                </a:lnTo>
                <a:cubicBezTo>
                  <a:pt x="9495976" y="5903477"/>
                  <a:pt x="9522471" y="5876982"/>
                  <a:pt x="9522471" y="5844299"/>
                </a:cubicBezTo>
                <a:lnTo>
                  <a:pt x="9522471" y="4704152"/>
                </a:lnTo>
                <a:cubicBezTo>
                  <a:pt x="9522471" y="4671469"/>
                  <a:pt x="9495976" y="4644974"/>
                  <a:pt x="9463293" y="4644974"/>
                </a:cubicBezTo>
                <a:close/>
                <a:moveTo>
                  <a:pt x="7718999" y="3765985"/>
                </a:moveTo>
                <a:cubicBezTo>
                  <a:pt x="7703351" y="3765985"/>
                  <a:pt x="7690666" y="3778670"/>
                  <a:pt x="7690666" y="3794318"/>
                </a:cubicBezTo>
                <a:lnTo>
                  <a:pt x="7690666" y="4340194"/>
                </a:lnTo>
                <a:cubicBezTo>
                  <a:pt x="7690666" y="4355842"/>
                  <a:pt x="7703351" y="4368527"/>
                  <a:pt x="7718999" y="4368527"/>
                </a:cubicBezTo>
                <a:lnTo>
                  <a:pt x="8262986" y="4368527"/>
                </a:lnTo>
                <a:cubicBezTo>
                  <a:pt x="8278634" y="4368527"/>
                  <a:pt x="8291319" y="4355842"/>
                  <a:pt x="8291319" y="4340194"/>
                </a:cubicBezTo>
                <a:lnTo>
                  <a:pt x="8291319" y="3794318"/>
                </a:lnTo>
                <a:cubicBezTo>
                  <a:pt x="8291319" y="3778670"/>
                  <a:pt x="8278634" y="3765985"/>
                  <a:pt x="8262986" y="3765985"/>
                </a:cubicBezTo>
                <a:close/>
                <a:moveTo>
                  <a:pt x="8496623" y="2963525"/>
                </a:moveTo>
                <a:cubicBezTo>
                  <a:pt x="8456047" y="2963525"/>
                  <a:pt x="8423154" y="2996418"/>
                  <a:pt x="8423154" y="3036994"/>
                </a:cubicBezTo>
                <a:lnTo>
                  <a:pt x="8423154" y="4452488"/>
                </a:lnTo>
                <a:cubicBezTo>
                  <a:pt x="8423154" y="4493064"/>
                  <a:pt x="8456047" y="4525957"/>
                  <a:pt x="8496623" y="4525957"/>
                </a:cubicBezTo>
                <a:lnTo>
                  <a:pt x="9907219" y="4525957"/>
                </a:lnTo>
                <a:cubicBezTo>
                  <a:pt x="9947795" y="4525957"/>
                  <a:pt x="9980688" y="4493064"/>
                  <a:pt x="9980688" y="4452488"/>
                </a:cubicBezTo>
                <a:lnTo>
                  <a:pt x="9980688" y="3036994"/>
                </a:lnTo>
                <a:cubicBezTo>
                  <a:pt x="9980688" y="2996418"/>
                  <a:pt x="9947795" y="2963525"/>
                  <a:pt x="9907219" y="2963525"/>
                </a:cubicBezTo>
                <a:close/>
                <a:moveTo>
                  <a:pt x="7591322" y="2878453"/>
                </a:moveTo>
                <a:cubicBezTo>
                  <a:pt x="7571756" y="2878453"/>
                  <a:pt x="7555895" y="2894314"/>
                  <a:pt x="7555895" y="2913880"/>
                </a:cubicBezTo>
                <a:lnTo>
                  <a:pt x="7555895" y="3596438"/>
                </a:lnTo>
                <a:cubicBezTo>
                  <a:pt x="7555895" y="3616004"/>
                  <a:pt x="7571756" y="3631865"/>
                  <a:pt x="7591322" y="3631865"/>
                </a:cubicBezTo>
                <a:lnTo>
                  <a:pt x="8271518" y="3631865"/>
                </a:lnTo>
                <a:cubicBezTo>
                  <a:pt x="8291084" y="3631865"/>
                  <a:pt x="8306945" y="3616004"/>
                  <a:pt x="8306945" y="3596438"/>
                </a:cubicBezTo>
                <a:lnTo>
                  <a:pt x="8306945" y="2913880"/>
                </a:lnTo>
                <a:cubicBezTo>
                  <a:pt x="8306945" y="2894314"/>
                  <a:pt x="8291084" y="2878453"/>
                  <a:pt x="8271518" y="2878453"/>
                </a:cubicBezTo>
                <a:close/>
                <a:moveTo>
                  <a:pt x="10151285" y="2685836"/>
                </a:moveTo>
                <a:cubicBezTo>
                  <a:pt x="10101351" y="2685836"/>
                  <a:pt x="10060871" y="2726316"/>
                  <a:pt x="10060871" y="2776250"/>
                </a:cubicBezTo>
                <a:lnTo>
                  <a:pt x="10060871" y="4518218"/>
                </a:lnTo>
                <a:cubicBezTo>
                  <a:pt x="10060871" y="4568152"/>
                  <a:pt x="10101351" y="4608632"/>
                  <a:pt x="10151285" y="4608632"/>
                </a:cubicBezTo>
                <a:lnTo>
                  <a:pt x="11887225" y="4608632"/>
                </a:lnTo>
                <a:cubicBezTo>
                  <a:pt x="11937159" y="4608632"/>
                  <a:pt x="11977639" y="4568152"/>
                  <a:pt x="11977639" y="4518218"/>
                </a:cubicBezTo>
                <a:lnTo>
                  <a:pt x="11977639" y="2776250"/>
                </a:lnTo>
                <a:cubicBezTo>
                  <a:pt x="11977639" y="2726316"/>
                  <a:pt x="11937159" y="2685836"/>
                  <a:pt x="11887225" y="2685836"/>
                </a:cubicBezTo>
                <a:close/>
                <a:moveTo>
                  <a:pt x="11165119" y="1485426"/>
                </a:moveTo>
                <a:cubicBezTo>
                  <a:pt x="11145774" y="1485426"/>
                  <a:pt x="11130091" y="1501109"/>
                  <a:pt x="11130091" y="1520455"/>
                </a:cubicBezTo>
                <a:lnTo>
                  <a:pt x="11130091" y="2195326"/>
                </a:lnTo>
                <a:cubicBezTo>
                  <a:pt x="11130091" y="2214671"/>
                  <a:pt x="11145774" y="2230354"/>
                  <a:pt x="11165119" y="2230354"/>
                </a:cubicBezTo>
                <a:lnTo>
                  <a:pt x="11837656" y="2230354"/>
                </a:lnTo>
                <a:cubicBezTo>
                  <a:pt x="11857001" y="2230354"/>
                  <a:pt x="11872684" y="2214671"/>
                  <a:pt x="11872684" y="2195326"/>
                </a:cubicBezTo>
                <a:lnTo>
                  <a:pt x="11872684" y="1520455"/>
                </a:lnTo>
                <a:cubicBezTo>
                  <a:pt x="11872684" y="1501109"/>
                  <a:pt x="11857001" y="1485426"/>
                  <a:pt x="11837656" y="1485426"/>
                </a:cubicBezTo>
                <a:close/>
                <a:moveTo>
                  <a:pt x="9870297" y="1457000"/>
                </a:moveTo>
                <a:cubicBezTo>
                  <a:pt x="9840300" y="1457000"/>
                  <a:pt x="9815982" y="1481319"/>
                  <a:pt x="9815982" y="1511316"/>
                </a:cubicBezTo>
                <a:lnTo>
                  <a:pt x="9815982" y="2557785"/>
                </a:lnTo>
                <a:cubicBezTo>
                  <a:pt x="9815982" y="2587782"/>
                  <a:pt x="9840300" y="2612100"/>
                  <a:pt x="9870297" y="2612100"/>
                </a:cubicBezTo>
                <a:lnTo>
                  <a:pt x="10913145" y="2612100"/>
                </a:lnTo>
                <a:cubicBezTo>
                  <a:pt x="10943142" y="2612100"/>
                  <a:pt x="10967460" y="2587782"/>
                  <a:pt x="10967460" y="2557785"/>
                </a:cubicBezTo>
                <a:lnTo>
                  <a:pt x="10967460" y="1511316"/>
                </a:lnTo>
                <a:cubicBezTo>
                  <a:pt x="10967460" y="1481319"/>
                  <a:pt x="10943142" y="1457000"/>
                  <a:pt x="10913145" y="1457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85738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65000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25" name="Google Shape;125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6" name="Google Shape;126;p11"/>
          <p:cNvSpPr txBox="1"/>
          <p:nvPr/>
        </p:nvSpPr>
        <p:spPr>
          <a:xfrm rot="5400000">
            <a:off x="-905800" y="6313633"/>
            <a:ext cx="21064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67" dirty="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467" dirty="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989178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>
  <p:cSld name="Title and Subtitl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6" name="Google Shape;206;p16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07" name="Google Shape;207;p16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2700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7FBB1-2DA3-4C69-96ED-5B30239D2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27C34-F6A2-4693-8722-5DEAE0855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08388-45AF-4007-9EB0-E3334958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5F31E-4F1C-4500-AC4C-3452885C0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E1847-E95A-4CA6-AAC6-0378975C0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098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54AFB-153B-43C8-8A09-153575FA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C69C9-3422-4E02-90D4-96D57E9B7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3F9AA-7C8A-4885-9708-8F8895150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0F295-1145-41F5-9E9F-3090ECBCA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304E6-5200-4E18-8C7A-08570066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635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86A2E-21DD-4BC2-A837-7149AC7EC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6DEED-3C06-4920-AF58-F3AAFFDAB4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0E999-BA57-419D-B279-8242D4E7A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9AE54-1F43-4B33-BAFE-06ECE495C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17B510-753A-4D90-94BF-00779F8F3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D8AE75-F629-43B1-887B-152F33C85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8473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0378C-32C8-4089-9E59-73FCDEB10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FFD54-2731-49C6-8DBA-C97EFF610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42472C-F9B6-4D4E-81E8-AF1A097CD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CA4B5D-AC59-46CB-9B80-8D946C0C65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15568-4421-4027-AFFD-7973179DAA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0A5BF3-A406-4ADC-B71F-6561D6C5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E1F852-8FC0-41F0-A764-55A17C719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1D1F9-78D7-4A2B-A19E-FABA4D08D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8553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BEDF8-166E-424A-B07A-F2ADCA391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BC4BAF-C590-4822-9A71-9486D6F75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76D73D-9361-489B-B403-5B41CE9B9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95CF5B-8F02-4AE8-8F90-1312F6B9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332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1C1AC0-C33D-4496-8D6C-D8A8F7551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34CB26-B2C5-4BE2-AF23-51E3264D5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BB083-9EAE-4314-946A-54773BF68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78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96F76-6729-4C2A-ACF6-231D00E7F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4A86F-3253-4088-920C-0EC127090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9E4A98-9E55-4053-BEC9-3FDE306B2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C61C8A-53DC-4088-B08F-34AF4DE0D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A53A1-A34C-472C-926D-1E2A4471F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893D15-EEEA-48FF-A250-897E1FEB2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204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E307-C414-42EC-AB3D-8C3BF602B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3DBE70-12F4-4043-AD1B-14FBDAD8A8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1A44C6-BFEB-463D-A64D-2A32FA823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3AFA67-7391-490A-87AC-AE2416527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05A685-BF72-47FE-975C-E46AD15F4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3F7A8-61AE-4DAF-837C-E97389A88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25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CE7815-B58B-467A-8FE0-CB14750A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47F21-3FC1-4CCD-9954-441A8687F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5F824-E257-46CA-AC28-9E12A04C93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27C77-FCDC-4649-9918-FCA2443A3235}" type="datetimeFigureOut">
              <a:rPr lang="el-GR" smtClean="0"/>
              <a:pPr/>
              <a:t>22/12/2023</a:t>
            </a:fld>
            <a:endParaRPr lang="el-G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7CAF9-68C1-45C8-95EC-FF1028B379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DBDCE-B75C-4826-B40E-D1DBD0FE2C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A56AD-CCE3-4005-B78D-73AC2E6F17C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205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Isosceles Triangle 6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5180" y="643467"/>
            <a:ext cx="9901640" cy="55710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F19CB17-6A6E-45D0-BE0C-0097D4760F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20364" r="1" b="26853"/>
          <a:stretch/>
        </p:blipFill>
        <p:spPr>
          <a:xfrm>
            <a:off x="1216929" y="791592"/>
            <a:ext cx="3362374" cy="2275383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719D1A2-05D1-433F-B00F-A6EA9F8DF0B1}"/>
              </a:ext>
            </a:extLst>
          </p:cNvPr>
          <p:cNvSpPr/>
          <p:nvPr/>
        </p:nvSpPr>
        <p:spPr>
          <a:xfrm>
            <a:off x="3477234" y="4587289"/>
            <a:ext cx="5703421" cy="76546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740664">
              <a:spcAft>
                <a:spcPts val="600"/>
              </a:spcAft>
            </a:pPr>
            <a:r>
              <a:rPr lang="el-GR" sz="4374" b="1" kern="120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n-lt"/>
                <a:ea typeface="+mn-ea"/>
                <a:cs typeface="+mn-cs"/>
              </a:rPr>
              <a:t>ΤΑ ΤΡΙΑ ΠΑΡΑΔΕΙΓΜΑΤΑ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900CF1-F041-44C1-974F-9F0EC1E589A3}"/>
              </a:ext>
            </a:extLst>
          </p:cNvPr>
          <p:cNvSpPr txBox="1"/>
          <p:nvPr/>
        </p:nvSpPr>
        <p:spPr>
          <a:xfrm>
            <a:off x="4902536" y="2350557"/>
            <a:ext cx="4274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Υπολογιστές και Εκπαίδευση:</a:t>
            </a:r>
          </a:p>
          <a:p>
            <a:endParaRPr lang="el-GR" dirty="0"/>
          </a:p>
          <a:p>
            <a:pPr algn="r"/>
            <a:r>
              <a:rPr lang="el-G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Τεχνητή Νοημοσύνη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8420C9-0838-43B5-8A68-8D54323E7CC1}"/>
              </a:ext>
            </a:extLst>
          </p:cNvPr>
          <p:cNvSpPr txBox="1"/>
          <p:nvPr/>
        </p:nvSpPr>
        <p:spPr>
          <a:xfrm>
            <a:off x="3923881" y="4284821"/>
            <a:ext cx="3514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latin typeface="Bookman Old Style" panose="02050604050505020204" pitchFamily="18" charset="0"/>
              </a:rPr>
              <a:t>Τεχνητή Νοημοσύνη στην Εκπαίδευση: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08180F-D680-4222-8EE9-F9B593B75AF0}"/>
              </a:ext>
            </a:extLst>
          </p:cNvPr>
          <p:cNvSpPr txBox="1"/>
          <p:nvPr/>
        </p:nvSpPr>
        <p:spPr>
          <a:xfrm>
            <a:off x="9121583" y="6363111"/>
            <a:ext cx="2552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Fan Ouyang</a:t>
            </a:r>
            <a:r>
              <a:rPr lang="el-GR" dirty="0"/>
              <a:t>, </a:t>
            </a:r>
            <a:r>
              <a:rPr lang="en-US" dirty="0"/>
              <a:t>Pengcheng Jiao</a:t>
            </a:r>
            <a:endParaRPr lang="el-G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2D1F14-7476-4768-B67C-2D15636DA3AF}"/>
              </a:ext>
            </a:extLst>
          </p:cNvPr>
          <p:cNvSpPr/>
          <p:nvPr/>
        </p:nvSpPr>
        <p:spPr>
          <a:xfrm>
            <a:off x="1985219" y="3132060"/>
            <a:ext cx="2189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Presented By Bucks-5</a:t>
            </a:r>
            <a:endParaRPr lang="el-G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108AC-9945-73FF-FA24-94CF1035E595}"/>
              </a:ext>
            </a:extLst>
          </p:cNvPr>
          <p:cNvSpPr txBox="1"/>
          <p:nvPr/>
        </p:nvSpPr>
        <p:spPr>
          <a:xfrm>
            <a:off x="233680" y="3718560"/>
            <a:ext cx="2985283" cy="175432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/>
              <a:t>Βλαχάκης Γεώργιος</a:t>
            </a:r>
          </a:p>
          <a:p>
            <a:r>
              <a:rPr lang="el-GR" dirty="0"/>
              <a:t>Βλαχάκης Ιωάννης</a:t>
            </a:r>
          </a:p>
          <a:p>
            <a:r>
              <a:rPr lang="el-GR" dirty="0"/>
              <a:t>Κασσωτάκης Εμμανουήλ</a:t>
            </a:r>
          </a:p>
          <a:p>
            <a:r>
              <a:rPr lang="el-GR" dirty="0"/>
              <a:t>Κομπιτσάκης Μενέλαος</a:t>
            </a:r>
          </a:p>
          <a:p>
            <a:r>
              <a:rPr lang="el-GR" dirty="0"/>
              <a:t>Τσιουδάκης Στυλιανός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4849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744C8B-6A2D-4092-8715-4FF9AEA7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l-GR" sz="2100" dirty="0">
                <a:latin typeface="+mj-lt"/>
              </a:rPr>
              <a:t>Εννοιολογικός προσδιορισμός βασικών εννοιών έρευνας</a:t>
            </a:r>
            <a:r>
              <a:rPr lang="el-GR" sz="2100" dirty="0"/>
              <a:t/>
            </a:r>
            <a:br>
              <a:rPr lang="el-GR" sz="2100" dirty="0"/>
            </a:br>
            <a:r>
              <a:rPr lang="el-GR" sz="2100" dirty="0"/>
              <a:t/>
            </a:r>
            <a:br>
              <a:rPr lang="el-GR" sz="2100" dirty="0"/>
            </a:br>
            <a:r>
              <a:rPr lang="el-GR" sz="2100" dirty="0"/>
              <a:t>       </a:t>
            </a:r>
            <a:endParaRPr lang="el-GR" sz="21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CCB025-E856-418A-BECE-5F9F4A30C2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8" r="16064" b="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63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EB51EB83-A289-0B07-1A16-99FF9B864D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967212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0257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3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65" name="Rectangle 264">
            <a:extLst>
              <a:ext uri="{FF2B5EF4-FFF2-40B4-BE49-F238E27FC236}">
                <a16:creationId xmlns:a16="http://schemas.microsoft.com/office/drawing/2014/main" id="{E3ADCBE7-9330-1CDA-00EB-CDD12DB722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8" name="Google Shape;258;p23"/>
          <p:cNvSpPr txBox="1">
            <a:spLocks noGrp="1"/>
          </p:cNvSpPr>
          <p:nvPr>
            <p:ph type="title"/>
          </p:nvPr>
        </p:nvSpPr>
        <p:spPr>
          <a:xfrm>
            <a:off x="761802" y="240241"/>
            <a:ext cx="10760054" cy="1228299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Bef>
                <a:spcPct val="0"/>
              </a:spcBef>
            </a:pP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Στην παρούσα εργασία παρουσιάζονται 3 παραδείγματα χρήσης της ΤΝ βασισμένα σε θεωρίες διδασκαλίας και μάθησης.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1802" y="2321476"/>
            <a:ext cx="4864875" cy="3850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8099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</a:t>
            </a:r>
            <a:r>
              <a:rPr lang="en-US" sz="2000" baseline="30000" dirty="0"/>
              <a:t>ο</a:t>
            </a:r>
            <a:r>
              <a:rPr lang="en-US" sz="2000" dirty="0"/>
              <a:t> Παράδειγμα: Κατευθυνόμενη μάθηση από ΤΝ.</a:t>
            </a:r>
          </a:p>
          <a:p>
            <a:pPr marL="38099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8099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2</a:t>
            </a:r>
            <a:r>
              <a:rPr lang="en-US" sz="2000" baseline="30000" dirty="0"/>
              <a:t>ο</a:t>
            </a:r>
            <a:r>
              <a:rPr lang="en-US" sz="2000" dirty="0"/>
              <a:t> Παράδειγμα: Υποστήριξη της μάθησης από ΤΝ.</a:t>
            </a:r>
          </a:p>
          <a:p>
            <a:pPr marL="38099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8099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3</a:t>
            </a:r>
            <a:r>
              <a:rPr lang="en-US" sz="2000" baseline="30000" dirty="0"/>
              <a:t>ο</a:t>
            </a:r>
            <a:r>
              <a:rPr lang="en-US" sz="2000" dirty="0"/>
              <a:t> </a:t>
            </a:r>
            <a:r>
              <a:rPr lang="el-GR" sz="2000" dirty="0"/>
              <a:t>Π</a:t>
            </a:r>
            <a:r>
              <a:rPr lang="en-US" sz="2000" dirty="0"/>
              <a:t>αράδειγμα</a:t>
            </a:r>
            <a:r>
              <a:rPr lang="el-GR" sz="2000" dirty="0"/>
              <a:t>:</a:t>
            </a:r>
            <a:r>
              <a:rPr lang="en-US" sz="2000" dirty="0"/>
              <a:t> Ενδυνάμωση μαθητή με την ΤΝ.</a:t>
            </a:r>
          </a:p>
          <a:p>
            <a:pPr marL="15239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E09EE0-339A-495D-B274-20296CD67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2738197"/>
            <a:ext cx="5178206" cy="297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57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3" name="Rectangle 336">
            <a:extLst>
              <a:ext uri="{FF2B5EF4-FFF2-40B4-BE49-F238E27FC236}">
                <a16:creationId xmlns:a16="http://schemas.microsoft.com/office/drawing/2014/main" id="{34D41D7D-6813-4420-BFEE-C9ECD14EEA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4" name="Group 338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55" name="Rectangle 339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6" name="Rectangle 340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1" name="Google Shape;331;p31"/>
          <p:cNvSpPr txBox="1">
            <a:spLocks noGrp="1"/>
          </p:cNvSpPr>
          <p:nvPr>
            <p:ph type="title"/>
          </p:nvPr>
        </p:nvSpPr>
        <p:spPr>
          <a:xfrm>
            <a:off x="549277" y="469448"/>
            <a:ext cx="3122393" cy="5834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vert="horz" lIns="91440" tIns="45720" rIns="91440" bIns="45720" rtlCol="0" anchor="t" anchorCtr="0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Παράδειγμα 1 </a:t>
            </a:r>
          </a:p>
        </p:txBody>
      </p:sp>
      <p:sp>
        <p:nvSpPr>
          <p:cNvPr id="332" name="Google Shape;332;p31"/>
          <p:cNvSpPr txBox="1">
            <a:spLocks/>
          </p:cNvSpPr>
          <p:nvPr/>
        </p:nvSpPr>
        <p:spPr>
          <a:xfrm>
            <a:off x="294640" y="3429000"/>
            <a:ext cx="5801360" cy="32359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236214" indent="-236214" defTabSz="566928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λιγότερο μαθητοκεντρικό παράδειγμα.</a:t>
            </a:r>
          </a:p>
          <a:p>
            <a:pPr marL="236214" indent="-236214" defTabSz="566928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36214" indent="-236214" defTabSz="566928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ΤΝ λειτουργεί σαν μία πηγή γνώσης.</a:t>
            </a:r>
          </a:p>
          <a:p>
            <a:pPr defTabSz="566928">
              <a:lnSpc>
                <a:spcPct val="150000"/>
              </a:lnSpc>
              <a:spcAft>
                <a:spcPts val="600"/>
              </a:spcAft>
            </a:pPr>
            <a:endParaRPr lang="el-GR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36214" indent="-236214" algn="just" defTabSz="566928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μαθητής ενεργεί σαν αποδέκτης, κάνει τις δραστηριότητες που έχουν σχεδιαστεί για αυτόν από την ΤΝ και οι επιδόσεις του χαράζουν το μαθησιακό του μονοπάτι. </a:t>
            </a:r>
            <a:endParaRPr sz="28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31461"/>
            <a:ext cx="5621260" cy="29950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4640" y="1320800"/>
            <a:ext cx="460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66928">
              <a:spcAft>
                <a:spcPts val="600"/>
              </a:spcAft>
            </a:pPr>
            <a:r>
              <a:rPr lang="el-GR" sz="24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Κατευθυνόμενη μάθηση από ΤΝ</a:t>
            </a:r>
            <a:endParaRPr lang="el-GR" sz="4000" i="1" dirty="0">
              <a:latin typeface="SKAlice" panose="000004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4740" y="2448560"/>
            <a:ext cx="4168379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defTabSz="566928">
              <a:spcAft>
                <a:spcPts val="600"/>
              </a:spcAft>
            </a:pPr>
            <a:r>
              <a:rPr lang="el-GR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Θεωρητική προσέγγιση: Συμπεριφορισμός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178130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3" name="Rectangle 335">
            <a:extLst>
              <a:ext uri="{FF2B5EF4-FFF2-40B4-BE49-F238E27FC236}">
                <a16:creationId xmlns:a16="http://schemas.microsoft.com/office/drawing/2014/main" id="{B47A3059-69F2-4E12-ACD8-A5FE281919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1" name="Google Shape;331;p31"/>
          <p:cNvSpPr txBox="1">
            <a:spLocks noGrp="1"/>
          </p:cNvSpPr>
          <p:nvPr>
            <p:ph type="title"/>
          </p:nvPr>
        </p:nvSpPr>
        <p:spPr>
          <a:xfrm>
            <a:off x="7145654" y="991443"/>
            <a:ext cx="4603001" cy="1087819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Παράδειγμα 1 </a:t>
            </a:r>
          </a:p>
        </p:txBody>
      </p:sp>
      <p:sp>
        <p:nvSpPr>
          <p:cNvPr id="344" name="Rectangle 337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83398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5" name="Rectangle 339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55" y="2285541"/>
            <a:ext cx="4526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654" y="2939972"/>
            <a:ext cx="4364413" cy="23254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345" y="1216343"/>
            <a:ext cx="4235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21208">
              <a:spcAft>
                <a:spcPts val="600"/>
              </a:spcAft>
            </a:pPr>
            <a:r>
              <a:rPr lang="el-GR" sz="24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Κατευθυνόμενη μάθηση από ΤΝ</a:t>
            </a:r>
            <a:endParaRPr lang="el-GR" sz="4000" i="1" dirty="0">
              <a:latin typeface="SKAlice" panose="000004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" y="2939972"/>
            <a:ext cx="6771035" cy="235295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defTabSz="521208">
              <a:lnSpc>
                <a:spcPct val="150000"/>
              </a:lnSpc>
              <a:spcAft>
                <a:spcPts val="600"/>
              </a:spcAft>
            </a:pP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 μαθησιακή προσέγγιση του 1</a:t>
            </a:r>
            <a:r>
              <a:rPr lang="el-GR" sz="2000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ου</a:t>
            </a: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παραδείγματος η ΤΝ  καθορίζει τον </a:t>
            </a:r>
            <a:r>
              <a:rPr lang="el-G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τρόπο</a:t>
            </a: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τον </a:t>
            </a:r>
            <a:r>
              <a:rPr lang="el-G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όγκο</a:t>
            </a: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 την </a:t>
            </a:r>
            <a:r>
              <a:rPr lang="el-G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ποιότητα</a:t>
            </a: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των </a:t>
            </a:r>
            <a:r>
              <a:rPr lang="el-GR" sz="20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πληροφοριών</a:t>
            </a: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που απαιτούνται για να εκπληρωθούν οι μαθησιακοί στόχοι κάτι που αναγκάζει τους μαθητές να ακολουθούν συγκεκριμένη πορεία.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221045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3" name="Rectangle 335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1" name="Google Shape;331;p31"/>
          <p:cNvSpPr txBox="1">
            <a:spLocks noGrp="1"/>
          </p:cNvSpPr>
          <p:nvPr>
            <p:ph type="title"/>
          </p:nvPr>
        </p:nvSpPr>
        <p:spPr>
          <a:xfrm>
            <a:off x="411480" y="991443"/>
            <a:ext cx="3347720" cy="549647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 fontScale="90000"/>
          </a:bodyPr>
          <a:lstStyle/>
          <a:p>
            <a:pPr algn="l">
              <a:spcBef>
                <a:spcPct val="0"/>
              </a:spcBef>
            </a:pPr>
            <a:r>
              <a:rPr lang="en-US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Παράδειγμα 1 </a:t>
            </a:r>
          </a:p>
        </p:txBody>
      </p:sp>
      <p:sp>
        <p:nvSpPr>
          <p:cNvPr id="334" name="Rectangle 337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5" name="Rectangle 339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89" y="1541090"/>
            <a:ext cx="3960351" cy="21101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3630" y="486866"/>
            <a:ext cx="3230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39496">
              <a:spcAft>
                <a:spcPts val="600"/>
              </a:spcAft>
            </a:pPr>
            <a:r>
              <a:rPr lang="el-GR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Κατευθυνόμενη μάθηση από ΤΝ</a:t>
            </a:r>
            <a:endParaRPr lang="el-GR" sz="3200" i="1" dirty="0">
              <a:latin typeface="SKAlice" panose="000004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265" y="1933212"/>
            <a:ext cx="7257870" cy="343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539496">
              <a:lnSpc>
                <a:spcPct val="150000"/>
              </a:lnSpc>
              <a:spcAft>
                <a:spcPts val="600"/>
              </a:spcAft>
            </a:pPr>
            <a:r>
              <a:rPr lang="el-GR" sz="2400" dirty="0"/>
              <a:t>Τα</a:t>
            </a:r>
            <a:r>
              <a:rPr lang="el-GR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συστήματα συλλέγουν πληροφορίες από τους μαθητές, σε μία προσπάθεια  εξατομίκευσης της μάθησης</a:t>
            </a:r>
            <a:r>
              <a:rPr lang="el-GR" sz="2400" dirty="0"/>
              <a:t>.</a:t>
            </a:r>
          </a:p>
          <a:p>
            <a:pPr algn="just" defTabSz="539496">
              <a:lnSpc>
                <a:spcPct val="150000"/>
              </a:lnSpc>
              <a:spcAft>
                <a:spcPts val="600"/>
              </a:spcAft>
            </a:pPr>
            <a:r>
              <a:rPr lang="el-GR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Παρόλα αυτά δεν αξιοποιεί το σύστημ</a:t>
            </a:r>
            <a:r>
              <a:rPr lang="el-GR" sz="2400" dirty="0"/>
              <a:t>α ουσιαστικά την πληροφόρηση αυτή, καθώς το περιορίζουν τα στερεότυπα και οι απόψεις του προγραμματιστή του</a:t>
            </a:r>
            <a:r>
              <a:rPr lang="el-GR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868160" y="5327436"/>
            <a:ext cx="5151120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539496">
              <a:spcAft>
                <a:spcPts val="600"/>
              </a:spcAft>
            </a:pP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Εφαρμογές του 1</a:t>
            </a:r>
            <a:r>
              <a:rPr lang="el-GR" sz="2000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ου</a:t>
            </a: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παραδείγματος είναι: </a:t>
            </a:r>
          </a:p>
          <a:p>
            <a:pPr marL="224784" indent="-224784" defTabSz="539496">
              <a:spcAft>
                <a:spcPts val="600"/>
              </a:spcAft>
              <a:buFontTx/>
              <a:buChar char="-"/>
            </a:pP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ευφυή συστήματα φροντιστηρίου</a:t>
            </a:r>
          </a:p>
          <a:p>
            <a:pPr marL="224784" indent="-224784" defTabSz="539496">
              <a:spcAft>
                <a:spcPts val="600"/>
              </a:spcAft>
              <a:buFontTx/>
              <a:buChar char="-"/>
            </a:pP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 Lady (</a:t>
            </a: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εκπαιδευτής στατιστικών).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912340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" name="Rectangle 418">
            <a:extLst>
              <a:ext uri="{FF2B5EF4-FFF2-40B4-BE49-F238E27FC236}">
                <a16:creationId xmlns:a16="http://schemas.microsoft.com/office/drawing/2014/main" id="{34D41D7D-6813-4420-BFEE-C9ECD14EEA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3" name="Google Shape;413;p34"/>
          <p:cNvSpPr txBox="1">
            <a:spLocks noGrp="1"/>
          </p:cNvSpPr>
          <p:nvPr>
            <p:ph type="title"/>
          </p:nvPr>
        </p:nvSpPr>
        <p:spPr>
          <a:xfrm>
            <a:off x="549277" y="469448"/>
            <a:ext cx="7202485" cy="1087890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Παρ</a:t>
            </a:r>
            <a:r>
              <a:rPr lang="el-GR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ά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δειγμα 2</a:t>
            </a:r>
          </a:p>
        </p:txBody>
      </p:sp>
      <p:sp>
        <p:nvSpPr>
          <p:cNvPr id="414" name="Google Shape;414;p34"/>
          <p:cNvSpPr txBox="1">
            <a:spLocks/>
          </p:cNvSpPr>
          <p:nvPr/>
        </p:nvSpPr>
        <p:spPr>
          <a:xfrm>
            <a:off x="5127585" y="2428483"/>
            <a:ext cx="6470247" cy="3532479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defTabSz="566928">
              <a:lnSpc>
                <a:spcPct val="150000"/>
              </a:lnSpc>
              <a:spcAft>
                <a:spcPts val="600"/>
              </a:spcAft>
            </a:pPr>
            <a:r>
              <a:rPr lang="el-GR" b="0" i="0" dirty="0">
                <a:solidFill>
                  <a:srgbClr val="1D2228"/>
                </a:solidFill>
                <a:effectLst/>
                <a:latin typeface="Helvetica Neue"/>
              </a:rPr>
              <a:t>Το δεύτερο παράδειγμα AIEd βασίζεται σε μια άποψη γνωστικού και κοινωνικού κονστρουκτιβισμού για τη</a:t>
            </a:r>
            <a:r>
              <a:rPr lang="el-GR" dirty="0"/>
              <a:t/>
            </a:r>
            <a:br>
              <a:rPr lang="el-GR" dirty="0"/>
            </a:br>
            <a:r>
              <a:rPr lang="el-GR" b="0" i="0" dirty="0">
                <a:solidFill>
                  <a:srgbClr val="1D2228"/>
                </a:solidFill>
                <a:effectLst/>
                <a:latin typeface="Helvetica Neue"/>
              </a:rPr>
              <a:t>μάθηση, η οποία αντανακλά την αντίληψη ότι η μάθηση συμβαίνει όταν ένας μαθητής αλληλεπιδρά με ανθρώπους, πληροφορίες και τεχνολογία σε κοινωνικά τοποθετημένα πλαίσια.</a:t>
            </a:r>
            <a:r>
              <a:rPr lang="el-GR" dirty="0"/>
              <a:t/>
            </a:r>
            <a:br>
              <a:rPr lang="el-GR" dirty="0"/>
            </a:br>
            <a:r>
              <a:rPr lang="el-GR" sz="1600" b="0" i="1" dirty="0">
                <a:solidFill>
                  <a:schemeClr val="accent6">
                    <a:lumMod val="50000"/>
                  </a:schemeClr>
                </a:solidFill>
                <a:effectLst/>
                <a:latin typeface="Helvetica Neue"/>
              </a:rPr>
              <a:t>Bandura, 1986;Liu &amp; Matthews, 2005;Vygotsky, 1978</a:t>
            </a:r>
            <a:endParaRPr sz="3200" i="1" dirty="0">
              <a:solidFill>
                <a:schemeClr val="accent6">
                  <a:lumMod val="50000"/>
                </a:schemeClr>
              </a:solidFill>
              <a:latin typeface="SKAlice" panose="00000400000000000000" pitchFamily="2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2" y="2369808"/>
            <a:ext cx="4647616" cy="32584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40010" y="269393"/>
            <a:ext cx="350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66928">
              <a:spcAft>
                <a:spcPts val="600"/>
              </a:spcAft>
            </a:pP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Υποστήριξη Μάθησης από ΤΝ</a:t>
            </a:r>
            <a:endParaRPr lang="el-GR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6018668" y="1409733"/>
            <a:ext cx="4329198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defTabSz="566928">
              <a:spcAft>
                <a:spcPts val="600"/>
              </a:spcAft>
            </a:pPr>
            <a:r>
              <a:rPr lang="el-GR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Θεωρητική προσέγγιση: Κονστρουκτιβισμός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053661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" name="Rectangle 418">
            <a:extLst>
              <a:ext uri="{FF2B5EF4-FFF2-40B4-BE49-F238E27FC236}">
                <a16:creationId xmlns:a16="http://schemas.microsoft.com/office/drawing/2014/main" id="{34D41D7D-6813-4420-BFEE-C9ECD14EEA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3" name="Google Shape;413;p34"/>
          <p:cNvSpPr txBox="1">
            <a:spLocks noGrp="1"/>
          </p:cNvSpPr>
          <p:nvPr>
            <p:ph type="title"/>
          </p:nvPr>
        </p:nvSpPr>
        <p:spPr>
          <a:xfrm>
            <a:off x="549277" y="469448"/>
            <a:ext cx="7202485" cy="1087890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Παρ</a:t>
            </a:r>
            <a:r>
              <a:rPr lang="el-GR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ά</a:t>
            </a:r>
            <a:r>
              <a:rPr lang="en-US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δειγμα 2</a:t>
            </a:r>
          </a:p>
        </p:txBody>
      </p:sp>
      <p:sp>
        <p:nvSpPr>
          <p:cNvPr id="414" name="Google Shape;414;p34"/>
          <p:cNvSpPr txBox="1">
            <a:spLocks/>
          </p:cNvSpPr>
          <p:nvPr/>
        </p:nvSpPr>
        <p:spPr>
          <a:xfrm>
            <a:off x="3932165" y="2026787"/>
            <a:ext cx="6715515" cy="264681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l-GR" sz="2000" dirty="0"/>
              <a:t>Σε σύγκριση με το πρώτο παράδειγμα υπάρχει ένα </a:t>
            </a:r>
            <a:r>
              <a:rPr lang="el-GR" sz="2000" u="sng" dirty="0"/>
              <a:t>αποφασιστικό</a:t>
            </a:r>
            <a:r>
              <a:rPr lang="el-GR" sz="2000" dirty="0"/>
              <a:t> βήμα προς τη </a:t>
            </a:r>
            <a:r>
              <a:rPr lang="el-GR" sz="2000" b="1" dirty="0"/>
              <a:t>μαθητοκεντρική </a:t>
            </a:r>
            <a:r>
              <a:rPr lang="el-GR" sz="2000" dirty="0"/>
              <a:t>προσέγγιση της μάθησης. Το σύστημα ΤΝ συλλέγει πληροφορίες από τον εκπαιδευόμενο ο οποίος μαθαίνει μέσα από αλληλεπίδραση με το σύστημα σε εξατομικευμένα μονοπάτια. 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87" y="1173418"/>
            <a:ext cx="3217220" cy="22555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30579" y="650240"/>
            <a:ext cx="3070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74172">
              <a:spcAft>
                <a:spcPts val="396"/>
              </a:spcAft>
            </a:pPr>
            <a:r>
              <a:rPr lang="el-GR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Υποστήριξη Μάθησης από ΤΝ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3050555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4" name="Rectangle 418">
            <a:extLst>
              <a:ext uri="{FF2B5EF4-FFF2-40B4-BE49-F238E27FC236}">
                <a16:creationId xmlns:a16="http://schemas.microsoft.com/office/drawing/2014/main" id="{CED4ADB3-C6E5-44F4-960B-D8CDEC8E8A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31" name="Group 420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5" name="Rectangle 424">
            <a:extLst>
              <a:ext uri="{FF2B5EF4-FFF2-40B4-BE49-F238E27FC236}">
                <a16:creationId xmlns:a16="http://schemas.microsoft.com/office/drawing/2014/main" id="{E46B98A5-2874-4160-A801-37F774304E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862" y="549276"/>
            <a:ext cx="7200149" cy="57594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3" name="Google Shape;413;p34"/>
          <p:cNvSpPr txBox="1">
            <a:spLocks noGrp="1"/>
          </p:cNvSpPr>
          <p:nvPr>
            <p:ph type="title"/>
          </p:nvPr>
        </p:nvSpPr>
        <p:spPr>
          <a:xfrm>
            <a:off x="490430" y="480361"/>
            <a:ext cx="6115890" cy="539750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Παρ</a:t>
            </a:r>
            <a:r>
              <a:rPr lang="el-GR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ά</a:t>
            </a:r>
            <a:r>
              <a:rPr lang="en-US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δειγμα 2</a:t>
            </a:r>
          </a:p>
        </p:txBody>
      </p: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21DDE79B-A5E7-4416-9FDF-A11E38510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0863" y="1846203"/>
            <a:ext cx="7200900" cy="4462522"/>
            <a:chOff x="4656138" y="0"/>
            <a:chExt cx="6983409" cy="6308725"/>
          </a:xfrm>
        </p:grpSpPr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5DBB2F20-9E4E-43B2-86CD-7D76C57444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4656138" y="0"/>
              <a:ext cx="6982794" cy="63087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4F981160-1756-4176-9381-12ED4B531D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4656138" y="0"/>
              <a:ext cx="6983409" cy="6308725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0" name="Rectangle 429">
              <a:extLst>
                <a:ext uri="{FF2B5EF4-FFF2-40B4-BE49-F238E27FC236}">
                  <a16:creationId xmlns:a16="http://schemas.microsoft.com/office/drawing/2014/main" id="{A18D65E0-26C5-4911-8E24-AF1E27F814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4656138" y="0"/>
              <a:ext cx="6983409" cy="6308725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14" name="Google Shape;414;p34"/>
          <p:cNvSpPr txBox="1">
            <a:spLocks/>
          </p:cNvSpPr>
          <p:nvPr/>
        </p:nvSpPr>
        <p:spPr>
          <a:xfrm>
            <a:off x="3676205" y="2560321"/>
            <a:ext cx="7784932" cy="190964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just" defTabSz="539496">
              <a:lnSpc>
                <a:spcPct val="150000"/>
              </a:lnSpc>
              <a:spcAft>
                <a:spcPts val="600"/>
              </a:spcAft>
            </a:pPr>
            <a:endParaRPr sz="3200" dirty="0">
              <a:latin typeface="SKAlice" panose="000004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98137" y="227489"/>
            <a:ext cx="3053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9496">
              <a:spcAft>
                <a:spcPts val="600"/>
              </a:spcAft>
            </a:pPr>
            <a:r>
              <a:rPr lang="el-GR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Υποστήριξη Μάθησης από ΤΝ</a:t>
            </a:r>
            <a:endParaRPr lang="el-G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52759" y="5091814"/>
            <a:ext cx="4903038" cy="8998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539496">
              <a:spcAft>
                <a:spcPts val="600"/>
              </a:spcAft>
            </a:pPr>
            <a:r>
              <a:rPr lang="el-GR" sz="14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Εφαρμογές: </a:t>
            </a:r>
          </a:p>
          <a:p>
            <a:pPr marL="285750" indent="-285750" algn="just" defTabSz="539496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l-GR" sz="14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Στα συστήματα που βασίζονται στον διάλογο (</a:t>
            </a:r>
            <a:r>
              <a:rPr lang="en-US" sz="14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DTS)</a:t>
            </a:r>
          </a:p>
          <a:p>
            <a:pPr marL="285750" indent="-285750" algn="just" defTabSz="539496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l-GR" sz="14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Στα διερευνητικά περιβάλλοντα μάθησης (</a:t>
            </a:r>
            <a:r>
              <a:rPr lang="en-US" sz="14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ELEs)</a:t>
            </a:r>
            <a:endParaRPr lang="el-GR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0AB5A6-2A90-4A4B-A830-B5807F04A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93" y="4268172"/>
            <a:ext cx="2869682" cy="19096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E734BC-B20A-E70C-8CAB-89951363D3FE}"/>
              </a:ext>
            </a:extLst>
          </p:cNvPr>
          <p:cNvSpPr txBox="1"/>
          <p:nvPr/>
        </p:nvSpPr>
        <p:spPr>
          <a:xfrm>
            <a:off x="550861" y="1846203"/>
            <a:ext cx="101069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>
              <a:defRPr/>
            </a:lvl1pPr>
          </a:lstStyle>
          <a:p>
            <a:pPr marL="0" algn="just" rtl="0">
              <a:spcBef>
                <a:spcPts val="0"/>
              </a:spcBef>
              <a:spcAft>
                <a:spcPts val="0"/>
              </a:spcAft>
            </a:pPr>
            <a:r>
              <a:rPr lang="el-GR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Για την επιτυχία του παραδείγματος 2, απαιτείται η συνεχής αλληλεπίδραση και ανατροφοδότηση του συστήματος από το μαθητή και το αντίστροφο σε πραγματικό χρόνο.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algn="just" rtl="0">
              <a:spcBef>
                <a:spcPts val="0"/>
              </a:spcBef>
              <a:spcAft>
                <a:spcPts val="0"/>
              </a:spcAft>
            </a:pPr>
            <a:endParaRPr lang="el-GR" b="0" i="0" dirty="0">
              <a:solidFill>
                <a:srgbClr val="1D2228"/>
              </a:solidFill>
              <a:effectLst/>
              <a:latin typeface="Helvetica Neue"/>
            </a:endParaRPr>
          </a:p>
          <a:p>
            <a:pPr marL="0" algn="just" rtl="0">
              <a:spcBef>
                <a:spcPts val="0"/>
              </a:spcBef>
              <a:spcAft>
                <a:spcPts val="0"/>
              </a:spcAft>
            </a:pPr>
            <a:r>
              <a:rPr lang="el-GR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Πρακτικά όμως αυτό είναι ανέφικτο καθότι οι δυο πλευρές είναι συνεχώς  μεταβαλλόμενες και εξελισσόμενες.</a:t>
            </a:r>
            <a:endParaRPr lang="el-GR" b="0" i="0" dirty="0">
              <a:solidFill>
                <a:srgbClr val="1D2228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7992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362AEB-54FF-4885-8C1B-A26144F2C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4" y="735205"/>
            <a:ext cx="6827863" cy="129290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1100" b="1" dirty="0"/>
              <a:t/>
            </a:r>
            <a:br>
              <a:rPr lang="en-US" sz="1100" b="1" dirty="0"/>
            </a:br>
            <a:r>
              <a:rPr lang="en-US" sz="1100" b="1" dirty="0"/>
              <a:t/>
            </a:r>
            <a:br>
              <a:rPr lang="en-US" sz="1100" b="1" dirty="0"/>
            </a:br>
            <a:r>
              <a:rPr lang="en-US" sz="1100" b="1" dirty="0"/>
              <a:t/>
            </a:r>
            <a:br>
              <a:rPr lang="en-US" sz="1100" b="1" dirty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/>
              <a:t>Θεωρητική προσέγγιση:</a:t>
            </a:r>
            <a:r>
              <a:rPr lang="el-GR" sz="1800" b="1" dirty="0"/>
              <a:t> Κονεκτιβισμός και "Complex Adaptive System" (CAS) </a:t>
            </a:r>
            <a:br>
              <a:rPr lang="el-GR" sz="1800" b="1" dirty="0"/>
            </a:br>
            <a:r>
              <a:rPr lang="en-US" sz="1800" b="1" dirty="0"/>
              <a:t> </a:t>
            </a:r>
            <a:r>
              <a:rPr lang="en-US" sz="1100" b="1" dirty="0"/>
              <a:t/>
            </a:r>
            <a:br>
              <a:rPr lang="en-US" sz="1100" b="1" dirty="0"/>
            </a:br>
            <a:r>
              <a:rPr lang="en-US" sz="1100" dirty="0"/>
              <a:t/>
            </a:r>
            <a:br>
              <a:rPr lang="en-US" sz="1100" dirty="0"/>
            </a:br>
            <a:r>
              <a:rPr lang="en-US" sz="1100" dirty="0"/>
              <a:t/>
            </a:r>
            <a:br>
              <a:rPr lang="en-US" sz="1100" dirty="0"/>
            </a:b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43011D-CA0F-45D0-BB7D-94EF7703AF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" r="2149" b="-2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87C1B-DB25-4729-A95C-E8710AA36BC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473665" y="301475"/>
            <a:ext cx="4579790" cy="733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dirty="0"/>
              <a:t>Παράδειγμα 3:</a:t>
            </a:r>
          </a:p>
          <a:p>
            <a:pPr marL="0" indent="0">
              <a:buNone/>
            </a:pPr>
            <a:r>
              <a:rPr lang="en-US" sz="1600" dirty="0"/>
              <a:t>Ενδυνάμωση Μαθητή από την ΤΝ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E7A7AE-258B-4059-A73B-A85812ACCF65}"/>
              </a:ext>
            </a:extLst>
          </p:cNvPr>
          <p:cNvSpPr txBox="1"/>
          <p:nvPr/>
        </p:nvSpPr>
        <p:spPr>
          <a:xfrm>
            <a:off x="6549877" y="2819400"/>
            <a:ext cx="5161832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Στο παράδειγμα αυτό  η ΤΝ βρίσκεται στη υπηρεσία του εκπαιδευόμενου με στόχο όχι μόνο την επίτευξη της μάθησης αλλά και την</a:t>
            </a:r>
            <a:r>
              <a:rPr lang="el-GR" dirty="0"/>
              <a:t> </a:t>
            </a:r>
            <a:r>
              <a:rPr lang="el-GR" u="sng" dirty="0"/>
              <a:t>επαυξημένη </a:t>
            </a:r>
            <a:r>
              <a:rPr lang="en-US" u="sng" dirty="0"/>
              <a:t>νοημοσύνη </a:t>
            </a:r>
            <a:r>
              <a:rPr lang="en-US" dirty="0"/>
              <a:t>, βασιζόμενη στην υιοθέτηση εννοιών, όπως την Ανθρωποκεντρική Τεχνητή Νοημοσύνη, τη Μηχανική Μάθηση (ML), κ.α.</a:t>
            </a:r>
            <a:br>
              <a:rPr lang="en-US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9386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43011D-CA0F-45D0-BB7D-94EF7703AF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" r="2149" b="-2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87C1B-DB25-4729-A95C-E8710AA36BC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80138" y="255293"/>
            <a:ext cx="4579790" cy="733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dirty="0"/>
              <a:t>Παράδειγμα 3:</a:t>
            </a:r>
          </a:p>
          <a:p>
            <a:pPr marL="0" indent="0">
              <a:buNone/>
            </a:pPr>
            <a:r>
              <a:rPr lang="en-US" sz="1600" dirty="0"/>
              <a:t>Ενδυνάμωση Μαθητή από την ΤΝ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E7A7AE-258B-4059-A73B-A85812ACCF65}"/>
              </a:ext>
            </a:extLst>
          </p:cNvPr>
          <p:cNvSpPr txBox="1"/>
          <p:nvPr/>
        </p:nvSpPr>
        <p:spPr>
          <a:xfrm>
            <a:off x="5964382" y="2514600"/>
            <a:ext cx="5645875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Βασικές προϋποθέσεις</a:t>
            </a:r>
            <a:r>
              <a:rPr lang="en-US" dirty="0"/>
              <a:t> για να μπορέσει να επιτευχθεί η συνεργασία ανθρώπου - υπολογιστή σε τέτοιο επίπεδο είναι το υψηλό επίπεδο διαφάνειας, ακρίβειας και αποτελεσματικότητας ώστε να μπορεί ο εκπαιδευόμενος να έχει τις πληροφορίες που χρειάζεται για να πάρει τις σωστές αποφάσεις για την μαθησιακή του πορεία.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691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D3EDE-36D4-46B6-86D5-1C748BDA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541" y="346843"/>
            <a:ext cx="6874079" cy="872358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0070C0"/>
                </a:solidFill>
              </a:rPr>
              <a:t>ΕΙΣΑΓΩΓΗ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DDFEB7-D4E9-4ADF-B0A8-F0A31D16952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146" y="5006109"/>
            <a:ext cx="2875854" cy="1830504"/>
          </a:xfrm>
          <a:prstGeom prst="rect">
            <a:avLst/>
          </a:prstGeom>
        </p:spPr>
      </p:pic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3DA3B7F8-C810-5D33-3044-BB51367970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6559306"/>
              </p:ext>
            </p:extLst>
          </p:nvPr>
        </p:nvGraphicFramePr>
        <p:xfrm>
          <a:off x="979055" y="1469877"/>
          <a:ext cx="8608289" cy="3385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4076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43011D-CA0F-45D0-BB7D-94EF7703AF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" r="2149" b="-2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87C1B-DB25-4729-A95C-E8710AA36BC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80138" y="255293"/>
            <a:ext cx="4579790" cy="733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dirty="0"/>
              <a:t>Παράδειγμα 3:</a:t>
            </a:r>
          </a:p>
          <a:p>
            <a:pPr marL="0" indent="0">
              <a:buNone/>
            </a:pPr>
            <a:r>
              <a:rPr lang="en-US" sz="1600" dirty="0"/>
              <a:t>Ενδυνάμωση Μαθητή από την ΤΝ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E7A7AE-258B-4059-A73B-A85812ACCF65}"/>
              </a:ext>
            </a:extLst>
          </p:cNvPr>
          <p:cNvSpPr txBox="1"/>
          <p:nvPr/>
        </p:nvSpPr>
        <p:spPr>
          <a:xfrm>
            <a:off x="6760066" y="988661"/>
            <a:ext cx="4450632" cy="5355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Βασικοί Παράγοντες </a:t>
            </a:r>
            <a:r>
              <a:rPr lang="en-US" dirty="0"/>
              <a:t>για την ανάπτυξη του 3ου Παραδείγματος είναι</a:t>
            </a:r>
            <a:r>
              <a:rPr lang="el-GR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- Η πολυτροπική συλλογή δεδομένων (δεδομένα φυσιολογικής αίσθησης , παρακολούθησης ματιών, ηλεκτροεγκεφαλογραφίας)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-Τα Μοντέλα αλγορίθμων ΤΝ σε πραγματικό χρόνο ( συλλογή δεδομένων και έγκαιρη ανατροφοδότηση)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-και τα Πολυδιάστατα Χαρακτηριστικά του AIEd ( κοινωνικές, γνωστικές, συναισθηματικές, φιλοσοφικές, ηθικές διαστάσεις).</a:t>
            </a:r>
            <a:endParaRPr lang="el-GR" dirty="0"/>
          </a:p>
          <a:p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1760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1556" y="98088"/>
            <a:ext cx="6982544" cy="57606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Απαντήσεις στα ερευνητικά ερωτήματα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21556" y="870744"/>
            <a:ext cx="6337384" cy="5472608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l-GR" sz="1600" dirty="0">
                <a:latin typeface="SKAlice" panose="00000400000000000000" pitchFamily="2" charset="0"/>
              </a:rPr>
              <a:t>Ο ρόλος της ΤΝ στην εκπαίδευση όπως αναπτύχθηκε στο άρθρο μέσα από τα παραδείγματα είναι:</a:t>
            </a:r>
          </a:p>
          <a:p>
            <a:pPr algn="just">
              <a:lnSpc>
                <a:spcPct val="150000"/>
              </a:lnSpc>
            </a:pPr>
            <a:r>
              <a:rPr lang="el-GR" sz="1600" dirty="0">
                <a:latin typeface="SKAlice" panose="00000400000000000000" pitchFamily="2" charset="0"/>
              </a:rPr>
              <a:t>	- Ως </a:t>
            </a:r>
            <a:r>
              <a:rPr lang="el-GR" sz="1600" b="1" i="1" dirty="0">
                <a:latin typeface="SKAlice" panose="00000400000000000000" pitchFamily="2" charset="0"/>
              </a:rPr>
              <a:t>Καθοδηγητής</a:t>
            </a:r>
            <a:r>
              <a:rPr lang="el-GR" sz="1600" dirty="0">
                <a:latin typeface="SKAlice" panose="00000400000000000000" pitchFamily="2" charset="0"/>
              </a:rPr>
              <a:t> στο 1</a:t>
            </a:r>
            <a:r>
              <a:rPr lang="el-GR" sz="1600" baseline="30000" dirty="0">
                <a:latin typeface="SKAlice" panose="00000400000000000000" pitchFamily="2" charset="0"/>
              </a:rPr>
              <a:t>ο</a:t>
            </a:r>
            <a:r>
              <a:rPr lang="el-GR" sz="1600" dirty="0">
                <a:latin typeface="SKAlice" panose="00000400000000000000" pitchFamily="2" charset="0"/>
              </a:rPr>
              <a:t> παράδειγμα</a:t>
            </a:r>
          </a:p>
          <a:p>
            <a:pPr algn="just">
              <a:lnSpc>
                <a:spcPct val="150000"/>
              </a:lnSpc>
            </a:pPr>
            <a:r>
              <a:rPr lang="el-GR" sz="1600" dirty="0">
                <a:latin typeface="SKAlice" panose="00000400000000000000" pitchFamily="2" charset="0"/>
              </a:rPr>
              <a:t>	- Ως </a:t>
            </a:r>
            <a:r>
              <a:rPr lang="el-GR" sz="1600" b="1" i="1" dirty="0">
                <a:latin typeface="SKAlice" panose="00000400000000000000" pitchFamily="2" charset="0"/>
              </a:rPr>
              <a:t>Υποστηρικτής </a:t>
            </a:r>
            <a:r>
              <a:rPr lang="el-GR" sz="1600" dirty="0">
                <a:latin typeface="SKAlice" panose="00000400000000000000" pitchFamily="2" charset="0"/>
              </a:rPr>
              <a:t>στο 2</a:t>
            </a:r>
            <a:r>
              <a:rPr lang="el-GR" sz="1600" baseline="30000" dirty="0">
                <a:latin typeface="SKAlice" panose="00000400000000000000" pitchFamily="2" charset="0"/>
              </a:rPr>
              <a:t>ο</a:t>
            </a:r>
            <a:r>
              <a:rPr lang="el-GR" sz="1600" dirty="0">
                <a:latin typeface="SKAlice" panose="00000400000000000000" pitchFamily="2" charset="0"/>
              </a:rPr>
              <a:t> παράδειγμα και </a:t>
            </a:r>
          </a:p>
          <a:p>
            <a:pPr algn="just">
              <a:lnSpc>
                <a:spcPct val="150000"/>
              </a:lnSpc>
            </a:pPr>
            <a:r>
              <a:rPr lang="el-GR" sz="1600" b="1" i="1" dirty="0">
                <a:latin typeface="SKAlice" panose="00000400000000000000" pitchFamily="2" charset="0"/>
              </a:rPr>
              <a:t>	- </a:t>
            </a:r>
            <a:r>
              <a:rPr lang="el-GR" sz="1600" dirty="0">
                <a:latin typeface="SKAlice" panose="00000400000000000000" pitchFamily="2" charset="0"/>
              </a:rPr>
              <a:t>Ως </a:t>
            </a:r>
            <a:r>
              <a:rPr lang="el-GR" sz="1600" b="1" i="1" dirty="0">
                <a:latin typeface="SKAlice" panose="00000400000000000000" pitchFamily="2" charset="0"/>
              </a:rPr>
              <a:t>Ενδυναμωτής</a:t>
            </a:r>
            <a:r>
              <a:rPr lang="el-GR" sz="1600" dirty="0">
                <a:latin typeface="SKAlice" panose="00000400000000000000" pitchFamily="2" charset="0"/>
              </a:rPr>
              <a:t> στο 3</a:t>
            </a:r>
            <a:r>
              <a:rPr lang="el-GR" sz="1600" baseline="30000" dirty="0">
                <a:latin typeface="SKAlice" panose="00000400000000000000" pitchFamily="2" charset="0"/>
              </a:rPr>
              <a:t>ο</a:t>
            </a:r>
            <a:r>
              <a:rPr lang="el-GR" sz="1600" dirty="0">
                <a:latin typeface="SKAlice" panose="00000400000000000000" pitchFamily="2" charset="0"/>
              </a:rPr>
              <a:t> παράδειγμα.</a:t>
            </a:r>
          </a:p>
          <a:p>
            <a:pPr marL="342900" indent="-342900" algn="just">
              <a:lnSpc>
                <a:spcPct val="150000"/>
              </a:lnSpc>
              <a:buAutoNum type="arabicPeriod" startAt="2"/>
            </a:pPr>
            <a:r>
              <a:rPr lang="el-GR" sz="1600" dirty="0">
                <a:latin typeface="SKAlice" panose="00000400000000000000" pitchFamily="2" charset="0"/>
              </a:rPr>
              <a:t>Η σύνδεση με τις υπάρχουσες θεωρίες μάθησης αντίστοιχα προκύπτει:</a:t>
            </a:r>
          </a:p>
          <a:p>
            <a:pPr algn="just">
              <a:lnSpc>
                <a:spcPct val="150000"/>
              </a:lnSpc>
            </a:pPr>
            <a:r>
              <a:rPr lang="el-GR" sz="1600" dirty="0">
                <a:latin typeface="SKAlice" panose="00000400000000000000" pitchFamily="2" charset="0"/>
              </a:rPr>
              <a:t>	- Σύνδεση με τον </a:t>
            </a:r>
            <a:r>
              <a:rPr lang="el-GR" sz="1600" b="1" i="1" dirty="0">
                <a:latin typeface="SKAlice" panose="00000400000000000000" pitchFamily="2" charset="0"/>
              </a:rPr>
              <a:t>Συμπεριφορισμό</a:t>
            </a:r>
            <a:r>
              <a:rPr lang="el-GR" sz="1600" dirty="0">
                <a:latin typeface="SKAlice" panose="00000400000000000000" pitchFamily="2" charset="0"/>
              </a:rPr>
              <a:t> στο 1</a:t>
            </a:r>
            <a:r>
              <a:rPr lang="el-GR" sz="1600" baseline="30000" dirty="0">
                <a:latin typeface="SKAlice" panose="00000400000000000000" pitchFamily="2" charset="0"/>
              </a:rPr>
              <a:t>ο</a:t>
            </a:r>
            <a:r>
              <a:rPr lang="el-GR" sz="1600" dirty="0">
                <a:latin typeface="SKAlice" panose="00000400000000000000" pitchFamily="2" charset="0"/>
              </a:rPr>
              <a:t> παράδειγμα</a:t>
            </a:r>
          </a:p>
          <a:p>
            <a:pPr algn="just">
              <a:lnSpc>
                <a:spcPct val="150000"/>
              </a:lnSpc>
            </a:pPr>
            <a:r>
              <a:rPr lang="el-GR" sz="1600" dirty="0">
                <a:latin typeface="SKAlice" panose="00000400000000000000" pitchFamily="2" charset="0"/>
              </a:rPr>
              <a:t>	- Σύνδεση με τον </a:t>
            </a:r>
            <a:r>
              <a:rPr lang="el-GR" sz="1600" b="1" i="1" dirty="0">
                <a:latin typeface="SKAlice" panose="00000400000000000000" pitchFamily="2" charset="0"/>
              </a:rPr>
              <a:t>Κονστρουκτιβισμό</a:t>
            </a:r>
            <a:r>
              <a:rPr lang="el-GR" sz="1600" dirty="0">
                <a:latin typeface="SKAlice" panose="00000400000000000000" pitchFamily="2" charset="0"/>
              </a:rPr>
              <a:t> στο 2</a:t>
            </a:r>
            <a:r>
              <a:rPr lang="el-GR" sz="1600" baseline="30000" dirty="0">
                <a:latin typeface="SKAlice" panose="00000400000000000000" pitchFamily="2" charset="0"/>
              </a:rPr>
              <a:t>ο</a:t>
            </a:r>
            <a:r>
              <a:rPr lang="el-GR" sz="1600" dirty="0">
                <a:latin typeface="SKAlice" panose="00000400000000000000" pitchFamily="2" charset="0"/>
              </a:rPr>
              <a:t> παράδειγμα και</a:t>
            </a:r>
          </a:p>
          <a:p>
            <a:pPr algn="just">
              <a:lnSpc>
                <a:spcPct val="150000"/>
              </a:lnSpc>
            </a:pPr>
            <a:r>
              <a:rPr lang="el-GR" sz="1600" dirty="0">
                <a:latin typeface="SKAlice" panose="00000400000000000000" pitchFamily="2" charset="0"/>
              </a:rPr>
              <a:t>	- Σύνδεση με το </a:t>
            </a:r>
            <a:r>
              <a:rPr lang="en-US" sz="1600" b="1" i="1" dirty="0">
                <a:latin typeface="SKAlice" panose="00000400000000000000" pitchFamily="2" charset="0"/>
              </a:rPr>
              <a:t>Complex Adaptive System </a:t>
            </a:r>
            <a:r>
              <a:rPr lang="el-GR" sz="1600" dirty="0">
                <a:latin typeface="SKAlice" panose="00000400000000000000" pitchFamily="2" charset="0"/>
              </a:rPr>
              <a:t>στο 3</a:t>
            </a:r>
            <a:r>
              <a:rPr lang="el-GR" sz="1600" baseline="30000" dirty="0">
                <a:latin typeface="SKAlice" panose="00000400000000000000" pitchFamily="2" charset="0"/>
              </a:rPr>
              <a:t>ο</a:t>
            </a:r>
            <a:r>
              <a:rPr lang="el-GR" sz="1600" dirty="0">
                <a:latin typeface="SKAlice" panose="00000400000000000000" pitchFamily="2" charset="0"/>
              </a:rPr>
              <a:t>.</a:t>
            </a:r>
            <a:endParaRPr lang="en-US" sz="1600" dirty="0">
              <a:latin typeface="SKAlice" panose="000004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SKAlice" panose="00000400000000000000" pitchFamily="2" charset="0"/>
              </a:rPr>
              <a:t>3.  </a:t>
            </a:r>
            <a:r>
              <a:rPr lang="el-GR" sz="1600" dirty="0">
                <a:latin typeface="SKAlice" panose="00000400000000000000" pitchFamily="2" charset="0"/>
              </a:rPr>
              <a:t>Στο 3</a:t>
            </a:r>
            <a:r>
              <a:rPr lang="el-GR" sz="1600" baseline="30000" dirty="0">
                <a:latin typeface="SKAlice" panose="00000400000000000000" pitchFamily="2" charset="0"/>
              </a:rPr>
              <a:t>ο</a:t>
            </a:r>
            <a:r>
              <a:rPr lang="el-GR" sz="1600" dirty="0">
                <a:latin typeface="SKAlice" panose="00000400000000000000" pitchFamily="2" charset="0"/>
              </a:rPr>
              <a:t> ερευνητικό ερώτημα δεν υπάρχει σαφής απάντηση, μέσα όμως από την ανάπτυξη των ερωτημάτων θεωρητικά διαφαίνεται μικρή επιρροή της μάθησης και της διδασκαλίας στο πρώτο παράδειγμα, πολύ μεγαλύτερη στο 2</a:t>
            </a:r>
            <a:r>
              <a:rPr lang="el-GR" sz="1600" baseline="30000" dirty="0">
                <a:latin typeface="SKAlice" panose="00000400000000000000" pitchFamily="2" charset="0"/>
              </a:rPr>
              <a:t>ο</a:t>
            </a:r>
            <a:r>
              <a:rPr lang="el-GR" sz="1600" dirty="0">
                <a:latin typeface="SKAlice" panose="00000400000000000000" pitchFamily="2" charset="0"/>
              </a:rPr>
              <a:t> και καθοριστική στο 3ο  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3BD5166-4B73-4AE0-1EA1-12F4A69E02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1"/>
          <a:stretch/>
        </p:blipFill>
        <p:spPr>
          <a:xfrm>
            <a:off x="7247876" y="-5"/>
            <a:ext cx="4944123" cy="4277365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7632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66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0FA411-A42B-4E03-87C8-FD3E6D4B3E90}"/>
              </a:ext>
            </a:extLst>
          </p:cNvPr>
          <p:cNvSpPr/>
          <p:nvPr/>
        </p:nvSpPr>
        <p:spPr>
          <a:xfrm>
            <a:off x="194121" y="1761229"/>
            <a:ext cx="4156457" cy="369437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tx1"/>
                </a:solidFill>
              </a:rPr>
              <a:t>Εν κατακλείδι  </a:t>
            </a:r>
            <a:r>
              <a:rPr lang="en-US" sz="1600" dirty="0">
                <a:solidFill>
                  <a:schemeClr val="tx1"/>
                </a:solidFill>
              </a:rPr>
              <a:t>από την έρευνα γίνεται </a:t>
            </a:r>
            <a:r>
              <a:rPr lang="en-US" sz="1600" u="sng" dirty="0">
                <a:solidFill>
                  <a:schemeClr val="tx1"/>
                </a:solidFill>
              </a:rPr>
              <a:t>σαφές</a:t>
            </a:r>
            <a:r>
              <a:rPr lang="en-US" sz="1600" dirty="0">
                <a:solidFill>
                  <a:schemeClr val="tx1"/>
                </a:solidFill>
              </a:rPr>
              <a:t> ότι: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Αφενός η εφαρμογή από μόνη της της ΤΝ στην εκπαίδευση </a:t>
            </a:r>
            <a:r>
              <a:rPr lang="en-US" sz="1600" b="1" dirty="0">
                <a:solidFill>
                  <a:schemeClr val="tx1"/>
                </a:solidFill>
              </a:rPr>
              <a:t>δεν</a:t>
            </a:r>
            <a:r>
              <a:rPr lang="en-US" sz="1600" dirty="0">
                <a:solidFill>
                  <a:schemeClr val="tx1"/>
                </a:solidFill>
              </a:rPr>
              <a:t> αποτελεί πανάκεια και είναι </a:t>
            </a:r>
            <a:r>
              <a:rPr lang="en-US" sz="1600" b="1" dirty="0">
                <a:solidFill>
                  <a:schemeClr val="tx1"/>
                </a:solidFill>
              </a:rPr>
              <a:t>απαραίτητη</a:t>
            </a:r>
            <a:r>
              <a:rPr lang="en-US" sz="1600" dirty="0">
                <a:solidFill>
                  <a:schemeClr val="tx1"/>
                </a:solidFill>
              </a:rPr>
              <a:t> η </a:t>
            </a:r>
            <a:r>
              <a:rPr lang="en-US" sz="1600" b="1" dirty="0">
                <a:solidFill>
                  <a:schemeClr val="tx1"/>
                </a:solidFill>
              </a:rPr>
              <a:t>ενσωμάτωση</a:t>
            </a:r>
            <a:r>
              <a:rPr lang="en-US" sz="1600" dirty="0">
                <a:solidFill>
                  <a:schemeClr val="tx1"/>
                </a:solidFill>
              </a:rPr>
              <a:t> των υφιστάμενων θεωριών μάθησης.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 Αφετέρου  η μελλοντική ανάπτυξη του πεδίου των AIEd, </a:t>
            </a:r>
            <a:r>
              <a:rPr lang="en-US" sz="1600" b="1" dirty="0">
                <a:solidFill>
                  <a:schemeClr val="tx1"/>
                </a:solidFill>
              </a:rPr>
              <a:t>πρέπει</a:t>
            </a:r>
            <a:r>
              <a:rPr lang="en-US" sz="1600" dirty="0">
                <a:solidFill>
                  <a:schemeClr val="tx1"/>
                </a:solidFill>
              </a:rPr>
              <a:t> να οδηγήσει στην </a:t>
            </a:r>
            <a:r>
              <a:rPr lang="en-US" sz="1600" b="1" dirty="0">
                <a:solidFill>
                  <a:schemeClr val="tx1"/>
                </a:solidFill>
              </a:rPr>
              <a:t>ανάπτυξη</a:t>
            </a:r>
            <a:r>
              <a:rPr lang="en-US" sz="1600" dirty="0">
                <a:solidFill>
                  <a:schemeClr val="tx1"/>
                </a:solidFill>
              </a:rPr>
              <a:t> της </a:t>
            </a:r>
            <a:r>
              <a:rPr lang="en-US" sz="1600" b="1" dirty="0">
                <a:solidFill>
                  <a:schemeClr val="tx1"/>
                </a:solidFill>
              </a:rPr>
              <a:t>εξατομικευμένης μάθησης</a:t>
            </a:r>
            <a:r>
              <a:rPr lang="en-US" sz="1600" dirty="0">
                <a:solidFill>
                  <a:schemeClr val="tx1"/>
                </a:solidFill>
              </a:rPr>
              <a:t> με </a:t>
            </a:r>
            <a:r>
              <a:rPr lang="en-US" sz="1600" b="1" dirty="0">
                <a:solidFill>
                  <a:schemeClr val="tx1"/>
                </a:solidFill>
              </a:rPr>
              <a:t>επίκεντρο τον μαθητή.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A6D4C8-15B5-4572-AFD9-83717E5C71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1"/>
          <a:stretch/>
        </p:blipFill>
        <p:spPr>
          <a:xfrm>
            <a:off x="5678318" y="-5"/>
            <a:ext cx="6513681" cy="3694373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33BD7B-F697-40E0-A356-91EA2043E9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 b="16978"/>
          <a:stretch/>
        </p:blipFill>
        <p:spPr>
          <a:xfrm>
            <a:off x="7179295" y="3694368"/>
            <a:ext cx="5019814" cy="3163636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21347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86481153-9D10-6306-3BA9-62891171C94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22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57760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09743A-AA10-4585-9265-0843F7060564}"/>
              </a:ext>
            </a:extLst>
          </p:cNvPr>
          <p:cNvSpPr txBox="1"/>
          <p:nvPr/>
        </p:nvSpPr>
        <p:spPr>
          <a:xfrm>
            <a:off x="645066" y="2031101"/>
            <a:ext cx="4282984" cy="35119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tx1"/>
                </a:solidFill>
              </a:rPr>
              <a:t>Κερδίζοντας από τους επιστήμονες το ρόλο του  </a:t>
            </a:r>
            <a:r>
              <a:rPr lang="en-US" sz="1700" i="1" dirty="0">
                <a:solidFill>
                  <a:schemeClr val="tx1"/>
                </a:solidFill>
              </a:rPr>
              <a:t>«ισχυρ</a:t>
            </a:r>
            <a:r>
              <a:rPr lang="el-GR" sz="1700" i="1" dirty="0">
                <a:solidFill>
                  <a:schemeClr val="tx1"/>
                </a:solidFill>
              </a:rPr>
              <a:t>ού</a:t>
            </a:r>
            <a:r>
              <a:rPr lang="en-US" sz="1700" i="1" dirty="0">
                <a:solidFill>
                  <a:schemeClr val="tx1"/>
                </a:solidFill>
              </a:rPr>
              <a:t> εργαλε</a:t>
            </a:r>
            <a:r>
              <a:rPr lang="el-GR" sz="1700" i="1" dirty="0">
                <a:solidFill>
                  <a:schemeClr val="tx1"/>
                </a:solidFill>
              </a:rPr>
              <a:t>ίου</a:t>
            </a:r>
            <a:r>
              <a:rPr lang="en-US" sz="1700" i="1" dirty="0">
                <a:solidFill>
                  <a:schemeClr val="tx1"/>
                </a:solidFill>
              </a:rPr>
              <a:t>»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l-GR" sz="1700" dirty="0">
                <a:solidFill>
                  <a:schemeClr val="tx1"/>
                </a:solidFill>
              </a:rPr>
              <a:t>που</a:t>
            </a:r>
            <a:r>
              <a:rPr lang="en-US" sz="1700" dirty="0">
                <a:solidFill>
                  <a:schemeClr val="tx1"/>
                </a:solidFill>
              </a:rPr>
              <a:t> έδωσε: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 την προοπτική δημιουργίας </a:t>
            </a:r>
            <a:r>
              <a:rPr lang="en-US" sz="1700" b="1" u="sng" dirty="0">
                <a:solidFill>
                  <a:schemeClr val="tx1"/>
                </a:solidFill>
              </a:rPr>
              <a:t>νέου</a:t>
            </a:r>
            <a:r>
              <a:rPr lang="en-US" sz="1700" dirty="0">
                <a:solidFill>
                  <a:schemeClr val="tx1"/>
                </a:solidFill>
              </a:rPr>
              <a:t> σχεδιασμού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 τεχνολογική </a:t>
            </a:r>
            <a:r>
              <a:rPr lang="en-US" sz="1700" b="1" dirty="0">
                <a:solidFill>
                  <a:schemeClr val="tx1"/>
                </a:solidFill>
              </a:rPr>
              <a:t>ανάπτυξη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 και εκπαιδευτική </a:t>
            </a:r>
            <a:r>
              <a:rPr lang="en-US" sz="1700" b="1" dirty="0">
                <a:solidFill>
                  <a:schemeClr val="tx1"/>
                </a:solidFill>
              </a:rPr>
              <a:t>έρευνα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 b="1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i="1" dirty="0">
                <a:solidFill>
                  <a:schemeClr val="tx1"/>
                </a:solidFill>
              </a:rPr>
              <a:t>που ήταν αδύνατον να αναπτυχθούν αντίστοιχα με τις υφιστάμενες παραδοσιακές και κλασικές μεθόδους εκπαίδευσης. </a:t>
            </a:r>
            <a:endParaRPr lang="el-GR" sz="1600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i="1" dirty="0">
                <a:solidFill>
                  <a:srgbClr val="C00000"/>
                </a:solidFill>
              </a:rPr>
              <a:t>(Holmes et al,2019 Hwang et.al,2020)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81A840-09BF-4C71-965B-BBF2D5BBB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738" y="1731450"/>
            <a:ext cx="5628018" cy="316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91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>
            <a:spLocks noGrp="1"/>
          </p:cNvSpPr>
          <p:nvPr>
            <p:ph type="title"/>
          </p:nvPr>
        </p:nvSpPr>
        <p:spPr>
          <a:xfrm>
            <a:off x="251673" y="276319"/>
            <a:ext cx="6201200" cy="14205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just"/>
            <a:r>
              <a:rPr lang="el-GR" sz="1867" dirty="0">
                <a:latin typeface="+mn-lt"/>
              </a:rPr>
              <a:t>Η Τεχνητή Νοημοσύνη στην Εκπαίδευση (</a:t>
            </a:r>
            <a:r>
              <a:rPr lang="en-US" sz="1867" dirty="0">
                <a:latin typeface="+mn-lt"/>
              </a:rPr>
              <a:t>AIEd) </a:t>
            </a:r>
            <a:br>
              <a:rPr lang="en-US" sz="1867" dirty="0">
                <a:latin typeface="+mn-lt"/>
              </a:rPr>
            </a:br>
            <a:r>
              <a:rPr lang="el-GR" sz="1867" dirty="0">
                <a:latin typeface="+mn-lt"/>
              </a:rPr>
              <a:t>παρέχει νέες ευκαιρίες δυνατότητες και νέες </a:t>
            </a:r>
            <a:br>
              <a:rPr lang="el-GR" sz="1867" dirty="0">
                <a:latin typeface="+mn-lt"/>
              </a:rPr>
            </a:br>
            <a:r>
              <a:rPr lang="el-GR" sz="1867" dirty="0">
                <a:latin typeface="+mn-lt"/>
              </a:rPr>
              <a:t>προκλήσεις για τη δημιουργία καινοτόμων πρακτικών στον τομέα της εκπαίδευσης όπως:</a:t>
            </a:r>
            <a:endParaRPr dirty="0">
              <a:latin typeface="+mn-lt"/>
            </a:endParaRPr>
          </a:p>
        </p:txBody>
      </p:sp>
      <p:sp>
        <p:nvSpPr>
          <p:cNvPr id="228" name="Google Shape;228;p19"/>
          <p:cNvSpPr txBox="1">
            <a:spLocks noGrp="1"/>
          </p:cNvSpPr>
          <p:nvPr>
            <p:ph type="body" idx="1"/>
          </p:nvPr>
        </p:nvSpPr>
        <p:spPr>
          <a:xfrm>
            <a:off x="325564" y="2183472"/>
            <a:ext cx="5393600" cy="28396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189" indent="-457189">
              <a:spcAft>
                <a:spcPts val="2133"/>
              </a:spcAft>
              <a:buFont typeface="Wingdings" panose="05000000000000000000" pitchFamily="2" charset="2"/>
              <a:buChar char="q"/>
            </a:pPr>
            <a:r>
              <a:rPr lang="el-GR" sz="1867" dirty="0"/>
              <a:t>Στην Εξατομικευμένη Μάθηση.</a:t>
            </a:r>
            <a:br>
              <a:rPr lang="el-GR" sz="1867" dirty="0"/>
            </a:br>
            <a:endParaRPr lang="el-GR" sz="1867" dirty="0"/>
          </a:p>
          <a:p>
            <a:pPr marL="457189" indent="-457189">
              <a:spcAft>
                <a:spcPts val="2133"/>
              </a:spcAft>
              <a:buFont typeface="Wingdings" panose="05000000000000000000" pitchFamily="2" charset="2"/>
              <a:buChar char="q"/>
            </a:pPr>
            <a:r>
              <a:rPr lang="el-GR" sz="1867" dirty="0"/>
              <a:t>Στην Αλλαγή του Ρόλου του Εκπαιδευτή.</a:t>
            </a:r>
            <a:br>
              <a:rPr lang="el-GR" sz="1867" dirty="0"/>
            </a:br>
            <a:endParaRPr lang="el-GR" sz="1867" dirty="0"/>
          </a:p>
          <a:p>
            <a:pPr marL="457189" indent="-457189">
              <a:spcAft>
                <a:spcPts val="2133"/>
              </a:spcAft>
              <a:buFont typeface="Wingdings" panose="05000000000000000000" pitchFamily="2" charset="2"/>
              <a:buChar char="q"/>
            </a:pPr>
            <a:r>
              <a:rPr lang="el-GR" sz="1867" dirty="0"/>
              <a:t>Στην Ανάπτυξη ενός σύνθετου εκπαιδευτικού συστήματος.</a:t>
            </a: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537127" y="5439225"/>
            <a:ext cx="10216708" cy="6478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2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576142" y="5537447"/>
            <a:ext cx="10216708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133" i="1" dirty="0">
                <a:latin typeface="Adobe Devanagari" pitchFamily="18" charset="0"/>
                <a:cs typeface="Adobe Devanagari" pitchFamily="18" charset="0"/>
              </a:rPr>
              <a:t>Ωστόσο </a:t>
            </a:r>
            <a:r>
              <a:rPr lang="el-GR" sz="2133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Devanagari" pitchFamily="18" charset="0"/>
                <a:cs typeface="Adobe Devanagari" pitchFamily="18" charset="0"/>
              </a:rPr>
              <a:t>ΔΕΝ </a:t>
            </a:r>
            <a:r>
              <a:rPr lang="el-GR" sz="2133" i="1" dirty="0">
                <a:latin typeface="Adobe Devanagari" pitchFamily="18" charset="0"/>
                <a:cs typeface="Adobe Devanagari" pitchFamily="18" charset="0"/>
              </a:rPr>
              <a:t>εγγυάται καλά εκπαιδευτικά αποτελέσματα και υψηλή ποιότητα στη μάθηση</a:t>
            </a:r>
          </a:p>
        </p:txBody>
      </p:sp>
      <p:pic>
        <p:nvPicPr>
          <p:cNvPr id="229" name="Google Shape;229;p19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25" y="876444"/>
            <a:ext cx="4906089" cy="3424649"/>
          </a:xfrm>
          <a:prstGeom prst="roundRect">
            <a:avLst>
              <a:gd name="adj" fmla="val 6405"/>
            </a:avLst>
          </a:prstGeom>
          <a:noFill/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9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"/>
          <p:cNvSpPr txBox="1">
            <a:spLocks noGrp="1"/>
          </p:cNvSpPr>
          <p:nvPr>
            <p:ph type="title"/>
          </p:nvPr>
        </p:nvSpPr>
        <p:spPr>
          <a:xfrm>
            <a:off x="2077372" y="3474764"/>
            <a:ext cx="6669464" cy="100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l-GR" sz="3733" dirty="0">
                <a:latin typeface="+mn-lt"/>
                <a:ea typeface="Batang" panose="02030600000101010101" pitchFamily="18" charset="-127"/>
              </a:rPr>
              <a:t>Ερευνητικά Ερωτήματα:</a:t>
            </a:r>
            <a:endParaRPr dirty="0">
              <a:latin typeface="+mn-lt"/>
            </a:endParaRPr>
          </a:p>
        </p:txBody>
      </p:sp>
      <p:sp>
        <p:nvSpPr>
          <p:cNvPr id="242" name="Google Shape;242;p20"/>
          <p:cNvSpPr txBox="1">
            <a:spLocks noGrp="1"/>
          </p:cNvSpPr>
          <p:nvPr>
            <p:ph type="body" idx="1"/>
          </p:nvPr>
        </p:nvSpPr>
        <p:spPr>
          <a:xfrm>
            <a:off x="799012" y="4291200"/>
            <a:ext cx="7622000" cy="217425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Char char="■"/>
            </a:pPr>
            <a:r>
              <a:rPr lang="el-GR" sz="1867" dirty="0">
                <a:latin typeface="+mj-lt"/>
              </a:rPr>
              <a:t>Ποιοι είναι οι διαφορετικοί </a:t>
            </a:r>
            <a:r>
              <a:rPr lang="el-GR" sz="2133" i="1" u="sng" dirty="0">
                <a:latin typeface="+mj-lt"/>
              </a:rPr>
              <a:t>ρόλοι</a:t>
            </a:r>
            <a:r>
              <a:rPr lang="el-GR" sz="1867" dirty="0">
                <a:latin typeface="+mj-lt"/>
              </a:rPr>
              <a:t> της ΤΝ στην εκπαίδευση;  </a:t>
            </a:r>
            <a:endParaRPr sz="1867" dirty="0">
              <a:latin typeface="+mj-lt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  <a:buChar char="■"/>
            </a:pPr>
            <a:r>
              <a:rPr lang="el-GR" sz="1867" dirty="0">
                <a:latin typeface="+mj-lt"/>
              </a:rPr>
              <a:t>Πώς  η ΤΝ συνδέεται με τις υπάρχουσες </a:t>
            </a:r>
            <a:r>
              <a:rPr lang="el-GR" sz="2133" i="1" u="sng" dirty="0">
                <a:latin typeface="+mj-lt"/>
              </a:rPr>
              <a:t>Θεωρίες μάθησης</a:t>
            </a:r>
            <a:r>
              <a:rPr lang="el-GR" sz="1867" dirty="0">
                <a:latin typeface="+mj-lt"/>
              </a:rPr>
              <a:t>;</a:t>
            </a:r>
            <a:endParaRPr sz="1867" i="1" dirty="0">
              <a:latin typeface="+mj-lt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  <a:buChar char="■"/>
            </a:pPr>
            <a:r>
              <a:rPr lang="el-GR" sz="1867" dirty="0">
                <a:latin typeface="+mj-lt"/>
              </a:rPr>
              <a:t>Σε ποιο βαθμό η χρήση ΤΝ στην εκπαίδευση επηρεάζει τη </a:t>
            </a:r>
            <a:br>
              <a:rPr lang="el-GR" sz="1867" dirty="0">
                <a:latin typeface="+mj-lt"/>
              </a:rPr>
            </a:br>
            <a:r>
              <a:rPr lang="el-GR" sz="2133" i="1" u="sng" dirty="0">
                <a:latin typeface="+mj-lt"/>
              </a:rPr>
              <a:t>μάθηση</a:t>
            </a:r>
            <a:r>
              <a:rPr lang="el-GR" sz="1867" dirty="0">
                <a:latin typeface="+mj-lt"/>
              </a:rPr>
              <a:t> και τη </a:t>
            </a:r>
            <a:r>
              <a:rPr lang="el-GR" sz="2133" i="1" u="sng" dirty="0">
                <a:latin typeface="+mj-lt"/>
              </a:rPr>
              <a:t>διδασκαλία.</a:t>
            </a:r>
            <a:endParaRPr sz="2133" i="1" u="sng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44292" y="618837"/>
            <a:ext cx="6012872" cy="42056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 contourW="12700" prstMaterial="softEdge">
            <a:bevelT/>
            <a:extrusionClr>
              <a:schemeClr val="tx2">
                <a:lumMod val="50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txBody>
          <a:bodyPr wrap="square" rtlCol="0">
            <a:spAutoFit/>
          </a:bodyPr>
          <a:lstStyle/>
          <a:p>
            <a:r>
              <a:rPr lang="el-GR" sz="2133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Che" panose="02030609000101010101" pitchFamily="49" charset="-127"/>
              </a:rPr>
              <a:t>Το κοινό πρόβλημα στο </a:t>
            </a:r>
            <a:r>
              <a:rPr lang="en-US" sz="2133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Che" panose="02030609000101010101" pitchFamily="49" charset="-127"/>
              </a:rPr>
              <a:t>AIEd</a:t>
            </a:r>
            <a:endParaRPr lang="el-GR" sz="2133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BatangChe" panose="02030609000101010101" pitchFamily="49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93573" y="1219200"/>
            <a:ext cx="802312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l-GR" sz="2000" dirty="0"/>
              <a:t>Η έλλειψη σύνδεσης των τεχνικών ΤΝ με τις υπάρχουσες θεωρίες</a:t>
            </a:r>
            <a:r>
              <a:rPr lang="en-US" sz="2000" dirty="0"/>
              <a:t> </a:t>
            </a:r>
            <a:r>
              <a:rPr lang="el-GR" sz="2000" dirty="0"/>
              <a:t>μάθησης.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l-GR" sz="2000" dirty="0"/>
              <a:t>Η έλλειψη κριτικού προβληματισμού των θεωρητικών, παιδαγωγικών</a:t>
            </a:r>
          </a:p>
          <a:p>
            <a:r>
              <a:rPr lang="en-US" sz="2000" dirty="0"/>
              <a:t>       </a:t>
            </a:r>
            <a:r>
              <a:rPr lang="el-GR" sz="2000" dirty="0"/>
              <a:t>και </a:t>
            </a:r>
            <a:r>
              <a:rPr lang="el-G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ηθικών </a:t>
            </a:r>
            <a:r>
              <a:rPr lang="el-GR" sz="2000" dirty="0"/>
              <a:t>επιπτώσεων από τη χρήση ΤΝ στην εκπαίδευση.</a:t>
            </a:r>
            <a:endParaRPr lang="el-GR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4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3" r="5437" b="245"/>
          <a:stretch/>
        </p:blipFill>
        <p:spPr>
          <a:xfrm>
            <a:off x="9355958" y="4039500"/>
            <a:ext cx="2665993" cy="2677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Rectangle 6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6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9" name="Rectangle 6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7B0C65-F957-F465-99C1-5A2A09977F48}"/>
              </a:ext>
            </a:extLst>
          </p:cNvPr>
          <p:cNvSpPr txBox="1"/>
          <p:nvPr/>
        </p:nvSpPr>
        <p:spPr>
          <a:xfrm>
            <a:off x="1045029" y="1062849"/>
            <a:ext cx="4991629" cy="513899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486"/>
              </a:spcAft>
            </a:pPr>
            <a:endParaRPr lang="el-GR" b="1" u="sng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486"/>
              </a:spcAft>
            </a:pPr>
            <a:endParaRPr lang="el-GR" b="1" u="sng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486"/>
              </a:spcAft>
            </a:pPr>
            <a:r>
              <a:rPr lang="en-US" sz="2400" b="1" u="sng" dirty="0">
                <a:solidFill>
                  <a:schemeClr val="tx1"/>
                </a:solidFill>
              </a:rPr>
              <a:t>Ως τ</a:t>
            </a:r>
            <a:r>
              <a:rPr lang="el-GR" sz="2400" b="1" u="sng" dirty="0">
                <a:solidFill>
                  <a:schemeClr val="tx1"/>
                </a:solidFill>
              </a:rPr>
              <a:t>ώ</a:t>
            </a:r>
            <a:r>
              <a:rPr lang="en-US" sz="2400" b="1" u="sng" dirty="0">
                <a:solidFill>
                  <a:schemeClr val="tx1"/>
                </a:solidFill>
              </a:rPr>
              <a:t>ρα λίγες μελέτες :</a:t>
            </a:r>
          </a:p>
          <a:p>
            <a:pPr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solidFill>
                  <a:schemeClr val="tx1"/>
                </a:solidFill>
              </a:rPr>
              <a:t>Έ</a:t>
            </a:r>
            <a:r>
              <a:rPr lang="en-US" sz="1900" dirty="0">
                <a:solidFill>
                  <a:schemeClr val="tx1"/>
                </a:solidFill>
              </a:rPr>
              <a:t>χουν εξετάσει ποιοι είναι οι διαφορετικοί ρόλοι της τεχνητής νοημοσύνης στην εκπαίδευση</a:t>
            </a:r>
            <a:r>
              <a:rPr lang="el-GR" sz="1900" dirty="0">
                <a:solidFill>
                  <a:schemeClr val="tx1"/>
                </a:solidFill>
              </a:rPr>
              <a:t>.</a:t>
            </a:r>
            <a:endParaRPr lang="en-US" sz="19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Πώς συνδέονται με τις υπάρχουσες θεωρίες εκπαίδευσης και μάθησης </a:t>
            </a:r>
            <a:r>
              <a:rPr lang="el-GR" sz="1900" dirty="0">
                <a:solidFill>
                  <a:schemeClr val="tx1"/>
                </a:solidFill>
              </a:rPr>
              <a:t>.</a:t>
            </a:r>
            <a:endParaRPr lang="en-US" sz="19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Καθώς και σε ποιο βαθμό επηρεάζουν τη μάθηση και τη διδασκαλία</a:t>
            </a:r>
            <a:r>
              <a:rPr lang="el-GR" sz="1900" dirty="0">
                <a:solidFill>
                  <a:schemeClr val="tx1"/>
                </a:solidFill>
              </a:rPr>
              <a:t>.</a:t>
            </a:r>
            <a:endParaRPr lang="en-US" sz="19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486"/>
              </a:spcAft>
            </a:pPr>
            <a:r>
              <a:rPr lang="en-US" sz="1500" i="1" dirty="0">
                <a:solidFill>
                  <a:schemeClr val="accent6">
                    <a:lumMod val="50000"/>
                  </a:schemeClr>
                </a:solidFill>
              </a:rPr>
              <a:t> (Hwang et al., 2020).</a:t>
            </a:r>
          </a:p>
          <a:p>
            <a:pPr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100" i="1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486"/>
              </a:spcAft>
              <a:buFont typeface="Arial" panose="020B0604020202020204" pitchFamily="34" charset="0"/>
              <a:buChar char="•"/>
            </a:pPr>
            <a:endParaRPr lang="en-US" sz="1100" i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D7C56F-A619-4E80-AE3E-3449DA0FA3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0" r="22173"/>
          <a:stretch/>
        </p:blipFill>
        <p:spPr>
          <a:xfrm>
            <a:off x="7403689" y="941755"/>
            <a:ext cx="3950111" cy="5280756"/>
          </a:xfrm>
          <a:prstGeom prst="rect">
            <a:avLst/>
          </a:prstGeom>
        </p:spPr>
      </p:pic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389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5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B5031D-DD11-4522-B805-800146534521}"/>
              </a:ext>
            </a:extLst>
          </p:cNvPr>
          <p:cNvSpPr txBox="1"/>
          <p:nvPr/>
        </p:nvSpPr>
        <p:spPr>
          <a:xfrm>
            <a:off x="6094105" y="802955"/>
            <a:ext cx="4977976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Κύριος στόχος της έρευνας</a:t>
            </a:r>
          </a:p>
        </p:txBody>
      </p:sp>
      <p:pic>
        <p:nvPicPr>
          <p:cNvPr id="57" name="Graphic 56" descr="Line Arrow: Straight">
            <a:extLst>
              <a:ext uri="{FF2B5EF4-FFF2-40B4-BE49-F238E27FC236}">
                <a16:creationId xmlns:a16="http://schemas.microsoft.com/office/drawing/2014/main" id="{6CB1570C-7B7C-003D-DAE0-4A3863767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0800000"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76" name="TextBox 1">
            <a:extLst>
              <a:ext uri="{FF2B5EF4-FFF2-40B4-BE49-F238E27FC236}">
                <a16:creationId xmlns:a16="http://schemas.microsoft.com/office/drawing/2014/main" id="{8752005C-B6CB-4E82-9A41-3025171FB5A6}"/>
              </a:ext>
            </a:extLst>
          </p:cNvPr>
          <p:cNvSpPr txBox="1"/>
          <p:nvPr/>
        </p:nvSpPr>
        <p:spPr>
          <a:xfrm>
            <a:off x="6090574" y="2421682"/>
            <a:ext cx="4977578" cy="363928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l-GR" u="sng" dirty="0">
                <a:solidFill>
                  <a:schemeClr val="tx2"/>
                </a:solidFill>
              </a:rPr>
              <a:t>Έ</a:t>
            </a:r>
            <a:r>
              <a:rPr lang="en-US" u="sng" dirty="0">
                <a:solidFill>
                  <a:schemeClr val="tx2"/>
                </a:solidFill>
              </a:rPr>
              <a:t>ρχεται η παρούσα έρευνα</a:t>
            </a:r>
            <a:r>
              <a:rPr lang="en-US" dirty="0">
                <a:solidFill>
                  <a:schemeClr val="tx2"/>
                </a:solidFill>
              </a:rPr>
              <a:t>:</a:t>
            </a:r>
            <a:endParaRPr lang="el-GR" dirty="0">
              <a:solidFill>
                <a:schemeClr val="tx2"/>
              </a:solidFill>
            </a:endParaRPr>
          </a:p>
          <a:p>
            <a:pPr marL="92075" indent="17145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2"/>
                </a:solidFill>
              </a:rPr>
              <a:t>Να</a:t>
            </a:r>
            <a:r>
              <a:rPr lang="en-US" dirty="0">
                <a:solidFill>
                  <a:schemeClr val="tx2"/>
                </a:solidFill>
              </a:rPr>
              <a:t> καλύψει το κενό με κριτικό προβληματισμό και με βαθιά εννοιολογική μελέτη προτ</a:t>
            </a:r>
            <a:r>
              <a:rPr lang="el-GR" dirty="0">
                <a:solidFill>
                  <a:schemeClr val="tx2"/>
                </a:solidFill>
              </a:rPr>
              <a:t>είνοντας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τρία παραδείγματα AIEd</a:t>
            </a:r>
            <a:r>
              <a:rPr lang="en-US" dirty="0">
                <a:solidFill>
                  <a:schemeClr val="tx2"/>
                </a:solidFill>
              </a:rPr>
              <a:t> αξιοποίησης των θεωριών παιδαγωγικής στις πρακτικές εφαρμογές ΑΙΕd.</a:t>
            </a:r>
          </a:p>
          <a:p>
            <a:pPr marL="92075" indent="17145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Να δημιουργήσει ένα πλαίσιο αναφοράς για μελλοντικές έρευνες πάνω στην προ</a:t>
            </a:r>
            <a:r>
              <a:rPr lang="el-GR" dirty="0">
                <a:solidFill>
                  <a:schemeClr val="tx2"/>
                </a:solidFill>
              </a:rPr>
              <a:t>ώ</a:t>
            </a:r>
            <a:r>
              <a:rPr lang="en-US" dirty="0">
                <a:solidFill>
                  <a:schemeClr val="tx2"/>
                </a:solidFill>
              </a:rPr>
              <a:t>θ</a:t>
            </a:r>
            <a:r>
              <a:rPr lang="el-GR" dirty="0">
                <a:solidFill>
                  <a:schemeClr val="tx2"/>
                </a:solidFill>
              </a:rPr>
              <a:t>ηση</a:t>
            </a:r>
            <a:r>
              <a:rPr lang="en-US" dirty="0">
                <a:solidFill>
                  <a:schemeClr val="tx2"/>
                </a:solidFill>
              </a:rPr>
              <a:t> της μαθητοκεντρικής μάθησης με τη χρήση της AIEd.</a:t>
            </a:r>
          </a:p>
        </p:txBody>
      </p:sp>
      <p:grpSp>
        <p:nvGrpSpPr>
          <p:cNvPr id="77" name="Group 6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6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9401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41DDE-1FBE-47E9-679B-4E42479A0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l-GR" sz="5400" dirty="0"/>
              <a:t>Μεθοδολογία</a:t>
            </a:r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A54EA-4234-A7A6-AD3D-5A46D0F21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8421"/>
            <a:ext cx="7218458" cy="4911039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l-GR" sz="1600" b="1" dirty="0"/>
              <a:t>Προκειμένου να εντοπιστούν και να συνοψιστούν οι σχετικές πληροφορίες 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500" u="sng" dirty="0"/>
              <a:t>Χρησιμοποιήθηκε βιβλιογραφία από αξιόπιστες ακαδημαϊκές βάσεις δεδομένων: 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sz="1500" dirty="0"/>
              <a:t>Web of Science</a:t>
            </a:r>
            <a:endParaRPr lang="el-GR" sz="1500" dirty="0"/>
          </a:p>
          <a:p>
            <a:pPr marL="971550" lvl="1" indent="-514350">
              <a:buFont typeface="+mj-lt"/>
              <a:buAutoNum type="alphaLcParenR"/>
            </a:pPr>
            <a:r>
              <a:rPr lang="en-US" sz="1500" dirty="0"/>
              <a:t> Scopus, Science Direct</a:t>
            </a:r>
            <a:endParaRPr lang="el-GR" sz="1500" dirty="0"/>
          </a:p>
          <a:p>
            <a:pPr marL="971550" lvl="1" indent="-514350">
              <a:buFont typeface="+mj-lt"/>
              <a:buAutoNum type="alphaLcParenR"/>
            </a:pPr>
            <a:r>
              <a:rPr lang="en-US" sz="1500" dirty="0"/>
              <a:t> Wiley Online Library</a:t>
            </a:r>
            <a:endParaRPr lang="el-GR" sz="1500" dirty="0"/>
          </a:p>
          <a:p>
            <a:pPr marL="971550" lvl="1" indent="-514350">
              <a:buFont typeface="+mj-lt"/>
              <a:buAutoNum type="alphaLcParenR"/>
            </a:pPr>
            <a:r>
              <a:rPr lang="el-GR" sz="1500" dirty="0"/>
              <a:t>κ.α</a:t>
            </a:r>
          </a:p>
          <a:p>
            <a:pPr marL="514350" indent="-514350">
              <a:buAutoNum type="arabicParenR" startAt="2"/>
            </a:pPr>
            <a:r>
              <a:rPr lang="el-GR" sz="1500" dirty="0"/>
              <a:t>Με λέξεις κλειδιά για την αναζήτηση όπως: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1500" dirty="0"/>
              <a:t>τεχνητή νοημοσύνη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1500" dirty="0"/>
              <a:t>AIE</a:t>
            </a:r>
            <a:r>
              <a:rPr lang="en-US" sz="1500" dirty="0"/>
              <a:t>d</a:t>
            </a:r>
            <a:endParaRPr lang="el-GR" sz="15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1500" dirty="0"/>
              <a:t> μηχανική νοημοσύνη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1500" dirty="0"/>
              <a:t>μηχανική μάθηση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1500" dirty="0"/>
              <a:t>έξυπνο σύστημα διδασκαλίας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500" dirty="0"/>
              <a:t>etc</a:t>
            </a:r>
            <a:endParaRPr lang="el-GR" sz="1500" dirty="0"/>
          </a:p>
          <a:p>
            <a:pPr marL="0" indent="0">
              <a:buNone/>
            </a:pPr>
            <a:r>
              <a:rPr lang="el-GR" sz="1500" dirty="0"/>
              <a:t>3) Η χρονική περίοδος που εξετάζεται είναι από το </a:t>
            </a:r>
            <a:r>
              <a:rPr lang="el-GR" sz="1500" b="1" dirty="0"/>
              <a:t>1990</a:t>
            </a:r>
            <a:r>
              <a:rPr lang="el-GR" sz="1500" dirty="0"/>
              <a:t> έως το </a:t>
            </a:r>
            <a:r>
              <a:rPr lang="el-GR" sz="1500" b="1" dirty="0"/>
              <a:t>2021.</a:t>
            </a:r>
            <a:endParaRPr lang="en-US" sz="1500" b="1" dirty="0"/>
          </a:p>
          <a:p>
            <a:pPr marL="0" indent="0">
              <a:buNone/>
            </a:pPr>
            <a:r>
              <a:rPr lang="en-US" sz="1500" dirty="0"/>
              <a:t>4) </a:t>
            </a:r>
            <a:r>
              <a:rPr lang="el-GR" sz="1500" dirty="0"/>
              <a:t>Η κατηγοποιοποίηση των άρθρων έγινε με βάση τις </a:t>
            </a:r>
            <a:r>
              <a:rPr lang="el-GR" sz="1500" u="sng" dirty="0"/>
              <a:t>βασικές θεωρίες εκπαίδευσης και μάθησης.</a:t>
            </a:r>
          </a:p>
          <a:p>
            <a:pPr marL="0" indent="0">
              <a:buNone/>
            </a:pPr>
            <a:r>
              <a:rPr lang="el-GR" sz="1500" dirty="0"/>
              <a:t>5) Ως κύριο κριτήριο επιλογής των  άρθρων προς μελέτη , ήταν  </a:t>
            </a:r>
            <a:r>
              <a:rPr lang="el-GR" sz="1500" u="sng" dirty="0"/>
              <a:t>ποια</a:t>
            </a:r>
            <a:r>
              <a:rPr lang="el-GR" sz="1500" dirty="0"/>
              <a:t> παιδαγωγική θεωρία αξιοποιήθηκε για το σχεδιασμό και την εφαρμογή της </a:t>
            </a:r>
            <a:r>
              <a:rPr lang="en-US" sz="1500" dirty="0"/>
              <a:t>AIEd</a:t>
            </a:r>
            <a:r>
              <a:rPr lang="el-GR" sz="1500" dirty="0"/>
              <a:t> στην  παιδαγωγική διαδικασία.</a:t>
            </a:r>
            <a:endParaRPr lang="en-US" sz="1500" dirty="0"/>
          </a:p>
          <a:p>
            <a:pPr marL="0" indent="0">
              <a:buNone/>
            </a:pPr>
            <a:endParaRPr lang="el-GR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657A60-2A1C-49CB-A804-F479CB909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6" r="11442"/>
          <a:stretch/>
        </p:blipFill>
        <p:spPr>
          <a:xfrm>
            <a:off x="7675658" y="1735299"/>
            <a:ext cx="4286130" cy="445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2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025EFD5-738C-41B9-87FE-0C00E211BD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A16EC8-5110-4DF4-B9CA-4B32325D34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4" r="21280" b="-2"/>
          <a:stretch/>
        </p:blipFill>
        <p:spPr>
          <a:xfrm>
            <a:off x="858284" y="1165109"/>
            <a:ext cx="4261337" cy="435133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8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744C8B-6A2D-4092-8715-4FF9AEA7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44272"/>
            <a:ext cx="5721484" cy="1325563"/>
          </a:xfrm>
        </p:spPr>
        <p:txBody>
          <a:bodyPr>
            <a:normAutofit/>
          </a:bodyPr>
          <a:lstStyle/>
          <a:p>
            <a:r>
              <a:rPr lang="el-GR" sz="2100" dirty="0"/>
              <a:t>Εννοιολογικός προσδιορισμός βασικών εννοιών έρευνας</a:t>
            </a:r>
            <a:br>
              <a:rPr lang="el-GR" sz="2100" dirty="0"/>
            </a:br>
            <a:r>
              <a:rPr lang="el-GR" sz="2100" dirty="0"/>
              <a:t/>
            </a:r>
            <a:br>
              <a:rPr lang="el-GR" sz="2100" dirty="0"/>
            </a:br>
            <a:endParaRPr lang="el-GR" sz="2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879C3-A2F9-468D-91DD-63A904AAC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904772"/>
            <a:ext cx="57214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300" u="sng" dirty="0"/>
              <a:t>Οι κύριες έννοιες που απασχόλησαν το εν θέματι άρθρο/έρευνα είναι οι κάτωθι:</a:t>
            </a:r>
          </a:p>
          <a:p>
            <a:pPr marL="0" indent="0">
              <a:buNone/>
            </a:pPr>
            <a:endParaRPr lang="el-GR" sz="1300" dirty="0"/>
          </a:p>
          <a:p>
            <a:pPr marL="182563" indent="0">
              <a:buNone/>
            </a:pPr>
            <a:endParaRPr lang="el-GR" sz="1300" dirty="0"/>
          </a:p>
          <a:p>
            <a:pPr marL="182563" indent="0">
              <a:buFont typeface="+mj-lt"/>
              <a:buAutoNum type="arabicPeriod"/>
            </a:pPr>
            <a:r>
              <a:rPr lang="el-GR" sz="1300" b="1" dirty="0"/>
              <a:t>Τεχνητή Νοημοσύνη (Τ.Ν.):</a:t>
            </a:r>
            <a:r>
              <a:rPr lang="el-GR" sz="1300" dirty="0"/>
              <a:t> είναι ο τομέας της επιστήμης των υπολογιστών, που ασχολείται με τη σχεδίαση ευφυών υπολογιστικών συστημάτων, δηλαδή συστημάτων ικανών για λειτουργίες που αποδίδονται σε ανθρώπινη νοημοσύνη. </a:t>
            </a:r>
            <a:r>
              <a:rPr lang="en-US" sz="1300" i="1" dirty="0"/>
              <a:t>Anderson, JR, Boyle, CF, Corbett, AT, &amp; Lewis, MW (1990).</a:t>
            </a:r>
            <a:endParaRPr lang="el-GR" sz="1300" i="1" dirty="0"/>
          </a:p>
          <a:p>
            <a:pPr marL="182563" indent="0">
              <a:buFont typeface="+mj-lt"/>
              <a:buAutoNum type="arabicPeriod"/>
            </a:pPr>
            <a:r>
              <a:rPr lang="en-US" sz="1300" b="1" dirty="0"/>
              <a:t>Artificial Intelligence in Education, AIEd</a:t>
            </a:r>
            <a:r>
              <a:rPr lang="el-GR" sz="1300" b="1" dirty="0"/>
              <a:t>: </a:t>
            </a:r>
            <a:r>
              <a:rPr lang="el-GR" sz="1300" dirty="0"/>
              <a:t>έξυπνα συστήματα διδασκαλίας, ρομπότ   διδασκαλίας,πίνακες αναλύσεων μάθησης, προσαρμοστικά συστήματα μάθησης, αλληλεπιδράσεις με υπολογιστή, κλπ </a:t>
            </a:r>
            <a:r>
              <a:rPr lang="el-GR" sz="1300" i="1" dirty="0"/>
              <a:t>(Chen, Xie και Hwang, 2020)</a:t>
            </a:r>
            <a:r>
              <a:rPr lang="el-GR" sz="1300" dirty="0"/>
              <a:t>.</a:t>
            </a:r>
          </a:p>
          <a:p>
            <a:pPr marL="182563" indent="0" fontAlgn="base">
              <a:buFont typeface="+mj-lt"/>
              <a:buAutoNum type="arabicPeriod"/>
            </a:pPr>
            <a:r>
              <a:rPr lang="el-GR" sz="1300" b="1" dirty="0"/>
              <a:t>Συμπεριφορισμός ή Μπιχεβιορισμός:</a:t>
            </a:r>
            <a:r>
              <a:rPr lang="el-GR" sz="1300" dirty="0"/>
              <a:t> Θεμελιώδες αξίωμα αυτής της θεωρίας είναι ότι η μάθηση και η απόκτηση της γνώσης είναι αποτέλεσμα συνεξαρτήσεων ανάμεσα στα ερεθίσματα που δέχεται το άτομο από το περιβάλλον του και τις αντιδράσεις του στα ερεθίσματα αυτά. Δηλαδή η συμπεριφορά του ατόμου ελέγχεται και διαμορφώνεται από περιβαλλοντικούς παράγοντες (</a:t>
            </a:r>
            <a:r>
              <a:rPr lang="el-GR" sz="1300" i="1" dirty="0"/>
              <a:t>Edward Thorndike ,1913, Ivan Pavlov,1927</a:t>
            </a:r>
            <a:r>
              <a:rPr lang="en-US" sz="1300" i="1" dirty="0"/>
              <a:t>,</a:t>
            </a:r>
            <a:r>
              <a:rPr lang="el-GR" sz="1300" i="1" dirty="0"/>
              <a:t>Skinner, 1953</a:t>
            </a:r>
            <a:r>
              <a:rPr lang="en-US" sz="1300" i="1" dirty="0"/>
              <a:t>)</a:t>
            </a:r>
            <a:endParaRPr lang="el-GR" sz="1300" i="1" dirty="0"/>
          </a:p>
          <a:p>
            <a:pPr marL="182563" indent="0" fontAlgn="base">
              <a:buNone/>
            </a:pPr>
            <a:endParaRPr lang="el-GR" sz="1300" i="1" dirty="0"/>
          </a:p>
        </p:txBody>
      </p:sp>
    </p:spTree>
    <p:extLst>
      <p:ext uri="{BB962C8B-B14F-4D97-AF65-F5344CB8AC3E}">
        <p14:creationId xmlns:p14="http://schemas.microsoft.com/office/powerpoint/2010/main" val="1970305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1603</Words>
  <Application>Microsoft Office PowerPoint</Application>
  <PresentationFormat>Ευρεία οθόνη</PresentationFormat>
  <Paragraphs>162</Paragraphs>
  <Slides>23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36" baseType="lpstr">
      <vt:lpstr>Adobe Devanagari</vt:lpstr>
      <vt:lpstr>Arial</vt:lpstr>
      <vt:lpstr>Barlow Condensed</vt:lpstr>
      <vt:lpstr>Batang</vt:lpstr>
      <vt:lpstr>BatangChe</vt:lpstr>
      <vt:lpstr>Bookman Old Style</vt:lpstr>
      <vt:lpstr>Calibri</vt:lpstr>
      <vt:lpstr>Calibri Light</vt:lpstr>
      <vt:lpstr>Cambria Math</vt:lpstr>
      <vt:lpstr>Helvetica Neue</vt:lpstr>
      <vt:lpstr>SKAlice</vt:lpstr>
      <vt:lpstr>Wingdings</vt:lpstr>
      <vt:lpstr>Office Theme</vt:lpstr>
      <vt:lpstr>Παρουσίαση του PowerPoint</vt:lpstr>
      <vt:lpstr>ΕΙΣΑΓΩΓΗ</vt:lpstr>
      <vt:lpstr>Παρουσίαση του PowerPoint</vt:lpstr>
      <vt:lpstr>Η Τεχνητή Νοημοσύνη στην Εκπαίδευση (AIEd)  παρέχει νέες ευκαιρίες δυνατότητες και νέες  προκλήσεις για τη δημιουργία καινοτόμων πρακτικών στον τομέα της εκπαίδευσης όπως:</vt:lpstr>
      <vt:lpstr>Ερευνητικά Ερωτήματα:</vt:lpstr>
      <vt:lpstr>Παρουσίαση του PowerPoint</vt:lpstr>
      <vt:lpstr>Παρουσίαση του PowerPoint</vt:lpstr>
      <vt:lpstr>Μεθοδολογία</vt:lpstr>
      <vt:lpstr>Εννοιολογικός προσδιορισμός βασικών εννοιών έρευνας  </vt:lpstr>
      <vt:lpstr>Εννοιολογικός προσδιορισμός βασικών εννοιών έρευνας         </vt:lpstr>
      <vt:lpstr>Στην παρούσα εργασία παρουσιάζονται 3 παραδείγματα χρήσης της ΤΝ βασισμένα σε θεωρίες διδασκαλίας και μάθησης.</vt:lpstr>
      <vt:lpstr>Παράδειγμα 1 </vt:lpstr>
      <vt:lpstr>Παράδειγμα 1 </vt:lpstr>
      <vt:lpstr>Παράδειγμα 1 </vt:lpstr>
      <vt:lpstr>Παράδειγμα 2</vt:lpstr>
      <vt:lpstr>Παράδειγμα 2</vt:lpstr>
      <vt:lpstr>Παράδειγμα 2</vt:lpstr>
      <vt:lpstr>    Θεωρητική προσέγγιση: Κονεκτιβισμός και "Complex Adaptive System" (CAS)       </vt:lpstr>
      <vt:lpstr>Παρουσίαση του PowerPoint</vt:lpstr>
      <vt:lpstr>Παρουσίαση του PowerPoint</vt:lpstr>
      <vt:lpstr>Απαντήσεις στα ερευνητικά ερωτήματα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Tsioudakis Stilianos</dc:creator>
  <cp:lastModifiedBy>Χαράλαμπος Μουζάκης</cp:lastModifiedBy>
  <cp:revision>23</cp:revision>
  <dcterms:created xsi:type="dcterms:W3CDTF">2023-12-14T07:31:48Z</dcterms:created>
  <dcterms:modified xsi:type="dcterms:W3CDTF">2023-12-22T07:43:27Z</dcterms:modified>
</cp:coreProperties>
</file>