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handoutMasterIdLst>
    <p:handoutMasterId r:id="rId20"/>
  </p:handoutMasterIdLst>
  <p:sldIdLst>
    <p:sldId id="256" r:id="rId2"/>
    <p:sldId id="258" r:id="rId3"/>
    <p:sldId id="259" r:id="rId4"/>
    <p:sldId id="260" r:id="rId5"/>
    <p:sldId id="261" r:id="rId6"/>
    <p:sldId id="262" r:id="rId7"/>
    <p:sldId id="277" r:id="rId8"/>
    <p:sldId id="278" r:id="rId9"/>
    <p:sldId id="279" r:id="rId10"/>
    <p:sldId id="280" r:id="rId11"/>
    <p:sldId id="257" r:id="rId12"/>
    <p:sldId id="267" r:id="rId13"/>
    <p:sldId id="263" r:id="rId14"/>
    <p:sldId id="264" r:id="rId15"/>
    <p:sldId id="265" r:id="rId16"/>
    <p:sldId id="266" r:id="rId17"/>
    <p:sldId id="28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A5EA1E-F15F-4392-91A9-2210BFF528F9}" v="778" dt="2023-12-16T13:17:27.866"/>
    <p1510:client id="{833DDA6A-3302-4462-8F72-9EECBE2499EB}" v="835" dt="2023-12-15T16:52:08.815"/>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Μεσαίο στυλ 4 - Έμφαση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E3FDE45-AF77-4B5C-9715-49D594BDF05E}" styleName="Φωτεινό στυλ 1 - Έμφαση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0A1B5D5-9B99-4C35-A422-299274C87663}" styleName="Μεσαίο στυλ 1 - Έμφαση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Φωτεινό στυλ 3 - Έμφαση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Φωτεινό στυλ 3 - Έμφαση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autoAdjust="0"/>
  </p:normalViewPr>
  <p:slideViewPr>
    <p:cSldViewPr snapToGrid="0">
      <p:cViewPr varScale="1">
        <p:scale>
          <a:sx n="115" d="100"/>
          <a:sy n="115" d="100"/>
        </p:scale>
        <p:origin x="432"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rina karapiperakh" userId="09c03ea385630dfc" providerId="LiveId" clId="{39A5EA1E-F15F-4392-91A9-2210BFF528F9}"/>
    <pc:docChg chg="undo custSel addSld delSld modSld sldOrd">
      <pc:chgData name="katerina karapiperakh" userId="09c03ea385630dfc" providerId="LiveId" clId="{39A5EA1E-F15F-4392-91A9-2210BFF528F9}" dt="2023-12-16T13:17:27.866" v="1581"/>
      <pc:docMkLst>
        <pc:docMk/>
      </pc:docMkLst>
      <pc:sldChg chg="addSp delSp modSp mod modClrScheme chgLayout">
        <pc:chgData name="katerina karapiperakh" userId="09c03ea385630dfc" providerId="LiveId" clId="{39A5EA1E-F15F-4392-91A9-2210BFF528F9}" dt="2023-12-15T23:21:39.207" v="1288" actId="700"/>
        <pc:sldMkLst>
          <pc:docMk/>
          <pc:sldMk cId="2854578252" sldId="256"/>
        </pc:sldMkLst>
        <pc:spChg chg="add del mod ord">
          <ac:chgData name="katerina karapiperakh" userId="09c03ea385630dfc" providerId="LiveId" clId="{39A5EA1E-F15F-4392-91A9-2210BFF528F9}" dt="2023-12-15T23:21:39.207" v="1288" actId="700"/>
          <ac:spMkLst>
            <pc:docMk/>
            <pc:sldMk cId="2854578252" sldId="256"/>
            <ac:spMk id="2" creationId="{DD2317F6-0CA0-F27E-EB2A-B17D1AFC4506}"/>
          </ac:spMkLst>
        </pc:spChg>
        <pc:spChg chg="mod ord">
          <ac:chgData name="katerina karapiperakh" userId="09c03ea385630dfc" providerId="LiveId" clId="{39A5EA1E-F15F-4392-91A9-2210BFF528F9}" dt="2023-12-15T23:21:39.207" v="1288" actId="700"/>
          <ac:spMkLst>
            <pc:docMk/>
            <pc:sldMk cId="2854578252" sldId="256"/>
            <ac:spMk id="3" creationId="{0D1B08E9-9EC0-E684-E85A-1191608668F6}"/>
          </ac:spMkLst>
        </pc:spChg>
        <pc:spChg chg="add del mod">
          <ac:chgData name="katerina karapiperakh" userId="09c03ea385630dfc" providerId="LiveId" clId="{39A5EA1E-F15F-4392-91A9-2210BFF528F9}" dt="2023-12-15T23:21:31.789" v="1286" actId="478"/>
          <ac:spMkLst>
            <pc:docMk/>
            <pc:sldMk cId="2854578252" sldId="256"/>
            <ac:spMk id="5" creationId="{C2477470-E3B3-AF74-7EFD-D6C2BD969DEF}"/>
          </ac:spMkLst>
        </pc:spChg>
      </pc:sldChg>
      <pc:sldChg chg="modSp mod ord modAnim">
        <pc:chgData name="katerina karapiperakh" userId="09c03ea385630dfc" providerId="LiveId" clId="{39A5EA1E-F15F-4392-91A9-2210BFF528F9}" dt="2023-12-16T09:52:32.848" v="1570"/>
        <pc:sldMkLst>
          <pc:docMk/>
          <pc:sldMk cId="2294115140" sldId="257"/>
        </pc:sldMkLst>
        <pc:spChg chg="mod">
          <ac:chgData name="katerina karapiperakh" userId="09c03ea385630dfc" providerId="LiveId" clId="{39A5EA1E-F15F-4392-91A9-2210BFF528F9}" dt="2023-12-15T22:28:43.181" v="622" actId="14100"/>
          <ac:spMkLst>
            <pc:docMk/>
            <pc:sldMk cId="2294115140" sldId="257"/>
            <ac:spMk id="6" creationId="{1F6287E8-0E30-4B9B-EEE1-3FB65D076727}"/>
          </ac:spMkLst>
        </pc:spChg>
        <pc:spChg chg="mod">
          <ac:chgData name="katerina karapiperakh" userId="09c03ea385630dfc" providerId="LiveId" clId="{39A5EA1E-F15F-4392-91A9-2210BFF528F9}" dt="2023-12-15T22:47:05.092" v="716" actId="20577"/>
          <ac:spMkLst>
            <pc:docMk/>
            <pc:sldMk cId="2294115140" sldId="257"/>
            <ac:spMk id="7" creationId="{65B8446D-B9F7-5CDA-8C56-263B518288D0}"/>
          </ac:spMkLst>
        </pc:spChg>
        <pc:spChg chg="mod">
          <ac:chgData name="katerina karapiperakh" userId="09c03ea385630dfc" providerId="LiveId" clId="{39A5EA1E-F15F-4392-91A9-2210BFF528F9}" dt="2023-12-15T22:49:06.554" v="724" actId="1076"/>
          <ac:spMkLst>
            <pc:docMk/>
            <pc:sldMk cId="2294115140" sldId="257"/>
            <ac:spMk id="11" creationId="{4AF90896-39FE-3390-FA00-40CD963C9CFD}"/>
          </ac:spMkLst>
        </pc:spChg>
        <pc:spChg chg="mod">
          <ac:chgData name="katerina karapiperakh" userId="09c03ea385630dfc" providerId="LiveId" clId="{39A5EA1E-F15F-4392-91A9-2210BFF528F9}" dt="2023-12-15T22:49:09.919" v="725" actId="1076"/>
          <ac:spMkLst>
            <pc:docMk/>
            <pc:sldMk cId="2294115140" sldId="257"/>
            <ac:spMk id="12" creationId="{363E9C78-FC33-0A01-E8C5-987CF1CDB21E}"/>
          </ac:spMkLst>
        </pc:spChg>
        <pc:spChg chg="mod">
          <ac:chgData name="katerina karapiperakh" userId="09c03ea385630dfc" providerId="LiveId" clId="{39A5EA1E-F15F-4392-91A9-2210BFF528F9}" dt="2023-12-15T22:49:14.337" v="726" actId="1076"/>
          <ac:spMkLst>
            <pc:docMk/>
            <pc:sldMk cId="2294115140" sldId="257"/>
            <ac:spMk id="13" creationId="{F04ABF93-C80F-72AB-ECA7-77E2E4C5C4CE}"/>
          </ac:spMkLst>
        </pc:spChg>
        <pc:spChg chg="mod">
          <ac:chgData name="katerina karapiperakh" userId="09c03ea385630dfc" providerId="LiveId" clId="{39A5EA1E-F15F-4392-91A9-2210BFF528F9}" dt="2023-12-15T22:49:17.055" v="727" actId="1076"/>
          <ac:spMkLst>
            <pc:docMk/>
            <pc:sldMk cId="2294115140" sldId="257"/>
            <ac:spMk id="14" creationId="{22842E65-6793-360F-8E5B-D215BDEC8B2A}"/>
          </ac:spMkLst>
        </pc:spChg>
        <pc:spChg chg="mod">
          <ac:chgData name="katerina karapiperakh" userId="09c03ea385630dfc" providerId="LiveId" clId="{39A5EA1E-F15F-4392-91A9-2210BFF528F9}" dt="2023-12-15T22:49:19.880" v="728" actId="1076"/>
          <ac:spMkLst>
            <pc:docMk/>
            <pc:sldMk cId="2294115140" sldId="257"/>
            <ac:spMk id="17" creationId="{8FBDF668-DD1C-211A-B61A-5F55A9D3DF8B}"/>
          </ac:spMkLst>
        </pc:spChg>
        <pc:spChg chg="mod">
          <ac:chgData name="katerina karapiperakh" userId="09c03ea385630dfc" providerId="LiveId" clId="{39A5EA1E-F15F-4392-91A9-2210BFF528F9}" dt="2023-12-15T22:49:22.752" v="729" actId="1076"/>
          <ac:spMkLst>
            <pc:docMk/>
            <pc:sldMk cId="2294115140" sldId="257"/>
            <ac:spMk id="18" creationId="{33BF2F10-3A10-A3A7-ED6E-DD1B44313379}"/>
          </ac:spMkLst>
        </pc:spChg>
        <pc:spChg chg="mod">
          <ac:chgData name="katerina karapiperakh" userId="09c03ea385630dfc" providerId="LiveId" clId="{39A5EA1E-F15F-4392-91A9-2210BFF528F9}" dt="2023-12-15T22:49:53.018" v="734" actId="1076"/>
          <ac:spMkLst>
            <pc:docMk/>
            <pc:sldMk cId="2294115140" sldId="257"/>
            <ac:spMk id="19" creationId="{E093DE2C-66E9-E0B7-C871-7950C3D11BA4}"/>
          </ac:spMkLst>
        </pc:spChg>
        <pc:spChg chg="mod">
          <ac:chgData name="katerina karapiperakh" userId="09c03ea385630dfc" providerId="LiveId" clId="{39A5EA1E-F15F-4392-91A9-2210BFF528F9}" dt="2023-12-15T22:49:49.964" v="733" actId="1076"/>
          <ac:spMkLst>
            <pc:docMk/>
            <pc:sldMk cId="2294115140" sldId="257"/>
            <ac:spMk id="20" creationId="{52B14D8F-E224-AB1B-7513-EE43CE88E4D5}"/>
          </ac:spMkLst>
        </pc:spChg>
        <pc:spChg chg="mod">
          <ac:chgData name="katerina karapiperakh" userId="09c03ea385630dfc" providerId="LiveId" clId="{39A5EA1E-F15F-4392-91A9-2210BFF528F9}" dt="2023-12-15T22:49:47.250" v="732" actId="1076"/>
          <ac:spMkLst>
            <pc:docMk/>
            <pc:sldMk cId="2294115140" sldId="257"/>
            <ac:spMk id="21" creationId="{31993F40-DA7C-1566-4981-1E73F4CBCCA3}"/>
          </ac:spMkLst>
        </pc:spChg>
        <pc:spChg chg="mod">
          <ac:chgData name="katerina karapiperakh" userId="09c03ea385630dfc" providerId="LiveId" clId="{39A5EA1E-F15F-4392-91A9-2210BFF528F9}" dt="2023-12-15T22:28:00.922" v="618" actId="313"/>
          <ac:spMkLst>
            <pc:docMk/>
            <pc:sldMk cId="2294115140" sldId="257"/>
            <ac:spMk id="27" creationId="{C35A560C-AC74-B15D-FD06-71F0BECB08CB}"/>
          </ac:spMkLst>
        </pc:spChg>
        <pc:spChg chg="mod">
          <ac:chgData name="katerina karapiperakh" userId="09c03ea385630dfc" providerId="LiveId" clId="{39A5EA1E-F15F-4392-91A9-2210BFF528F9}" dt="2023-12-15T22:48:15.731" v="719" actId="20577"/>
          <ac:spMkLst>
            <pc:docMk/>
            <pc:sldMk cId="2294115140" sldId="257"/>
            <ac:spMk id="33" creationId="{6BF0AF0F-5E54-DE26-1473-BD7333E5F272}"/>
          </ac:spMkLst>
        </pc:spChg>
        <pc:spChg chg="mod">
          <ac:chgData name="katerina karapiperakh" userId="09c03ea385630dfc" providerId="LiveId" clId="{39A5EA1E-F15F-4392-91A9-2210BFF528F9}" dt="2023-12-15T22:47:42.802" v="718" actId="1076"/>
          <ac:spMkLst>
            <pc:docMk/>
            <pc:sldMk cId="2294115140" sldId="257"/>
            <ac:spMk id="46" creationId="{11C560DC-88EC-800A-53D1-B06584CD3B23}"/>
          </ac:spMkLst>
        </pc:spChg>
        <pc:spChg chg="mod">
          <ac:chgData name="katerina karapiperakh" userId="09c03ea385630dfc" providerId="LiveId" clId="{39A5EA1E-F15F-4392-91A9-2210BFF528F9}" dt="2023-12-15T22:49:03.150" v="723" actId="1076"/>
          <ac:spMkLst>
            <pc:docMk/>
            <pc:sldMk cId="2294115140" sldId="257"/>
            <ac:spMk id="54" creationId="{EC1A2765-68CB-5ED8-2AF4-8146F6C7B17B}"/>
          </ac:spMkLst>
        </pc:spChg>
        <pc:spChg chg="mod">
          <ac:chgData name="katerina karapiperakh" userId="09c03ea385630dfc" providerId="LiveId" clId="{39A5EA1E-F15F-4392-91A9-2210BFF528F9}" dt="2023-12-15T22:49:35.594" v="731" actId="1076"/>
          <ac:spMkLst>
            <pc:docMk/>
            <pc:sldMk cId="2294115140" sldId="257"/>
            <ac:spMk id="55" creationId="{DAA5C5DC-C5D1-2ABE-3F30-DCECBF5A9C52}"/>
          </ac:spMkLst>
        </pc:spChg>
        <pc:spChg chg="mod">
          <ac:chgData name="katerina karapiperakh" userId="09c03ea385630dfc" providerId="LiveId" clId="{39A5EA1E-F15F-4392-91A9-2210BFF528F9}" dt="2023-12-15T22:48:51.370" v="722" actId="1076"/>
          <ac:spMkLst>
            <pc:docMk/>
            <pc:sldMk cId="2294115140" sldId="257"/>
            <ac:spMk id="57" creationId="{041219B9-BF5D-B483-B1F5-AF93635B18C7}"/>
          </ac:spMkLst>
        </pc:spChg>
        <pc:spChg chg="mod">
          <ac:chgData name="katerina karapiperakh" userId="09c03ea385630dfc" providerId="LiveId" clId="{39A5EA1E-F15F-4392-91A9-2210BFF528F9}" dt="2023-12-15T22:48:39.480" v="721" actId="1076"/>
          <ac:spMkLst>
            <pc:docMk/>
            <pc:sldMk cId="2294115140" sldId="257"/>
            <ac:spMk id="58" creationId="{4F181D7F-40C1-28FC-0646-6C65917612E9}"/>
          </ac:spMkLst>
        </pc:spChg>
        <pc:picChg chg="mod">
          <ac:chgData name="katerina karapiperakh" userId="09c03ea385630dfc" providerId="LiveId" clId="{39A5EA1E-F15F-4392-91A9-2210BFF528F9}" dt="2023-12-15T22:28:38.024" v="621" actId="1076"/>
          <ac:picMkLst>
            <pc:docMk/>
            <pc:sldMk cId="2294115140" sldId="257"/>
            <ac:picMk id="10" creationId="{120E1E77-141B-C4E2-4A05-79327E7EFC46}"/>
          </ac:picMkLst>
        </pc:picChg>
        <pc:picChg chg="mod">
          <ac:chgData name="katerina karapiperakh" userId="09c03ea385630dfc" providerId="LiveId" clId="{39A5EA1E-F15F-4392-91A9-2210BFF528F9}" dt="2023-12-15T22:49:25.656" v="730" actId="1076"/>
          <ac:picMkLst>
            <pc:docMk/>
            <pc:sldMk cId="2294115140" sldId="257"/>
            <ac:picMk id="16" creationId="{5077595A-3333-A9DD-2299-99DC9E8439C9}"/>
          </ac:picMkLst>
        </pc:picChg>
      </pc:sldChg>
      <pc:sldChg chg="delSp modSp mod modClrScheme modAnim chgLayout">
        <pc:chgData name="katerina karapiperakh" userId="09c03ea385630dfc" providerId="LiveId" clId="{39A5EA1E-F15F-4392-91A9-2210BFF528F9}" dt="2023-12-16T09:47:10.179" v="1517"/>
        <pc:sldMkLst>
          <pc:docMk/>
          <pc:sldMk cId="2073434205" sldId="258"/>
        </pc:sldMkLst>
        <pc:spChg chg="del">
          <ac:chgData name="katerina karapiperakh" userId="09c03ea385630dfc" providerId="LiveId" clId="{39A5EA1E-F15F-4392-91A9-2210BFF528F9}" dt="2023-12-15T21:11:31.205" v="6" actId="700"/>
          <ac:spMkLst>
            <pc:docMk/>
            <pc:sldMk cId="2073434205" sldId="258"/>
            <ac:spMk id="2" creationId="{BB252EF7-4546-06F1-90D9-FF784095CBE6}"/>
          </ac:spMkLst>
        </pc:spChg>
        <pc:spChg chg="mod ord">
          <ac:chgData name="katerina karapiperakh" userId="09c03ea385630dfc" providerId="LiveId" clId="{39A5EA1E-F15F-4392-91A9-2210BFF528F9}" dt="2023-12-15T23:25:24.432" v="1337" actId="14100"/>
          <ac:spMkLst>
            <pc:docMk/>
            <pc:sldMk cId="2073434205" sldId="258"/>
            <ac:spMk id="3" creationId="{AD2BB13B-D709-0176-0A67-025EB170DD96}"/>
          </ac:spMkLst>
        </pc:spChg>
      </pc:sldChg>
      <pc:sldChg chg="delSp modSp mod modClrScheme modAnim chgLayout">
        <pc:chgData name="katerina karapiperakh" userId="09c03ea385630dfc" providerId="LiveId" clId="{39A5EA1E-F15F-4392-91A9-2210BFF528F9}" dt="2023-12-16T09:47:37.366" v="1523"/>
        <pc:sldMkLst>
          <pc:docMk/>
          <pc:sldMk cId="2282624965" sldId="259"/>
        </pc:sldMkLst>
        <pc:spChg chg="del">
          <ac:chgData name="katerina karapiperakh" userId="09c03ea385630dfc" providerId="LiveId" clId="{39A5EA1E-F15F-4392-91A9-2210BFF528F9}" dt="2023-12-15T21:14:57.607" v="30" actId="700"/>
          <ac:spMkLst>
            <pc:docMk/>
            <pc:sldMk cId="2282624965" sldId="259"/>
            <ac:spMk id="2" creationId="{EEDE555E-4D13-5E42-DD5B-BBBA1AFDC15F}"/>
          </ac:spMkLst>
        </pc:spChg>
        <pc:spChg chg="mod ord">
          <ac:chgData name="katerina karapiperakh" userId="09c03ea385630dfc" providerId="LiveId" clId="{39A5EA1E-F15F-4392-91A9-2210BFF528F9}" dt="2023-12-15T23:29:20.357" v="1347" actId="20577"/>
          <ac:spMkLst>
            <pc:docMk/>
            <pc:sldMk cId="2282624965" sldId="259"/>
            <ac:spMk id="3" creationId="{53AC6B49-8B65-0C70-8E3F-CC154CAABCDF}"/>
          </ac:spMkLst>
        </pc:spChg>
        <pc:spChg chg="mod">
          <ac:chgData name="katerina karapiperakh" userId="09c03ea385630dfc" providerId="LiveId" clId="{39A5EA1E-F15F-4392-91A9-2210BFF528F9}" dt="2023-12-15T23:25:53.635" v="1341" actId="1076"/>
          <ac:spMkLst>
            <pc:docMk/>
            <pc:sldMk cId="2282624965" sldId="259"/>
            <ac:spMk id="4" creationId="{0D0EAB84-7BEC-3A97-B0C9-60800B4EBC31}"/>
          </ac:spMkLst>
        </pc:spChg>
        <pc:spChg chg="mod">
          <ac:chgData name="katerina karapiperakh" userId="09c03ea385630dfc" providerId="LiveId" clId="{39A5EA1E-F15F-4392-91A9-2210BFF528F9}" dt="2023-12-15T23:25:58.941" v="1342" actId="1076"/>
          <ac:spMkLst>
            <pc:docMk/>
            <pc:sldMk cId="2282624965" sldId="259"/>
            <ac:spMk id="6" creationId="{C788382D-9888-9F0E-6DE6-D83163ACE7CA}"/>
          </ac:spMkLst>
        </pc:spChg>
        <pc:spChg chg="mod">
          <ac:chgData name="katerina karapiperakh" userId="09c03ea385630dfc" providerId="LiveId" clId="{39A5EA1E-F15F-4392-91A9-2210BFF528F9}" dt="2023-12-15T23:26:05.061" v="1343" actId="1076"/>
          <ac:spMkLst>
            <pc:docMk/>
            <pc:sldMk cId="2282624965" sldId="259"/>
            <ac:spMk id="7" creationId="{0AA4BBE6-DD20-E5CB-2AB2-F0D99A3B7AD9}"/>
          </ac:spMkLst>
        </pc:spChg>
        <pc:cxnChg chg="mod">
          <ac:chgData name="katerina karapiperakh" userId="09c03ea385630dfc" providerId="LiveId" clId="{39A5EA1E-F15F-4392-91A9-2210BFF528F9}" dt="2023-12-15T23:25:58.941" v="1342" actId="1076"/>
          <ac:cxnSpMkLst>
            <pc:docMk/>
            <pc:sldMk cId="2282624965" sldId="259"/>
            <ac:cxnSpMk id="10" creationId="{CA031C5A-FC0E-A72B-E12E-5B76E844BC6B}"/>
          </ac:cxnSpMkLst>
        </pc:cxnChg>
        <pc:cxnChg chg="mod">
          <ac:chgData name="katerina karapiperakh" userId="09c03ea385630dfc" providerId="LiveId" clId="{39A5EA1E-F15F-4392-91A9-2210BFF528F9}" dt="2023-12-15T23:26:05.061" v="1343" actId="1076"/>
          <ac:cxnSpMkLst>
            <pc:docMk/>
            <pc:sldMk cId="2282624965" sldId="259"/>
            <ac:cxnSpMk id="38" creationId="{69790725-0293-1846-4F1E-DDEEB1725D8F}"/>
          </ac:cxnSpMkLst>
        </pc:cxnChg>
      </pc:sldChg>
      <pc:sldChg chg="modSp mod modAnim">
        <pc:chgData name="katerina karapiperakh" userId="09c03ea385630dfc" providerId="LiveId" clId="{39A5EA1E-F15F-4392-91A9-2210BFF528F9}" dt="2023-12-16T09:47:47.052" v="1525"/>
        <pc:sldMkLst>
          <pc:docMk/>
          <pc:sldMk cId="2362215183" sldId="260"/>
        </pc:sldMkLst>
        <pc:spChg chg="mod">
          <ac:chgData name="katerina karapiperakh" userId="09c03ea385630dfc" providerId="LiveId" clId="{39A5EA1E-F15F-4392-91A9-2210BFF528F9}" dt="2023-12-15T23:32:14.805" v="1360" actId="20577"/>
          <ac:spMkLst>
            <pc:docMk/>
            <pc:sldMk cId="2362215183" sldId="260"/>
            <ac:spMk id="3" creationId="{FE4136F3-B4FF-3773-CD4D-D2D8E84077FB}"/>
          </ac:spMkLst>
        </pc:spChg>
      </pc:sldChg>
      <pc:sldChg chg="addSp modSp mod modAnim">
        <pc:chgData name="katerina karapiperakh" userId="09c03ea385630dfc" providerId="LiveId" clId="{39A5EA1E-F15F-4392-91A9-2210BFF528F9}" dt="2023-12-16T09:48:11.654" v="1529"/>
        <pc:sldMkLst>
          <pc:docMk/>
          <pc:sldMk cId="1439520253" sldId="261"/>
        </pc:sldMkLst>
        <pc:spChg chg="mod">
          <ac:chgData name="katerina karapiperakh" userId="09c03ea385630dfc" providerId="LiveId" clId="{39A5EA1E-F15F-4392-91A9-2210BFF528F9}" dt="2023-12-15T23:38:50.077" v="1373" actId="20577"/>
          <ac:spMkLst>
            <pc:docMk/>
            <pc:sldMk cId="1439520253" sldId="261"/>
            <ac:spMk id="3" creationId="{2B43180A-BE3E-4558-EA69-9F3A8C12BABE}"/>
          </ac:spMkLst>
        </pc:spChg>
        <pc:spChg chg="mod">
          <ac:chgData name="katerina karapiperakh" userId="09c03ea385630dfc" providerId="LiveId" clId="{39A5EA1E-F15F-4392-91A9-2210BFF528F9}" dt="2023-12-15T22:25:36.172" v="614" actId="1076"/>
          <ac:spMkLst>
            <pc:docMk/>
            <pc:sldMk cId="1439520253" sldId="261"/>
            <ac:spMk id="4" creationId="{0346FF1C-E124-19FA-1F73-2A548AC0005B}"/>
          </ac:spMkLst>
        </pc:spChg>
        <pc:spChg chg="add mod">
          <ac:chgData name="katerina karapiperakh" userId="09c03ea385630dfc" providerId="LiveId" clId="{39A5EA1E-F15F-4392-91A9-2210BFF528F9}" dt="2023-12-15T22:24:45.065" v="600" actId="571"/>
          <ac:spMkLst>
            <pc:docMk/>
            <pc:sldMk cId="1439520253" sldId="261"/>
            <ac:spMk id="9" creationId="{593DF164-59BC-EB19-811D-10D06ECFCC7C}"/>
          </ac:spMkLst>
        </pc:spChg>
        <pc:spChg chg="add mod">
          <ac:chgData name="katerina karapiperakh" userId="09c03ea385630dfc" providerId="LiveId" clId="{39A5EA1E-F15F-4392-91A9-2210BFF528F9}" dt="2023-12-15T22:24:45.065" v="600" actId="571"/>
          <ac:spMkLst>
            <pc:docMk/>
            <pc:sldMk cId="1439520253" sldId="261"/>
            <ac:spMk id="10" creationId="{C67147EB-2365-8B92-9AD2-B5EC6137358C}"/>
          </ac:spMkLst>
        </pc:spChg>
        <pc:picChg chg="add mod modCrop">
          <ac:chgData name="katerina karapiperakh" userId="09c03ea385630dfc" providerId="LiveId" clId="{39A5EA1E-F15F-4392-91A9-2210BFF528F9}" dt="2023-12-15T22:11:08.580" v="588" actId="1076"/>
          <ac:picMkLst>
            <pc:docMk/>
            <pc:sldMk cId="1439520253" sldId="261"/>
            <ac:picMk id="6" creationId="{5CD2D4F0-9F50-7250-0A3F-B179545320F3}"/>
          </ac:picMkLst>
        </pc:picChg>
        <pc:picChg chg="add mod modCrop">
          <ac:chgData name="katerina karapiperakh" userId="09c03ea385630dfc" providerId="LiveId" clId="{39A5EA1E-F15F-4392-91A9-2210BFF528F9}" dt="2023-12-15T22:12:13.778" v="598" actId="1076"/>
          <ac:picMkLst>
            <pc:docMk/>
            <pc:sldMk cId="1439520253" sldId="261"/>
            <ac:picMk id="8" creationId="{C3C83753-752E-45D1-2EA2-5DE8C75B8AE4}"/>
          </ac:picMkLst>
        </pc:picChg>
      </pc:sldChg>
      <pc:sldChg chg="modSp mod modClrScheme modAnim chgLayout">
        <pc:chgData name="katerina karapiperakh" userId="09c03ea385630dfc" providerId="LiveId" clId="{39A5EA1E-F15F-4392-91A9-2210BFF528F9}" dt="2023-12-16T09:48:28.281" v="1532"/>
        <pc:sldMkLst>
          <pc:docMk/>
          <pc:sldMk cId="219846701" sldId="262"/>
        </pc:sldMkLst>
        <pc:spChg chg="mod ord">
          <ac:chgData name="katerina karapiperakh" userId="09c03ea385630dfc" providerId="LiveId" clId="{39A5EA1E-F15F-4392-91A9-2210BFF528F9}" dt="2023-12-15T21:55:00.572" v="553" actId="1076"/>
          <ac:spMkLst>
            <pc:docMk/>
            <pc:sldMk cId="219846701" sldId="262"/>
            <ac:spMk id="2" creationId="{A03B4123-2C9D-D0BE-6ABC-9A74BB3B9284}"/>
          </ac:spMkLst>
        </pc:spChg>
        <pc:spChg chg="mod ord">
          <ac:chgData name="katerina karapiperakh" userId="09c03ea385630dfc" providerId="LiveId" clId="{39A5EA1E-F15F-4392-91A9-2210BFF528F9}" dt="2023-12-15T23:20:31.104" v="1284" actId="20577"/>
          <ac:spMkLst>
            <pc:docMk/>
            <pc:sldMk cId="219846701" sldId="262"/>
            <ac:spMk id="3" creationId="{50C375A3-A955-4FBA-03CA-8A564226492A}"/>
          </ac:spMkLst>
        </pc:spChg>
      </pc:sldChg>
      <pc:sldChg chg="modSp mod modAnim">
        <pc:chgData name="katerina karapiperakh" userId="09c03ea385630dfc" providerId="LiveId" clId="{39A5EA1E-F15F-4392-91A9-2210BFF528F9}" dt="2023-12-16T13:17:27.866" v="1581"/>
        <pc:sldMkLst>
          <pc:docMk/>
          <pc:sldMk cId="758864632" sldId="263"/>
        </pc:sldMkLst>
        <pc:spChg chg="mod">
          <ac:chgData name="katerina karapiperakh" userId="09c03ea385630dfc" providerId="LiveId" clId="{39A5EA1E-F15F-4392-91A9-2210BFF528F9}" dt="2023-12-15T22:57:52.209" v="742" actId="2711"/>
          <ac:spMkLst>
            <pc:docMk/>
            <pc:sldMk cId="758864632" sldId="263"/>
            <ac:spMk id="2" creationId="{E93FDA4A-4B1C-065C-7ABC-606DD9F3D54F}"/>
          </ac:spMkLst>
        </pc:spChg>
        <pc:spChg chg="mod">
          <ac:chgData name="katerina karapiperakh" userId="09c03ea385630dfc" providerId="LiveId" clId="{39A5EA1E-F15F-4392-91A9-2210BFF528F9}" dt="2023-12-15T22:57:46.679" v="741" actId="2711"/>
          <ac:spMkLst>
            <pc:docMk/>
            <pc:sldMk cId="758864632" sldId="263"/>
            <ac:spMk id="3" creationId="{5FC619BB-7F54-94EC-E884-E0A1A02EB80A}"/>
          </ac:spMkLst>
        </pc:spChg>
        <pc:spChg chg="mod">
          <ac:chgData name="katerina karapiperakh" userId="09c03ea385630dfc" providerId="LiveId" clId="{39A5EA1E-F15F-4392-91A9-2210BFF528F9}" dt="2023-12-15T22:58:01.978" v="743" actId="1076"/>
          <ac:spMkLst>
            <pc:docMk/>
            <pc:sldMk cId="758864632" sldId="263"/>
            <ac:spMk id="4" creationId="{D985BB3D-7D56-D95D-3333-A4CF12FA8F7A}"/>
          </ac:spMkLst>
        </pc:spChg>
      </pc:sldChg>
      <pc:sldChg chg="modSp modAnim">
        <pc:chgData name="katerina karapiperakh" userId="09c03ea385630dfc" providerId="LiveId" clId="{39A5EA1E-F15F-4392-91A9-2210BFF528F9}" dt="2023-12-16T09:53:04.509" v="1574"/>
        <pc:sldMkLst>
          <pc:docMk/>
          <pc:sldMk cId="3472351323" sldId="264"/>
        </pc:sldMkLst>
        <pc:spChg chg="mod">
          <ac:chgData name="katerina karapiperakh" userId="09c03ea385630dfc" providerId="LiveId" clId="{39A5EA1E-F15F-4392-91A9-2210BFF528F9}" dt="2023-12-15T22:57:23.739" v="739" actId="2711"/>
          <ac:spMkLst>
            <pc:docMk/>
            <pc:sldMk cId="3472351323" sldId="264"/>
            <ac:spMk id="2" creationId="{156A9C39-8160-2B10-F696-D7FD636276AD}"/>
          </ac:spMkLst>
        </pc:spChg>
        <pc:spChg chg="mod">
          <ac:chgData name="katerina karapiperakh" userId="09c03ea385630dfc" providerId="LiveId" clId="{39A5EA1E-F15F-4392-91A9-2210BFF528F9}" dt="2023-12-15T22:58:42.847" v="744" actId="6549"/>
          <ac:spMkLst>
            <pc:docMk/>
            <pc:sldMk cId="3472351323" sldId="264"/>
            <ac:spMk id="3" creationId="{9EAC5D5B-DDFB-58B2-AD98-E759A894B63A}"/>
          </ac:spMkLst>
        </pc:spChg>
      </pc:sldChg>
      <pc:sldChg chg="modSp mod modAnim">
        <pc:chgData name="katerina karapiperakh" userId="09c03ea385630dfc" providerId="LiveId" clId="{39A5EA1E-F15F-4392-91A9-2210BFF528F9}" dt="2023-12-16T09:53:35.707" v="1578"/>
        <pc:sldMkLst>
          <pc:docMk/>
          <pc:sldMk cId="576422609" sldId="265"/>
        </pc:sldMkLst>
        <pc:spChg chg="mod">
          <ac:chgData name="katerina karapiperakh" userId="09c03ea385630dfc" providerId="LiveId" clId="{39A5EA1E-F15F-4392-91A9-2210BFF528F9}" dt="2023-12-15T22:59:44.735" v="746" actId="13822"/>
          <ac:spMkLst>
            <pc:docMk/>
            <pc:sldMk cId="576422609" sldId="265"/>
            <ac:spMk id="4" creationId="{5195E41C-E942-3546-0F73-E57AAC774061}"/>
          </ac:spMkLst>
        </pc:spChg>
        <pc:spChg chg="mod">
          <ac:chgData name="katerina karapiperakh" userId="09c03ea385630dfc" providerId="LiveId" clId="{39A5EA1E-F15F-4392-91A9-2210BFF528F9}" dt="2023-12-15T22:59:53.175" v="747" actId="13822"/>
          <ac:spMkLst>
            <pc:docMk/>
            <pc:sldMk cId="576422609" sldId="265"/>
            <ac:spMk id="5" creationId="{35532618-955C-9B6E-916C-56A3860BD3DF}"/>
          </ac:spMkLst>
        </pc:spChg>
        <pc:spChg chg="mod">
          <ac:chgData name="katerina karapiperakh" userId="09c03ea385630dfc" providerId="LiveId" clId="{39A5EA1E-F15F-4392-91A9-2210BFF528F9}" dt="2023-12-15T23:00:17.265" v="749" actId="13822"/>
          <ac:spMkLst>
            <pc:docMk/>
            <pc:sldMk cId="576422609" sldId="265"/>
            <ac:spMk id="6" creationId="{C945A4BD-F013-0609-39BD-EA6852111517}"/>
          </ac:spMkLst>
        </pc:spChg>
        <pc:spChg chg="mod">
          <ac:chgData name="katerina karapiperakh" userId="09c03ea385630dfc" providerId="LiveId" clId="{39A5EA1E-F15F-4392-91A9-2210BFF528F9}" dt="2023-12-15T23:00:17.265" v="749" actId="13822"/>
          <ac:spMkLst>
            <pc:docMk/>
            <pc:sldMk cId="576422609" sldId="265"/>
            <ac:spMk id="7" creationId="{0F02E602-73D6-424C-C814-0C43A5E61211}"/>
          </ac:spMkLst>
        </pc:spChg>
        <pc:spChg chg="mod">
          <ac:chgData name="katerina karapiperakh" userId="09c03ea385630dfc" providerId="LiveId" clId="{39A5EA1E-F15F-4392-91A9-2210BFF528F9}" dt="2023-12-15T23:00:17.265" v="749" actId="13822"/>
          <ac:spMkLst>
            <pc:docMk/>
            <pc:sldMk cId="576422609" sldId="265"/>
            <ac:spMk id="8" creationId="{AA0947EB-90EC-1942-DE6A-6725EF0A9474}"/>
          </ac:spMkLst>
        </pc:spChg>
        <pc:spChg chg="mod">
          <ac:chgData name="katerina karapiperakh" userId="09c03ea385630dfc" providerId="LiveId" clId="{39A5EA1E-F15F-4392-91A9-2210BFF528F9}" dt="2023-12-15T23:00:17.265" v="749" actId="13822"/>
          <ac:spMkLst>
            <pc:docMk/>
            <pc:sldMk cId="576422609" sldId="265"/>
            <ac:spMk id="9" creationId="{7916D404-E6EB-53F3-3C2E-1298176588D5}"/>
          </ac:spMkLst>
        </pc:spChg>
        <pc:spChg chg="mod">
          <ac:chgData name="katerina karapiperakh" userId="09c03ea385630dfc" providerId="LiveId" clId="{39A5EA1E-F15F-4392-91A9-2210BFF528F9}" dt="2023-12-15T23:00:52.468" v="753" actId="1076"/>
          <ac:spMkLst>
            <pc:docMk/>
            <pc:sldMk cId="576422609" sldId="265"/>
            <ac:spMk id="10" creationId="{9F3463AF-4FCE-89FD-56B5-0593A486B1E3}"/>
          </ac:spMkLst>
        </pc:spChg>
        <pc:spChg chg="mod">
          <ac:chgData name="katerina karapiperakh" userId="09c03ea385630dfc" providerId="LiveId" clId="{39A5EA1E-F15F-4392-91A9-2210BFF528F9}" dt="2023-12-15T23:00:17.265" v="749" actId="13822"/>
          <ac:spMkLst>
            <pc:docMk/>
            <pc:sldMk cId="576422609" sldId="265"/>
            <ac:spMk id="12" creationId="{F5A564DC-821E-AEE1-AB78-A97379999B15}"/>
          </ac:spMkLst>
        </pc:spChg>
        <pc:spChg chg="mod">
          <ac:chgData name="katerina karapiperakh" userId="09c03ea385630dfc" providerId="LiveId" clId="{39A5EA1E-F15F-4392-91A9-2210BFF528F9}" dt="2023-12-15T23:00:17.265" v="749" actId="13822"/>
          <ac:spMkLst>
            <pc:docMk/>
            <pc:sldMk cId="576422609" sldId="265"/>
            <ac:spMk id="13" creationId="{7E7A1A62-C741-83A2-CF33-88326FAF3242}"/>
          </ac:spMkLst>
        </pc:spChg>
        <pc:cxnChg chg="mod">
          <ac:chgData name="katerina karapiperakh" userId="09c03ea385630dfc" providerId="LiveId" clId="{39A5EA1E-F15F-4392-91A9-2210BFF528F9}" dt="2023-12-15T23:01:18.464" v="757" actId="14100"/>
          <ac:cxnSpMkLst>
            <pc:docMk/>
            <pc:sldMk cId="576422609" sldId="265"/>
            <ac:cxnSpMk id="22" creationId="{137402F7-0B39-5F9B-F216-2EFF92775E6E}"/>
          </ac:cxnSpMkLst>
        </pc:cxnChg>
        <pc:cxnChg chg="mod">
          <ac:chgData name="katerina karapiperakh" userId="09c03ea385630dfc" providerId="LiveId" clId="{39A5EA1E-F15F-4392-91A9-2210BFF528F9}" dt="2023-12-15T23:00:52.468" v="753" actId="1076"/>
          <ac:cxnSpMkLst>
            <pc:docMk/>
            <pc:sldMk cId="576422609" sldId="265"/>
            <ac:cxnSpMk id="24" creationId="{6F21C68E-0156-6230-EEAF-691F05926C8A}"/>
          </ac:cxnSpMkLst>
        </pc:cxnChg>
        <pc:cxnChg chg="mod">
          <ac:chgData name="katerina karapiperakh" userId="09c03ea385630dfc" providerId="LiveId" clId="{39A5EA1E-F15F-4392-91A9-2210BFF528F9}" dt="2023-12-15T23:00:58.910" v="754" actId="14100"/>
          <ac:cxnSpMkLst>
            <pc:docMk/>
            <pc:sldMk cId="576422609" sldId="265"/>
            <ac:cxnSpMk id="26" creationId="{22646F24-7197-EAC1-7590-5C91E420E22E}"/>
          </ac:cxnSpMkLst>
        </pc:cxnChg>
      </pc:sldChg>
      <pc:sldChg chg="modSp mod modAnim">
        <pc:chgData name="katerina karapiperakh" userId="09c03ea385630dfc" providerId="LiveId" clId="{39A5EA1E-F15F-4392-91A9-2210BFF528F9}" dt="2023-12-16T09:53:44.255" v="1580"/>
        <pc:sldMkLst>
          <pc:docMk/>
          <pc:sldMk cId="3588272817" sldId="266"/>
        </pc:sldMkLst>
        <pc:spChg chg="mod">
          <ac:chgData name="katerina karapiperakh" userId="09c03ea385630dfc" providerId="LiveId" clId="{39A5EA1E-F15F-4392-91A9-2210BFF528F9}" dt="2023-12-15T23:08:26.968" v="947" actId="14100"/>
          <ac:spMkLst>
            <pc:docMk/>
            <pc:sldMk cId="3588272817" sldId="266"/>
            <ac:spMk id="2" creationId="{7D3274BA-EBB8-92AE-D790-EEC9042579A7}"/>
          </ac:spMkLst>
        </pc:spChg>
        <pc:spChg chg="mod">
          <ac:chgData name="katerina karapiperakh" userId="09c03ea385630dfc" providerId="LiveId" clId="{39A5EA1E-F15F-4392-91A9-2210BFF528F9}" dt="2023-12-15T23:17:51.358" v="1238" actId="207"/>
          <ac:spMkLst>
            <pc:docMk/>
            <pc:sldMk cId="3588272817" sldId="266"/>
            <ac:spMk id="3" creationId="{DDE48ED7-A8AC-D72B-5B70-4D0A46418724}"/>
          </ac:spMkLst>
        </pc:spChg>
      </pc:sldChg>
      <pc:sldChg chg="modSp mod ord">
        <pc:chgData name="katerina karapiperakh" userId="09c03ea385630dfc" providerId="LiveId" clId="{39A5EA1E-F15F-4392-91A9-2210BFF528F9}" dt="2023-12-15T22:55:25.929" v="737" actId="6549"/>
        <pc:sldMkLst>
          <pc:docMk/>
          <pc:sldMk cId="3920958519" sldId="267"/>
        </pc:sldMkLst>
        <pc:spChg chg="mod">
          <ac:chgData name="katerina karapiperakh" userId="09c03ea385630dfc" providerId="LiveId" clId="{39A5EA1E-F15F-4392-91A9-2210BFF528F9}" dt="2023-12-15T22:55:25.929" v="737" actId="6549"/>
          <ac:spMkLst>
            <pc:docMk/>
            <pc:sldMk cId="3920958519" sldId="267"/>
            <ac:spMk id="2" creationId="{22656C5E-1717-33E8-769C-CBC344FE4DF6}"/>
          </ac:spMkLst>
        </pc:spChg>
      </pc:sldChg>
      <pc:sldChg chg="addSp delSp modSp mod">
        <pc:chgData name="katerina karapiperakh" userId="09c03ea385630dfc" providerId="LiveId" clId="{39A5EA1E-F15F-4392-91A9-2210BFF528F9}" dt="2023-12-15T23:37:11.001" v="1371" actId="478"/>
        <pc:sldMkLst>
          <pc:docMk/>
          <pc:sldMk cId="4160809904" sldId="277"/>
        </pc:sldMkLst>
        <pc:spChg chg="mod">
          <ac:chgData name="katerina karapiperakh" userId="09c03ea385630dfc" providerId="LiveId" clId="{39A5EA1E-F15F-4392-91A9-2210BFF528F9}" dt="2023-12-15T22:35:34.134" v="639" actId="1076"/>
          <ac:spMkLst>
            <pc:docMk/>
            <pc:sldMk cId="4160809904" sldId="277"/>
            <ac:spMk id="2" creationId="{A033FBE4-120A-245A-A2C4-25A141A3C0DC}"/>
          </ac:spMkLst>
        </pc:spChg>
        <pc:spChg chg="add del">
          <ac:chgData name="katerina karapiperakh" userId="09c03ea385630dfc" providerId="LiveId" clId="{39A5EA1E-F15F-4392-91A9-2210BFF528F9}" dt="2023-12-15T22:02:39.362" v="563" actId="22"/>
          <ac:spMkLst>
            <pc:docMk/>
            <pc:sldMk cId="4160809904" sldId="277"/>
            <ac:spMk id="4" creationId="{A0C4DA59-F001-7128-6203-366304F58310}"/>
          </ac:spMkLst>
        </pc:spChg>
        <pc:spChg chg="add mod">
          <ac:chgData name="katerina karapiperakh" userId="09c03ea385630dfc" providerId="LiveId" clId="{39A5EA1E-F15F-4392-91A9-2210BFF528F9}" dt="2023-12-15T22:03:29.503" v="564" actId="478"/>
          <ac:spMkLst>
            <pc:docMk/>
            <pc:sldMk cId="4160809904" sldId="277"/>
            <ac:spMk id="7" creationId="{EF8AB803-1E43-5ADA-B80B-70C22BEC0710}"/>
          </ac:spMkLst>
        </pc:spChg>
        <pc:graphicFrameChg chg="add mod modGraphic">
          <ac:chgData name="katerina karapiperakh" userId="09c03ea385630dfc" providerId="LiveId" clId="{39A5EA1E-F15F-4392-91A9-2210BFF528F9}" dt="2023-12-15T22:35:28.730" v="638" actId="1076"/>
          <ac:graphicFrameMkLst>
            <pc:docMk/>
            <pc:sldMk cId="4160809904" sldId="277"/>
            <ac:graphicFrameMk id="3" creationId="{BA77E18B-7193-72BE-8CCB-E431DC45AF4C}"/>
          </ac:graphicFrameMkLst>
        </pc:graphicFrameChg>
        <pc:graphicFrameChg chg="add del mod modGraphic">
          <ac:chgData name="katerina karapiperakh" userId="09c03ea385630dfc" providerId="LiveId" clId="{39A5EA1E-F15F-4392-91A9-2210BFF528F9}" dt="2023-12-15T22:34:47.866" v="632" actId="478"/>
          <ac:graphicFrameMkLst>
            <pc:docMk/>
            <pc:sldMk cId="4160809904" sldId="277"/>
            <ac:graphicFrameMk id="8" creationId="{84F52C7D-A32D-C184-5DC2-F6A00B77987F}"/>
          </ac:graphicFrameMkLst>
        </pc:graphicFrameChg>
        <pc:picChg chg="del">
          <ac:chgData name="katerina karapiperakh" userId="09c03ea385630dfc" providerId="LiveId" clId="{39A5EA1E-F15F-4392-91A9-2210BFF528F9}" dt="2023-12-15T22:03:29.503" v="564" actId="478"/>
          <ac:picMkLst>
            <pc:docMk/>
            <pc:sldMk cId="4160809904" sldId="277"/>
            <ac:picMk id="5" creationId="{6F74D0A0-CF7C-CF7F-485E-83879BB52062}"/>
          </ac:picMkLst>
        </pc:picChg>
        <pc:picChg chg="add del">
          <ac:chgData name="katerina karapiperakh" userId="09c03ea385630dfc" providerId="LiveId" clId="{39A5EA1E-F15F-4392-91A9-2210BFF528F9}" dt="2023-12-15T23:34:26.655" v="1362" actId="478"/>
          <ac:picMkLst>
            <pc:docMk/>
            <pc:sldMk cId="4160809904" sldId="277"/>
            <ac:picMk id="1026" creationId="{43916C84-D40B-7B7F-5DB5-5F9A82A82D68}"/>
          </ac:picMkLst>
        </pc:picChg>
        <pc:picChg chg="add del">
          <ac:chgData name="katerina karapiperakh" userId="09c03ea385630dfc" providerId="LiveId" clId="{39A5EA1E-F15F-4392-91A9-2210BFF528F9}" dt="2023-12-15T23:34:44.600" v="1364" actId="478"/>
          <ac:picMkLst>
            <pc:docMk/>
            <pc:sldMk cId="4160809904" sldId="277"/>
            <ac:picMk id="1028" creationId="{6EC6572C-B2B0-D5B8-59D0-0151AB1FCD7D}"/>
          </ac:picMkLst>
        </pc:picChg>
        <pc:picChg chg="add del mod">
          <ac:chgData name="katerina karapiperakh" userId="09c03ea385630dfc" providerId="LiveId" clId="{39A5EA1E-F15F-4392-91A9-2210BFF528F9}" dt="2023-12-15T23:35:05.243" v="1367" actId="478"/>
          <ac:picMkLst>
            <pc:docMk/>
            <pc:sldMk cId="4160809904" sldId="277"/>
            <ac:picMk id="1030" creationId="{D6C84ABB-27D7-9EB2-A443-95A3DE715FBE}"/>
          </ac:picMkLst>
        </pc:picChg>
        <pc:picChg chg="add del">
          <ac:chgData name="katerina karapiperakh" userId="09c03ea385630dfc" providerId="LiveId" clId="{39A5EA1E-F15F-4392-91A9-2210BFF528F9}" dt="2023-12-15T23:36:32.207" v="1369" actId="478"/>
          <ac:picMkLst>
            <pc:docMk/>
            <pc:sldMk cId="4160809904" sldId="277"/>
            <ac:picMk id="1032" creationId="{921A8743-DFB9-97A3-44B5-6F15D56D56C3}"/>
          </ac:picMkLst>
        </pc:picChg>
        <pc:picChg chg="add del">
          <ac:chgData name="katerina karapiperakh" userId="09c03ea385630dfc" providerId="LiveId" clId="{39A5EA1E-F15F-4392-91A9-2210BFF528F9}" dt="2023-12-15T23:37:11.001" v="1371" actId="478"/>
          <ac:picMkLst>
            <pc:docMk/>
            <pc:sldMk cId="4160809904" sldId="277"/>
            <ac:picMk id="1034" creationId="{901B820C-662B-2728-27D3-FE42D697F925}"/>
          </ac:picMkLst>
        </pc:picChg>
      </pc:sldChg>
      <pc:sldChg chg="addSp delSp modSp mod modAnim">
        <pc:chgData name="katerina karapiperakh" userId="09c03ea385630dfc" providerId="LiveId" clId="{39A5EA1E-F15F-4392-91A9-2210BFF528F9}" dt="2023-12-16T09:49:23.403" v="1543"/>
        <pc:sldMkLst>
          <pc:docMk/>
          <pc:sldMk cId="2970620244" sldId="278"/>
        </pc:sldMkLst>
        <pc:spChg chg="mod">
          <ac:chgData name="katerina karapiperakh" userId="09c03ea385630dfc" providerId="LiveId" clId="{39A5EA1E-F15F-4392-91A9-2210BFF528F9}" dt="2023-12-15T23:42:12.933" v="1385" actId="1076"/>
          <ac:spMkLst>
            <pc:docMk/>
            <pc:sldMk cId="2970620244" sldId="278"/>
            <ac:spMk id="16" creationId="{CACB7CD7-79D1-4198-5555-C1D735C1C3C2}"/>
          </ac:spMkLst>
        </pc:spChg>
        <pc:graphicFrameChg chg="add mod modGraphic">
          <ac:chgData name="katerina karapiperakh" userId="09c03ea385630dfc" providerId="LiveId" clId="{39A5EA1E-F15F-4392-91A9-2210BFF528F9}" dt="2023-12-15T23:40:50.778" v="1377" actId="12"/>
          <ac:graphicFrameMkLst>
            <pc:docMk/>
            <pc:sldMk cId="2970620244" sldId="278"/>
            <ac:graphicFrameMk id="2" creationId="{65E7BB44-8C27-1C5A-B3A9-A3D984A37AC1}"/>
          </ac:graphicFrameMkLst>
        </pc:graphicFrameChg>
        <pc:graphicFrameChg chg="add mod modGraphic">
          <ac:chgData name="katerina karapiperakh" userId="09c03ea385630dfc" providerId="LiveId" clId="{39A5EA1E-F15F-4392-91A9-2210BFF528F9}" dt="2023-12-15T22:37:56.534" v="651" actId="12385"/>
          <ac:graphicFrameMkLst>
            <pc:docMk/>
            <pc:sldMk cId="2970620244" sldId="278"/>
            <ac:graphicFrameMk id="3" creationId="{94D41EF1-85B2-A0E0-6EE4-A2F6466E8DFD}"/>
          </ac:graphicFrameMkLst>
        </pc:graphicFrameChg>
        <pc:graphicFrameChg chg="add mod modGraphic">
          <ac:chgData name="katerina karapiperakh" userId="09c03ea385630dfc" providerId="LiveId" clId="{39A5EA1E-F15F-4392-91A9-2210BFF528F9}" dt="2023-12-15T22:39:16.410" v="659" actId="2711"/>
          <ac:graphicFrameMkLst>
            <pc:docMk/>
            <pc:sldMk cId="2970620244" sldId="278"/>
            <ac:graphicFrameMk id="11" creationId="{5D6EF423-04D5-DDD3-95B3-9621B5B0B5F1}"/>
          </ac:graphicFrameMkLst>
        </pc:graphicFrameChg>
        <pc:graphicFrameChg chg="add mod modGraphic">
          <ac:chgData name="katerina karapiperakh" userId="09c03ea385630dfc" providerId="LiveId" clId="{39A5EA1E-F15F-4392-91A9-2210BFF528F9}" dt="2023-12-15T22:39:40.962" v="661" actId="2711"/>
          <ac:graphicFrameMkLst>
            <pc:docMk/>
            <pc:sldMk cId="2970620244" sldId="278"/>
            <ac:graphicFrameMk id="12" creationId="{5143E667-740B-3C9B-4A88-7C803129FDE5}"/>
          </ac:graphicFrameMkLst>
        </pc:graphicFrameChg>
        <pc:picChg chg="del">
          <ac:chgData name="katerina karapiperakh" userId="09c03ea385630dfc" providerId="LiveId" clId="{39A5EA1E-F15F-4392-91A9-2210BFF528F9}" dt="2023-12-15T22:36:27.983" v="640" actId="478"/>
          <ac:picMkLst>
            <pc:docMk/>
            <pc:sldMk cId="2970620244" sldId="278"/>
            <ac:picMk id="4" creationId="{ECF0E601-F500-6483-4EB8-40929C52E0C9}"/>
          </ac:picMkLst>
        </pc:picChg>
        <pc:picChg chg="del">
          <ac:chgData name="katerina karapiperakh" userId="09c03ea385630dfc" providerId="LiveId" clId="{39A5EA1E-F15F-4392-91A9-2210BFF528F9}" dt="2023-12-15T22:37:02.597" v="645" actId="478"/>
          <ac:picMkLst>
            <pc:docMk/>
            <pc:sldMk cId="2970620244" sldId="278"/>
            <ac:picMk id="6" creationId="{39EC7B45-2368-F72A-B046-0EE050B5461D}"/>
          </ac:picMkLst>
        </pc:picChg>
        <pc:picChg chg="del">
          <ac:chgData name="katerina karapiperakh" userId="09c03ea385630dfc" providerId="LiveId" clId="{39A5EA1E-F15F-4392-91A9-2210BFF528F9}" dt="2023-12-15T22:38:27.702" v="656" actId="478"/>
          <ac:picMkLst>
            <pc:docMk/>
            <pc:sldMk cId="2970620244" sldId="278"/>
            <ac:picMk id="8" creationId="{93252865-CA25-4139-CA5B-6AC3EDB091D6}"/>
          </ac:picMkLst>
        </pc:picChg>
        <pc:picChg chg="del">
          <ac:chgData name="katerina karapiperakh" userId="09c03ea385630dfc" providerId="LiveId" clId="{39A5EA1E-F15F-4392-91A9-2210BFF528F9}" dt="2023-12-15T22:38:26.236" v="655" actId="478"/>
          <ac:picMkLst>
            <pc:docMk/>
            <pc:sldMk cId="2970620244" sldId="278"/>
            <ac:picMk id="10" creationId="{37F6AFBD-4B49-43D2-9522-232AF9197A7A}"/>
          </ac:picMkLst>
        </pc:picChg>
      </pc:sldChg>
      <pc:sldChg chg="modSp mod modAnim">
        <pc:chgData name="katerina karapiperakh" userId="09c03ea385630dfc" providerId="LiveId" clId="{39A5EA1E-F15F-4392-91A9-2210BFF528F9}" dt="2023-12-16T09:49:48.059" v="1550"/>
        <pc:sldMkLst>
          <pc:docMk/>
          <pc:sldMk cId="3324624528" sldId="279"/>
        </pc:sldMkLst>
        <pc:graphicFrameChg chg="modGraphic">
          <ac:chgData name="katerina karapiperakh" userId="09c03ea385630dfc" providerId="LiveId" clId="{39A5EA1E-F15F-4392-91A9-2210BFF528F9}" dt="2023-12-15T22:41:27.281" v="681" actId="12385"/>
          <ac:graphicFrameMkLst>
            <pc:docMk/>
            <pc:sldMk cId="3324624528" sldId="279"/>
            <ac:graphicFrameMk id="6" creationId="{22EBE830-1D8E-9C58-D620-4572893CBAD0}"/>
          </ac:graphicFrameMkLst>
        </pc:graphicFrameChg>
        <pc:graphicFrameChg chg="modGraphic">
          <ac:chgData name="katerina karapiperakh" userId="09c03ea385630dfc" providerId="LiveId" clId="{39A5EA1E-F15F-4392-91A9-2210BFF528F9}" dt="2023-12-15T22:40:43.106" v="663" actId="20577"/>
          <ac:graphicFrameMkLst>
            <pc:docMk/>
            <pc:sldMk cId="3324624528" sldId="279"/>
            <ac:graphicFrameMk id="11" creationId="{DD63BACE-2F6B-86F8-7DF4-05F1B540D386}"/>
          </ac:graphicFrameMkLst>
        </pc:graphicFrameChg>
        <pc:graphicFrameChg chg="modGraphic">
          <ac:chgData name="katerina karapiperakh" userId="09c03ea385630dfc" providerId="LiveId" clId="{39A5EA1E-F15F-4392-91A9-2210BFF528F9}" dt="2023-12-15T22:41:00.022" v="671" actId="20577"/>
          <ac:graphicFrameMkLst>
            <pc:docMk/>
            <pc:sldMk cId="3324624528" sldId="279"/>
            <ac:graphicFrameMk id="12" creationId="{2CCE0B25-E30F-07F0-8B60-6AEE4FAF3E35}"/>
          </ac:graphicFrameMkLst>
        </pc:graphicFrameChg>
      </pc:sldChg>
      <pc:sldChg chg="addSp delSp modSp mod delAnim modAnim">
        <pc:chgData name="katerina karapiperakh" userId="09c03ea385630dfc" providerId="LiveId" clId="{39A5EA1E-F15F-4392-91A9-2210BFF528F9}" dt="2023-12-16T09:50:43.304" v="1560"/>
        <pc:sldMkLst>
          <pc:docMk/>
          <pc:sldMk cId="1229616296" sldId="280"/>
        </pc:sldMkLst>
        <pc:spChg chg="mod">
          <ac:chgData name="katerina karapiperakh" userId="09c03ea385630dfc" providerId="LiveId" clId="{39A5EA1E-F15F-4392-91A9-2210BFF528F9}" dt="2023-12-15T22:43:16.507" v="699" actId="1076"/>
          <ac:spMkLst>
            <pc:docMk/>
            <pc:sldMk cId="1229616296" sldId="280"/>
            <ac:spMk id="4" creationId="{8AF84CD2-3850-A059-292D-AB3C975583E0}"/>
          </ac:spMkLst>
        </pc:spChg>
        <pc:spChg chg="del mod">
          <ac:chgData name="katerina karapiperakh" userId="09c03ea385630dfc" providerId="LiveId" clId="{39A5EA1E-F15F-4392-91A9-2210BFF528F9}" dt="2023-12-15T23:45:11.894" v="1401" actId="478"/>
          <ac:spMkLst>
            <pc:docMk/>
            <pc:sldMk cId="1229616296" sldId="280"/>
            <ac:spMk id="5" creationId="{EEF479A0-CE44-3662-7A0C-B28B49F60942}"/>
          </ac:spMkLst>
        </pc:spChg>
        <pc:spChg chg="del">
          <ac:chgData name="katerina karapiperakh" userId="09c03ea385630dfc" providerId="LiveId" clId="{39A5EA1E-F15F-4392-91A9-2210BFF528F9}" dt="2023-12-15T22:42:04.307" v="683" actId="478"/>
          <ac:spMkLst>
            <pc:docMk/>
            <pc:sldMk cId="1229616296" sldId="280"/>
            <ac:spMk id="7" creationId="{760D3DBE-40D6-C385-96F2-6EDA3578934D}"/>
          </ac:spMkLst>
        </pc:spChg>
        <pc:spChg chg="add mod">
          <ac:chgData name="katerina karapiperakh" userId="09c03ea385630dfc" providerId="LiveId" clId="{39A5EA1E-F15F-4392-91A9-2210BFF528F9}" dt="2023-12-15T22:42:59.074" v="698" actId="14100"/>
          <ac:spMkLst>
            <pc:docMk/>
            <pc:sldMk cId="1229616296" sldId="280"/>
            <ac:spMk id="8" creationId="{54739387-013A-FFFC-CB73-3ECED6E1E1F4}"/>
          </ac:spMkLst>
        </pc:spChg>
        <pc:spChg chg="add mod">
          <ac:chgData name="katerina karapiperakh" userId="09c03ea385630dfc" providerId="LiveId" clId="{39A5EA1E-F15F-4392-91A9-2210BFF528F9}" dt="2023-12-15T22:43:40.409" v="702" actId="14100"/>
          <ac:spMkLst>
            <pc:docMk/>
            <pc:sldMk cId="1229616296" sldId="280"/>
            <ac:spMk id="9" creationId="{2D4351E9-81F9-D774-BFB1-3A8961BCA7DF}"/>
          </ac:spMkLst>
        </pc:spChg>
        <pc:spChg chg="add mod">
          <ac:chgData name="katerina karapiperakh" userId="09c03ea385630dfc" providerId="LiveId" clId="{39A5EA1E-F15F-4392-91A9-2210BFF528F9}" dt="2023-12-15T22:43:48.189" v="704" actId="1076"/>
          <ac:spMkLst>
            <pc:docMk/>
            <pc:sldMk cId="1229616296" sldId="280"/>
            <ac:spMk id="10" creationId="{9C7BA6C3-45E0-EE73-3D21-5D3A117169BF}"/>
          </ac:spMkLst>
        </pc:spChg>
        <pc:spChg chg="add mod">
          <ac:chgData name="katerina karapiperakh" userId="09c03ea385630dfc" providerId="LiveId" clId="{39A5EA1E-F15F-4392-91A9-2210BFF528F9}" dt="2023-12-15T22:44:02.314" v="706" actId="1076"/>
          <ac:spMkLst>
            <pc:docMk/>
            <pc:sldMk cId="1229616296" sldId="280"/>
            <ac:spMk id="11" creationId="{BB41D419-16D6-7CC3-7950-D7433FEA475F}"/>
          </ac:spMkLst>
        </pc:spChg>
        <pc:spChg chg="add mod">
          <ac:chgData name="katerina karapiperakh" userId="09c03ea385630dfc" providerId="LiveId" clId="{39A5EA1E-F15F-4392-91A9-2210BFF528F9}" dt="2023-12-15T22:44:15.453" v="708" actId="1076"/>
          <ac:spMkLst>
            <pc:docMk/>
            <pc:sldMk cId="1229616296" sldId="280"/>
            <ac:spMk id="12" creationId="{5C85DB78-B254-3179-F1D0-FA7084942D20}"/>
          </ac:spMkLst>
        </pc:spChg>
        <pc:spChg chg="add mod">
          <ac:chgData name="katerina karapiperakh" userId="09c03ea385630dfc" providerId="LiveId" clId="{39A5EA1E-F15F-4392-91A9-2210BFF528F9}" dt="2023-12-15T22:44:26.167" v="710" actId="1076"/>
          <ac:spMkLst>
            <pc:docMk/>
            <pc:sldMk cId="1229616296" sldId="280"/>
            <ac:spMk id="13" creationId="{655FE489-1B0F-0413-4DF7-07543FF8114A}"/>
          </ac:spMkLst>
        </pc:spChg>
        <pc:graphicFrameChg chg="del">
          <ac:chgData name="katerina karapiperakh" userId="09c03ea385630dfc" providerId="LiveId" clId="{39A5EA1E-F15F-4392-91A9-2210BFF528F9}" dt="2023-12-15T22:41:58.929" v="682" actId="478"/>
          <ac:graphicFrameMkLst>
            <pc:docMk/>
            <pc:sldMk cId="1229616296" sldId="280"/>
            <ac:graphicFrameMk id="6" creationId="{B1A314A5-443A-FB0D-9A76-AEBBDE504438}"/>
          </ac:graphicFrameMkLst>
        </pc:graphicFrameChg>
      </pc:sldChg>
      <pc:sldChg chg="addSp delSp modSp new mod modClrScheme chgLayout">
        <pc:chgData name="katerina karapiperakh" userId="09c03ea385630dfc" providerId="LiveId" clId="{39A5EA1E-F15F-4392-91A9-2210BFF528F9}" dt="2023-12-16T09:41:21.756" v="1514" actId="207"/>
        <pc:sldMkLst>
          <pc:docMk/>
          <pc:sldMk cId="2881797935" sldId="281"/>
        </pc:sldMkLst>
        <pc:spChg chg="del">
          <ac:chgData name="katerina karapiperakh" userId="09c03ea385630dfc" providerId="LiveId" clId="{39A5EA1E-F15F-4392-91A9-2210BFF528F9}" dt="2023-12-16T09:40:29.752" v="1473" actId="700"/>
          <ac:spMkLst>
            <pc:docMk/>
            <pc:sldMk cId="2881797935" sldId="281"/>
            <ac:spMk id="2" creationId="{AFC48E9F-3979-8E63-4AA4-C6DC64E3B4F9}"/>
          </ac:spMkLst>
        </pc:spChg>
        <pc:spChg chg="del">
          <ac:chgData name="katerina karapiperakh" userId="09c03ea385630dfc" providerId="LiveId" clId="{39A5EA1E-F15F-4392-91A9-2210BFF528F9}" dt="2023-12-16T09:40:29.752" v="1473" actId="700"/>
          <ac:spMkLst>
            <pc:docMk/>
            <pc:sldMk cId="2881797935" sldId="281"/>
            <ac:spMk id="3" creationId="{60A2ECDB-0627-132D-2A23-144DAE292EF2}"/>
          </ac:spMkLst>
        </pc:spChg>
        <pc:spChg chg="add mod">
          <ac:chgData name="katerina karapiperakh" userId="09c03ea385630dfc" providerId="LiveId" clId="{39A5EA1E-F15F-4392-91A9-2210BFF528F9}" dt="2023-12-16T09:41:21.756" v="1514" actId="207"/>
          <ac:spMkLst>
            <pc:docMk/>
            <pc:sldMk cId="2881797935" sldId="281"/>
            <ac:spMk id="4" creationId="{C310DB6E-6D37-8CD2-733F-1828802FCBEB}"/>
          </ac:spMkLst>
        </pc:spChg>
      </pc:sldChg>
      <pc:sldChg chg="addSp modSp new del mod">
        <pc:chgData name="katerina karapiperakh" userId="09c03ea385630dfc" providerId="LiveId" clId="{39A5EA1E-F15F-4392-91A9-2210BFF528F9}" dt="2023-12-15T21:53:45.864" v="545" actId="47"/>
        <pc:sldMkLst>
          <pc:docMk/>
          <pc:sldMk cId="3745241541" sldId="281"/>
        </pc:sldMkLst>
        <pc:spChg chg="add mod">
          <ac:chgData name="katerina karapiperakh" userId="09c03ea385630dfc" providerId="LiveId" clId="{39A5EA1E-F15F-4392-91A9-2210BFF528F9}" dt="2023-12-15T21:48:15.330" v="471" actId="1076"/>
          <ac:spMkLst>
            <pc:docMk/>
            <pc:sldMk cId="3745241541" sldId="281"/>
            <ac:spMk id="3" creationId="{154CE7CD-3440-8490-C7BE-F97C1EAD1ED0}"/>
          </ac:spMkLst>
        </pc:spChg>
        <pc:spChg chg="add mod">
          <ac:chgData name="katerina karapiperakh" userId="09c03ea385630dfc" providerId="LiveId" clId="{39A5EA1E-F15F-4392-91A9-2210BFF528F9}" dt="2023-12-15T21:50:21.386" v="499" actId="20577"/>
          <ac:spMkLst>
            <pc:docMk/>
            <pc:sldMk cId="3745241541" sldId="281"/>
            <ac:spMk id="5" creationId="{FCEF3B56-EB40-1F06-A185-3BDBDB56706E}"/>
          </ac:spMkLst>
        </pc:spChg>
        <pc:spChg chg="add mod">
          <ac:chgData name="katerina karapiperakh" userId="09c03ea385630dfc" providerId="LiveId" clId="{39A5EA1E-F15F-4392-91A9-2210BFF528F9}" dt="2023-12-15T21:51:52.808" v="527" actId="948"/>
          <ac:spMkLst>
            <pc:docMk/>
            <pc:sldMk cId="3745241541" sldId="281"/>
            <ac:spMk id="7" creationId="{FBABDAB5-4243-01F7-2EC7-288C091026E3}"/>
          </ac:spMkLst>
        </pc:spChg>
        <pc:spChg chg="add mod">
          <ac:chgData name="katerina karapiperakh" userId="09c03ea385630dfc" providerId="LiveId" clId="{39A5EA1E-F15F-4392-91A9-2210BFF528F9}" dt="2023-12-15T21:52:01.439" v="528" actId="1076"/>
          <ac:spMkLst>
            <pc:docMk/>
            <pc:sldMk cId="3745241541" sldId="281"/>
            <ac:spMk id="9" creationId="{DAAB3720-49E9-373A-C2F5-B4BACA1CF8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C0A76F2A-B03C-E5D5-E91C-EF3BE96710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C062EFAE-270E-8478-C637-C709AB36DD9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6293C4E-4389-4338-9EA2-861956D55DA0}" type="datetimeFigureOut">
              <a:rPr lang="el-GR" smtClean="0"/>
              <a:t>22/12/2023</a:t>
            </a:fld>
            <a:endParaRPr lang="el-GR"/>
          </a:p>
        </p:txBody>
      </p:sp>
      <p:sp>
        <p:nvSpPr>
          <p:cNvPr id="4" name="Θέση υποσέλιδου 3">
            <a:extLst>
              <a:ext uri="{FF2B5EF4-FFF2-40B4-BE49-F238E27FC236}">
                <a16:creationId xmlns:a16="http://schemas.microsoft.com/office/drawing/2014/main" id="{160D9FD2-616E-9599-32AC-F8FF7957B2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E84809BB-E419-14E0-D884-CC58A78484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BCEA49-7A62-4E74-A522-FF1116C9E5DE}" type="slidenum">
              <a:rPr lang="el-GR" smtClean="0"/>
              <a:t>‹#›</a:t>
            </a:fld>
            <a:endParaRPr lang="el-GR"/>
          </a:p>
        </p:txBody>
      </p:sp>
    </p:spTree>
    <p:extLst>
      <p:ext uri="{BB962C8B-B14F-4D97-AF65-F5344CB8AC3E}">
        <p14:creationId xmlns:p14="http://schemas.microsoft.com/office/powerpoint/2010/main" val="1491185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7259F-F03B-4018-9EFA-979493A9FE4A}" type="datetimeFigureOut">
              <a:rPr lang="el-GR" smtClean="0"/>
              <a:t>22/12/2023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A74B16-4861-43A1-840D-C90339E6423B}" type="slidenum">
              <a:rPr lang="el-GR" smtClean="0"/>
              <a:t>‹#›</a:t>
            </a:fld>
            <a:endParaRPr lang="el-GR"/>
          </a:p>
        </p:txBody>
      </p:sp>
    </p:spTree>
    <p:extLst>
      <p:ext uri="{BB962C8B-B14F-4D97-AF65-F5344CB8AC3E}">
        <p14:creationId xmlns:p14="http://schemas.microsoft.com/office/powerpoint/2010/main" val="3168210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DCA74B16-4861-43A1-840D-C90339E6423B}" type="slidenum">
              <a:rPr lang="el-GR" smtClean="0"/>
              <a:t>11</a:t>
            </a:fld>
            <a:endParaRPr lang="el-GR"/>
          </a:p>
        </p:txBody>
      </p:sp>
    </p:spTree>
    <p:extLst>
      <p:ext uri="{BB962C8B-B14F-4D97-AF65-F5344CB8AC3E}">
        <p14:creationId xmlns:p14="http://schemas.microsoft.com/office/powerpoint/2010/main" val="882053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2317F6-0CA0-F27E-EB2A-B17D1AFC4506}"/>
              </a:ext>
            </a:extLst>
          </p:cNvPr>
          <p:cNvSpPr>
            <a:spLocks noGrp="1"/>
          </p:cNvSpPr>
          <p:nvPr>
            <p:ph type="ctrTitle"/>
          </p:nvPr>
        </p:nvSpPr>
        <p:spPr>
          <a:xfrm>
            <a:off x="2589213" y="2276668"/>
            <a:ext cx="8915399" cy="541177"/>
          </a:xfrm>
        </p:spPr>
        <p:txBody>
          <a:bodyPr>
            <a:normAutofit fontScale="90000"/>
            <a:scene3d>
              <a:camera prst="orthographicFront"/>
              <a:lightRig rig="soft" dir="t">
                <a:rot lat="0" lon="0" rev="15600000"/>
              </a:lightRig>
            </a:scene3d>
            <a:sp3d extrusionH="57150" prstMaterial="softEdge">
              <a:bevelT w="25400" h="38100"/>
            </a:sp3d>
          </a:bodyPr>
          <a:lstStyle/>
          <a:p>
            <a:pPr rtl="0">
              <a:spcBef>
                <a:spcPts val="0"/>
              </a:spcBef>
              <a:spcAft>
                <a:spcPts val="800"/>
              </a:spcAft>
            </a:pPr>
            <a:r>
              <a:rPr lang="el-GR" sz="3100" i="0" u="none" strike="noStrike"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ΕΙΚΟΝΙΚΗ ΚΑΙ ΕΠΑΥΞΗΜΕΝΗ ΠΡΑΓΜΑΤΙΚΟΤΗΤΑ </a:t>
            </a:r>
            <a:br>
              <a:rPr lang="el-GR" sz="3100" i="0" u="none" strike="noStrike"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br>
            <a:r>
              <a:rPr lang="el-GR" sz="3100" i="0" u="none" strike="noStrike"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ΣΕ ΧΩΡΟΥΣ ΚΟΙΝΩΝΙΚΗΣ ΜΑΘΗΣΗΣ</a:t>
            </a:r>
            <a:r>
              <a:rPr lang="el-GR" sz="3100" b="1" dirty="0">
                <a:ln/>
                <a:solidFill>
                  <a:schemeClr val="accent4"/>
                </a:solidFill>
              </a:rPr>
              <a:t/>
            </a:r>
            <a:br>
              <a:rPr lang="el-GR" sz="3100" b="1" dirty="0">
                <a:ln/>
                <a:solidFill>
                  <a:schemeClr val="accent4"/>
                </a:solidFill>
              </a:rPr>
            </a:br>
            <a:r>
              <a:rPr lang="en-US" sz="2000" b="1" i="0" u="none" strike="noStrike" dirty="0">
                <a:ln/>
                <a:solidFill>
                  <a:schemeClr val="accent1">
                    <a:lumMod val="40000"/>
                    <a:lumOff val="60000"/>
                  </a:schemeClr>
                </a:solidFill>
                <a:latin typeface="Calibri" panose="020F0502020204030204" pitchFamily="34" charset="0"/>
              </a:rPr>
              <a:t>Virtual reality and augmented reality in social learning spaces: a literature review</a:t>
            </a:r>
            <a:r>
              <a:rPr lang="en-US" sz="3100" b="1" dirty="0">
                <a:ln/>
                <a:solidFill>
                  <a:schemeClr val="accent1">
                    <a:lumMod val="40000"/>
                    <a:lumOff val="60000"/>
                  </a:schemeClr>
                </a:solidFill>
              </a:rPr>
              <a:t/>
            </a:r>
            <a:br>
              <a:rPr lang="en-US" sz="3100" b="1" dirty="0">
                <a:ln/>
                <a:solidFill>
                  <a:schemeClr val="accent1">
                    <a:lumMod val="40000"/>
                    <a:lumOff val="60000"/>
                  </a:schemeClr>
                </a:solidFill>
              </a:rPr>
            </a:br>
            <a:r>
              <a:rPr lang="en-US" sz="1200" b="1" i="0" u="none" strike="noStrike" dirty="0">
                <a:ln/>
                <a:solidFill>
                  <a:schemeClr val="accent1">
                    <a:lumMod val="40000"/>
                    <a:lumOff val="60000"/>
                  </a:schemeClr>
                </a:solidFill>
                <a:latin typeface="Calibri" panose="020F0502020204030204" pitchFamily="34" charset="0"/>
              </a:rPr>
              <a:t>Anthony Scavarelli  · Ali Arya  · Robert J. Teather Received: 28 February 2019 / Accepted: 12 May 2020</a:t>
            </a:r>
            <a:r>
              <a:rPr lang="en-US" sz="2400" b="1" dirty="0">
                <a:ln/>
                <a:solidFill>
                  <a:schemeClr val="accent4"/>
                </a:solidFill>
              </a:rPr>
              <a:t/>
            </a:r>
            <a:br>
              <a:rPr lang="en-US" sz="2400" b="1" dirty="0">
                <a:ln/>
                <a:solidFill>
                  <a:schemeClr val="accent4"/>
                </a:solidFill>
              </a:rPr>
            </a:br>
            <a:endParaRPr lang="el-GR" b="1" dirty="0">
              <a:ln/>
              <a:solidFill>
                <a:schemeClr val="accent4"/>
              </a:solidFill>
            </a:endParaRPr>
          </a:p>
        </p:txBody>
      </p:sp>
      <p:sp>
        <p:nvSpPr>
          <p:cNvPr id="3" name="Υπότιτλος 2">
            <a:extLst>
              <a:ext uri="{FF2B5EF4-FFF2-40B4-BE49-F238E27FC236}">
                <a16:creationId xmlns:a16="http://schemas.microsoft.com/office/drawing/2014/main" id="{0D1B08E9-9EC0-E684-E85A-1191608668F6}"/>
              </a:ext>
            </a:extLst>
          </p:cNvPr>
          <p:cNvSpPr>
            <a:spLocks noGrp="1"/>
          </p:cNvSpPr>
          <p:nvPr>
            <p:ph type="subTitle" idx="1"/>
          </p:nvPr>
        </p:nvSpPr>
        <p:spPr>
          <a:xfrm>
            <a:off x="2589213" y="5123313"/>
            <a:ext cx="8467563" cy="1249495"/>
          </a:xfrm>
        </p:spPr>
        <p:txBody>
          <a:bodyPr>
            <a:normAutofit fontScale="70000" lnSpcReduction="20000"/>
          </a:bodyPr>
          <a:lstStyle/>
          <a:p>
            <a:pPr algn="r"/>
            <a:r>
              <a:rPr lang="el-GR" sz="1400" dirty="0"/>
              <a:t>Οι τέσσερις(4):</a:t>
            </a:r>
          </a:p>
          <a:p>
            <a:pPr algn="r"/>
            <a:r>
              <a:rPr lang="el-GR" sz="1400" dirty="0"/>
              <a:t> Δεληγιώργη Αναστασία</a:t>
            </a:r>
          </a:p>
          <a:p>
            <a:pPr algn="r"/>
            <a:r>
              <a:rPr lang="el-GR" sz="1400" dirty="0"/>
              <a:t>Καραπιπεράκη Αικατερίνη </a:t>
            </a:r>
          </a:p>
          <a:p>
            <a:pPr algn="r"/>
            <a:r>
              <a:rPr lang="el-GR" sz="1400" dirty="0"/>
              <a:t>Κόκκαλου Στυλιανή</a:t>
            </a:r>
          </a:p>
          <a:p>
            <a:pPr algn="r"/>
            <a:r>
              <a:rPr lang="el-GR" sz="1400" dirty="0"/>
              <a:t>Παπαδοπούλου Ευτυχία</a:t>
            </a:r>
          </a:p>
        </p:txBody>
      </p:sp>
      <p:pic>
        <p:nvPicPr>
          <p:cNvPr id="2052" name="Picture 4" descr="Augmented Reality (AR) &amp; Virtual Reality (VR) in Education and Training">
            <a:extLst>
              <a:ext uri="{FF2B5EF4-FFF2-40B4-BE49-F238E27FC236}">
                <a16:creationId xmlns:a16="http://schemas.microsoft.com/office/drawing/2014/main" id="{AF038BC8-4F9A-541E-16B8-C2A8AAAB7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50" y="2549473"/>
            <a:ext cx="6372225" cy="3823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578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7378D8-BD2B-571C-3A5D-DC5B0160DBC8}"/>
              </a:ext>
            </a:extLst>
          </p:cNvPr>
          <p:cNvSpPr>
            <a:spLocks noGrp="1"/>
          </p:cNvSpPr>
          <p:nvPr>
            <p:ph type="title"/>
          </p:nvPr>
        </p:nvSpPr>
        <p:spPr>
          <a:xfrm>
            <a:off x="1590675" y="306333"/>
            <a:ext cx="9913937" cy="1280890"/>
          </a:xfrm>
        </p:spPr>
        <p:txBody>
          <a:bodyPr/>
          <a:lstStyle/>
          <a:p>
            <a:r>
              <a:rPr lang="el-GR" dirty="0">
                <a:ln w="0"/>
                <a:solidFill>
                  <a:schemeClr val="accent2">
                    <a:lumMod val="75000"/>
                  </a:schemeClr>
                </a:solidFill>
                <a:effectLst>
                  <a:outerShdw blurRad="38100" dist="25400" dir="5400000" algn="ctr" rotWithShape="0">
                    <a:srgbClr val="6E747A">
                      <a:alpha val="43000"/>
                    </a:srgbClr>
                  </a:outerShdw>
                </a:effectLst>
              </a:rPr>
              <a:t>Η προσφορά των </a:t>
            </a:r>
            <a:r>
              <a:rPr lang="fr-FR" dirty="0">
                <a:ln w="0"/>
                <a:solidFill>
                  <a:schemeClr val="accent2">
                    <a:lumMod val="75000"/>
                  </a:schemeClr>
                </a:solidFill>
                <a:effectLst>
                  <a:outerShdw blurRad="38100" dist="25400" dir="5400000" algn="ctr" rotWithShape="0">
                    <a:srgbClr val="6E747A">
                      <a:alpha val="43000"/>
                    </a:srgbClr>
                  </a:outerShdw>
                </a:effectLst>
              </a:rPr>
              <a:t>VR/AR </a:t>
            </a:r>
            <a:r>
              <a:rPr lang="el-GR" dirty="0">
                <a:ln w="0"/>
                <a:solidFill>
                  <a:schemeClr val="accent2">
                    <a:lumMod val="75000"/>
                  </a:schemeClr>
                </a:solidFill>
                <a:effectLst>
                  <a:outerShdw blurRad="38100" dist="25400" dir="5400000" algn="ctr" rotWithShape="0">
                    <a:srgbClr val="6E747A">
                      <a:alpha val="43000"/>
                    </a:srgbClr>
                  </a:outerShdw>
                </a:effectLst>
              </a:rPr>
              <a:t>περιβαλλόντων</a:t>
            </a:r>
          </a:p>
        </p:txBody>
      </p:sp>
      <p:sp>
        <p:nvSpPr>
          <p:cNvPr id="3" name="Θέση περιεχομένου 2">
            <a:extLst>
              <a:ext uri="{FF2B5EF4-FFF2-40B4-BE49-F238E27FC236}">
                <a16:creationId xmlns:a16="http://schemas.microsoft.com/office/drawing/2014/main" id="{9CB015D5-2EF2-383E-43B2-95B355F08118}"/>
              </a:ext>
            </a:extLst>
          </p:cNvPr>
          <p:cNvSpPr>
            <a:spLocks noGrp="1"/>
          </p:cNvSpPr>
          <p:nvPr>
            <p:ph idx="1"/>
          </p:nvPr>
        </p:nvSpPr>
        <p:spPr>
          <a:xfrm>
            <a:off x="1009651" y="1514475"/>
            <a:ext cx="10494962" cy="4848225"/>
          </a:xfrm>
        </p:spPr>
        <p:txBody>
          <a:bodyPr>
            <a:normAutofit/>
          </a:bodyPr>
          <a:lstStyle/>
          <a:p>
            <a:pPr marL="91440" lvl="0" indent="-285750">
              <a:lnSpc>
                <a:spcPct val="150000"/>
              </a:lnSpc>
              <a:buFont typeface="Arial" panose="020B0604020202020204" pitchFamily="34" charset="0"/>
              <a:buChar char="•"/>
            </a:pPr>
            <a:r>
              <a:rPr lang="el-GR" sz="1400" dirty="0"/>
              <a:t>Ενισχυμένη αναπαράσταση χωρικής γνώσης</a:t>
            </a:r>
          </a:p>
          <a:p>
            <a:pPr marL="91440" lvl="0" indent="-285750">
              <a:lnSpc>
                <a:spcPct val="150000"/>
              </a:lnSpc>
              <a:buFont typeface="Arial" panose="020B0604020202020204" pitchFamily="34" charset="0"/>
              <a:buChar char="•"/>
            </a:pPr>
            <a:r>
              <a:rPr lang="el-GR" sz="1400" dirty="0"/>
              <a:t>Μεγαλύτερες ευκαιρίες για βιωματική μάθηση</a:t>
            </a:r>
          </a:p>
          <a:p>
            <a:pPr marL="91440" lvl="0" indent="-285750">
              <a:lnSpc>
                <a:spcPct val="150000"/>
              </a:lnSpc>
              <a:buFont typeface="Arial" panose="020B0604020202020204" pitchFamily="34" charset="0"/>
              <a:buChar char="•"/>
            </a:pPr>
            <a:r>
              <a:rPr lang="el-GR" sz="1400" dirty="0"/>
              <a:t>Αυξημένα κίνητρα και εμπλοκή</a:t>
            </a:r>
          </a:p>
          <a:p>
            <a:pPr marL="91440" lvl="0" indent="-285750">
              <a:lnSpc>
                <a:spcPct val="150000"/>
              </a:lnSpc>
              <a:buFont typeface="Arial" panose="020B0604020202020204" pitchFamily="34" charset="0"/>
              <a:buChar char="•"/>
            </a:pPr>
            <a:r>
              <a:rPr lang="el-GR" sz="1400" dirty="0"/>
              <a:t>Βελτιωμένη πλαισίωση της μάθησης</a:t>
            </a:r>
          </a:p>
          <a:p>
            <a:pPr marL="91440" lvl="0" indent="-285750">
              <a:lnSpc>
                <a:spcPct val="150000"/>
              </a:lnSpc>
              <a:buFont typeface="Arial" panose="020B0604020202020204" pitchFamily="34" charset="0"/>
              <a:buChar char="•"/>
            </a:pPr>
            <a:r>
              <a:rPr lang="el-GR" sz="1400" dirty="0"/>
              <a:t>Πλουσιότερη/αποτελεσματικότερη συνεργατική μάθηση</a:t>
            </a:r>
          </a:p>
          <a:p>
            <a:pPr marL="91440" lvl="0" indent="-285750">
              <a:lnSpc>
                <a:spcPct val="150000"/>
              </a:lnSpc>
              <a:buFont typeface="Arial" panose="020B0604020202020204" pitchFamily="34" charset="0"/>
              <a:buChar char="•"/>
            </a:pPr>
            <a:r>
              <a:rPr lang="el-GR" sz="1400" dirty="0"/>
              <a:t>Τρισδιάστατες αναπαραστάσεις εμβύθισης</a:t>
            </a:r>
          </a:p>
          <a:p>
            <a:pPr marL="91440" lvl="0" indent="-285750">
              <a:lnSpc>
                <a:spcPct val="150000"/>
              </a:lnSpc>
              <a:buFont typeface="Arial" panose="020B0604020202020204" pitchFamily="34" charset="0"/>
              <a:buChar char="•"/>
            </a:pPr>
            <a:r>
              <a:rPr lang="el-GR" sz="1400" dirty="0"/>
              <a:t>Πολλαπλά πλαίσια αναφοράς (FORs)</a:t>
            </a:r>
          </a:p>
          <a:p>
            <a:pPr marL="91440" lvl="0" indent="-285750">
              <a:lnSpc>
                <a:spcPct val="150000"/>
              </a:lnSpc>
              <a:buFont typeface="Arial" panose="020B0604020202020204" pitchFamily="34" charset="0"/>
              <a:buChar char="•"/>
            </a:pPr>
            <a:r>
              <a:rPr lang="el-GR" sz="1400" dirty="0"/>
              <a:t>Πολυαισθητηριακά σήματα</a:t>
            </a:r>
          </a:p>
          <a:p>
            <a:pPr marL="91440" lvl="0" indent="-285750">
              <a:lnSpc>
                <a:spcPct val="150000"/>
              </a:lnSpc>
              <a:buFont typeface="Arial" panose="020B0604020202020204" pitchFamily="34" charset="0"/>
              <a:buChar char="•"/>
            </a:pPr>
            <a:r>
              <a:rPr lang="el-GR" sz="1400" dirty="0"/>
              <a:t>Ενσυναίσθηση</a:t>
            </a:r>
          </a:p>
          <a:p>
            <a:pPr marL="91440" lvl="0" indent="-285750">
              <a:lnSpc>
                <a:spcPct val="150000"/>
              </a:lnSpc>
              <a:buFont typeface="Arial" panose="020B0604020202020204" pitchFamily="34" charset="0"/>
              <a:buChar char="•"/>
            </a:pPr>
            <a:r>
              <a:rPr lang="el-GR" sz="1400" dirty="0"/>
              <a:t>Σωματοποίηση </a:t>
            </a:r>
          </a:p>
        </p:txBody>
      </p:sp>
      <p:sp>
        <p:nvSpPr>
          <p:cNvPr id="4" name="Rectangle 3">
            <a:extLst>
              <a:ext uri="{FF2B5EF4-FFF2-40B4-BE49-F238E27FC236}">
                <a16:creationId xmlns:a16="http://schemas.microsoft.com/office/drawing/2014/main" id="{8AF84CD2-3850-A059-292D-AB3C975583E0}"/>
              </a:ext>
            </a:extLst>
          </p:cNvPr>
          <p:cNvSpPr/>
          <p:nvPr/>
        </p:nvSpPr>
        <p:spPr>
          <a:xfrm>
            <a:off x="7020383" y="1306668"/>
            <a:ext cx="3580942" cy="1153915"/>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black"/>
                </a:solidFill>
                <a:effectLst/>
                <a:uLnTx/>
                <a:uFillTx/>
                <a:latin typeface="Calibri" panose="020F0502020204030204"/>
                <a:ea typeface="+mn-ea"/>
                <a:cs typeface="+mn-cs"/>
              </a:rPr>
              <a:t>Τα ψηφιακά εργαλεία αναδημιουργούν τα παραδοσιακά μαθησιακά περιβάλλοντα</a:t>
            </a: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54739387-013A-FFFC-CB73-3ECED6E1E1F4}"/>
              </a:ext>
            </a:extLst>
          </p:cNvPr>
          <p:cNvSpPr/>
          <p:nvPr/>
        </p:nvSpPr>
        <p:spPr>
          <a:xfrm>
            <a:off x="6257133" y="3349185"/>
            <a:ext cx="2037782" cy="9802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latin typeface="Calibri" panose="020F0502020204030204" pitchFamily="34" charset="0"/>
                <a:ea typeface="Calibri" panose="020F0502020204030204" pitchFamily="34" charset="0"/>
                <a:cs typeface="Calibri" panose="020F0502020204030204" pitchFamily="34" charset="0"/>
              </a:rPr>
              <a:t>Κοινωνικά Περιβάλλοντα</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9" name="Oval 9">
            <a:extLst>
              <a:ext uri="{FF2B5EF4-FFF2-40B4-BE49-F238E27FC236}">
                <a16:creationId xmlns:a16="http://schemas.microsoft.com/office/drawing/2014/main" id="{2D4351E9-81F9-D774-BFB1-3A8961BCA7DF}"/>
              </a:ext>
            </a:extLst>
          </p:cNvPr>
          <p:cNvSpPr/>
          <p:nvPr/>
        </p:nvSpPr>
        <p:spPr>
          <a:xfrm>
            <a:off x="9321282" y="3024563"/>
            <a:ext cx="2704888" cy="16294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latin typeface="Calibri" panose="020F0502020204030204" pitchFamily="34" charset="0"/>
                <a:ea typeface="Calibri" panose="020F0502020204030204" pitchFamily="34" charset="0"/>
                <a:cs typeface="Calibri" panose="020F0502020204030204" pitchFamily="34" charset="0"/>
              </a:rPr>
              <a:t>Μοιραζόμαστε εμπειρίες και μαθαίνουμε ο ένας από τον άλλο</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0" name="Oval 8">
            <a:extLst>
              <a:ext uri="{FF2B5EF4-FFF2-40B4-BE49-F238E27FC236}">
                <a16:creationId xmlns:a16="http://schemas.microsoft.com/office/drawing/2014/main" id="{9C7BA6C3-45E0-EE73-3D21-5D3A117169BF}"/>
              </a:ext>
            </a:extLst>
          </p:cNvPr>
          <p:cNvSpPr/>
          <p:nvPr/>
        </p:nvSpPr>
        <p:spPr>
          <a:xfrm>
            <a:off x="8369924" y="4922204"/>
            <a:ext cx="3580942" cy="1629463"/>
          </a:xfrm>
          <a:prstGeom prst="ellipse">
            <a:avLst/>
          </a:prstGeom>
          <a:solidFill>
            <a:schemeClr val="tx2">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v"/>
            </a:pPr>
            <a:r>
              <a:rPr lang="el-GR" dirty="0"/>
              <a:t>Απτές </a:t>
            </a:r>
          </a:p>
          <a:p>
            <a:pPr marL="285750" indent="-285750" algn="ctr">
              <a:buFont typeface="Wingdings" panose="05000000000000000000" pitchFamily="2" charset="2"/>
              <a:buChar char="v"/>
            </a:pPr>
            <a:r>
              <a:rPr lang="el-GR" dirty="0"/>
              <a:t>Εμβυθιστικές Εποικοδομητικές Δραστηριότητες</a:t>
            </a:r>
            <a:endParaRPr lang="en-US" dirty="0"/>
          </a:p>
        </p:txBody>
      </p:sp>
      <p:sp>
        <p:nvSpPr>
          <p:cNvPr id="11" name="Rectangle 5">
            <a:extLst>
              <a:ext uri="{FF2B5EF4-FFF2-40B4-BE49-F238E27FC236}">
                <a16:creationId xmlns:a16="http://schemas.microsoft.com/office/drawing/2014/main" id="{BB41D419-16D6-7CC3-7950-D7433FEA475F}"/>
              </a:ext>
            </a:extLst>
          </p:cNvPr>
          <p:cNvSpPr/>
          <p:nvPr/>
        </p:nvSpPr>
        <p:spPr>
          <a:xfrm>
            <a:off x="4859658" y="5218007"/>
            <a:ext cx="2416366" cy="92333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Αυτοκαθοριζόμενη Μάθηση</a:t>
            </a:r>
          </a:p>
        </p:txBody>
      </p:sp>
      <p:sp>
        <p:nvSpPr>
          <p:cNvPr id="12" name="Arrow: Right 22">
            <a:extLst>
              <a:ext uri="{FF2B5EF4-FFF2-40B4-BE49-F238E27FC236}">
                <a16:creationId xmlns:a16="http://schemas.microsoft.com/office/drawing/2014/main" id="{5C85DB78-B254-3179-F1D0-FA7084942D20}"/>
              </a:ext>
            </a:extLst>
          </p:cNvPr>
          <p:cNvSpPr/>
          <p:nvPr/>
        </p:nvSpPr>
        <p:spPr>
          <a:xfrm>
            <a:off x="8438174" y="3501236"/>
            <a:ext cx="745359" cy="473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21">
            <a:extLst>
              <a:ext uri="{FF2B5EF4-FFF2-40B4-BE49-F238E27FC236}">
                <a16:creationId xmlns:a16="http://schemas.microsoft.com/office/drawing/2014/main" id="{655FE489-1B0F-0413-4DF7-07543FF8114A}"/>
              </a:ext>
            </a:extLst>
          </p:cNvPr>
          <p:cNvSpPr/>
          <p:nvPr/>
        </p:nvSpPr>
        <p:spPr>
          <a:xfrm>
            <a:off x="7539894" y="5448839"/>
            <a:ext cx="616945" cy="46166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616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103AA1-5174-741C-6C10-30BD137FEC03}"/>
              </a:ext>
            </a:extLst>
          </p:cNvPr>
          <p:cNvSpPr>
            <a:spLocks noGrp="1"/>
          </p:cNvSpPr>
          <p:nvPr>
            <p:ph type="title"/>
          </p:nvPr>
        </p:nvSpPr>
        <p:spPr>
          <a:xfrm>
            <a:off x="643813" y="157580"/>
            <a:ext cx="12083142" cy="635523"/>
          </a:xfrm>
        </p:spPr>
        <p:txBody>
          <a:bodyPr>
            <a:normAutofit/>
          </a:bodyPr>
          <a:lstStyle/>
          <a:p>
            <a:r>
              <a:rPr kumimoji="0" lang="el-GR" sz="2800" b="0" i="0" u="none" strike="noStrike" kern="1200" cap="all" spc="0" normalizeH="0" baseline="0" noProof="0" dirty="0">
                <a:ln>
                  <a:noFill/>
                </a:ln>
                <a:solidFill>
                  <a:prstClr val="black"/>
                </a:solidFill>
                <a:effectLst/>
                <a:uLnTx/>
                <a:uFillTx/>
                <a:ea typeface="+mj-ea"/>
                <a:cs typeface="+mj-cs"/>
              </a:rPr>
              <a:t>Εξοικειωμενα περιβαλλοντα μαθησησ με την χρηση </a:t>
            </a:r>
            <a:r>
              <a:rPr kumimoji="0" lang="en-US" sz="2800" b="0" i="0" u="none" strike="noStrike" kern="1200" cap="all" spc="0" normalizeH="0" baseline="0" noProof="0" dirty="0">
                <a:ln>
                  <a:noFill/>
                </a:ln>
                <a:solidFill>
                  <a:prstClr val="black"/>
                </a:solidFill>
                <a:effectLst/>
                <a:uLnTx/>
                <a:uFillTx/>
                <a:latin typeface="Gill Sans MT" panose="020B0502020104020203"/>
                <a:ea typeface="+mj-ea"/>
                <a:cs typeface="+mj-cs"/>
              </a:rPr>
              <a:t>vr/ar</a:t>
            </a:r>
            <a:endParaRPr lang="el-GR" sz="3200" dirty="0"/>
          </a:p>
        </p:txBody>
      </p:sp>
      <p:sp>
        <p:nvSpPr>
          <p:cNvPr id="5" name="Ορθογώνιο: Στρογγύλεμα γωνιών 4">
            <a:extLst>
              <a:ext uri="{FF2B5EF4-FFF2-40B4-BE49-F238E27FC236}">
                <a16:creationId xmlns:a16="http://schemas.microsoft.com/office/drawing/2014/main" id="{4710B58F-E41D-09E8-3F12-96A9EBB11CA8}"/>
              </a:ext>
            </a:extLst>
          </p:cNvPr>
          <p:cNvSpPr/>
          <p:nvPr/>
        </p:nvSpPr>
        <p:spPr>
          <a:xfrm>
            <a:off x="643813" y="1920706"/>
            <a:ext cx="1306286" cy="78843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Επικοινωνία μελών εκπαιδευτικής κοινότητας</a:t>
            </a:r>
          </a:p>
        </p:txBody>
      </p:sp>
      <p:sp>
        <p:nvSpPr>
          <p:cNvPr id="6" name="Ορθογώνιο: Στρογγύλεμα γωνιών 5">
            <a:extLst>
              <a:ext uri="{FF2B5EF4-FFF2-40B4-BE49-F238E27FC236}">
                <a16:creationId xmlns:a16="http://schemas.microsoft.com/office/drawing/2014/main" id="{1F6287E8-0E30-4B9B-EEE1-3FB65D076727}"/>
              </a:ext>
            </a:extLst>
          </p:cNvPr>
          <p:cNvSpPr/>
          <p:nvPr/>
        </p:nvSpPr>
        <p:spPr>
          <a:xfrm>
            <a:off x="643813" y="3169373"/>
            <a:ext cx="1306286" cy="1209828"/>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Νέα είδη δομών τάξης</a:t>
            </a:r>
          </a:p>
          <a:p>
            <a:pPr algn="ctr"/>
            <a:r>
              <a:rPr lang="el-GR" sz="1200" dirty="0"/>
              <a:t>(</a:t>
            </a:r>
            <a:r>
              <a:rPr lang="en-US" sz="1200" dirty="0"/>
              <a:t>online, </a:t>
            </a:r>
            <a:r>
              <a:rPr lang="el-GR" sz="1200" dirty="0"/>
              <a:t>υβριδική,</a:t>
            </a:r>
            <a:r>
              <a:rPr lang="en-US" sz="1200" dirty="0"/>
              <a:t> </a:t>
            </a:r>
            <a:r>
              <a:rPr lang="el-GR" sz="1200" dirty="0"/>
              <a:t>αναστραμμένη τάξη)</a:t>
            </a:r>
          </a:p>
        </p:txBody>
      </p:sp>
      <p:sp>
        <p:nvSpPr>
          <p:cNvPr id="7" name="Ορθογώνιο: Στρογγύλεμα γωνιών 6">
            <a:extLst>
              <a:ext uri="{FF2B5EF4-FFF2-40B4-BE49-F238E27FC236}">
                <a16:creationId xmlns:a16="http://schemas.microsoft.com/office/drawing/2014/main" id="{65B8446D-B9F7-5CDA-8C56-263B518288D0}"/>
              </a:ext>
            </a:extLst>
          </p:cNvPr>
          <p:cNvSpPr/>
          <p:nvPr/>
        </p:nvSpPr>
        <p:spPr>
          <a:xfrm>
            <a:off x="631585" y="4821466"/>
            <a:ext cx="1306286" cy="167951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Πώς η </a:t>
            </a:r>
            <a:r>
              <a:rPr lang="en-US" sz="1200" dirty="0"/>
              <a:t>VR/AR</a:t>
            </a:r>
            <a:r>
              <a:rPr lang="el-GR" sz="1200" dirty="0"/>
              <a:t> θα </a:t>
            </a:r>
            <a:r>
              <a:rPr lang="el-GR" sz="1200" dirty="0" err="1"/>
              <a:t>προσαρ-μόσουν</a:t>
            </a:r>
            <a:r>
              <a:rPr lang="el-GR" sz="1200" dirty="0"/>
              <a:t> μοντέλα αναστραμ-μένης τάξης στην εκπαίδευση;</a:t>
            </a:r>
          </a:p>
        </p:txBody>
      </p:sp>
      <p:sp>
        <p:nvSpPr>
          <p:cNvPr id="8" name="Βέλος: Κάτω 7">
            <a:extLst>
              <a:ext uri="{FF2B5EF4-FFF2-40B4-BE49-F238E27FC236}">
                <a16:creationId xmlns:a16="http://schemas.microsoft.com/office/drawing/2014/main" id="{4B74D883-F1DA-A9D3-2BAA-A5531D3ABEA0}"/>
              </a:ext>
            </a:extLst>
          </p:cNvPr>
          <p:cNvSpPr/>
          <p:nvPr/>
        </p:nvSpPr>
        <p:spPr>
          <a:xfrm>
            <a:off x="1194224" y="1626563"/>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9" name="Εικόνα 8">
            <a:extLst>
              <a:ext uri="{FF2B5EF4-FFF2-40B4-BE49-F238E27FC236}">
                <a16:creationId xmlns:a16="http://schemas.microsoft.com/office/drawing/2014/main" id="{8B83B466-6C1B-7CFB-E127-F01C931B1295}"/>
              </a:ext>
            </a:extLst>
          </p:cNvPr>
          <p:cNvPicPr>
            <a:picLocks noChangeAspect="1"/>
          </p:cNvPicPr>
          <p:nvPr/>
        </p:nvPicPr>
        <p:blipFill>
          <a:blip r:embed="rId3"/>
          <a:stretch>
            <a:fillRect/>
          </a:stretch>
        </p:blipFill>
        <p:spPr>
          <a:xfrm>
            <a:off x="1190267" y="2855771"/>
            <a:ext cx="213378" cy="213378"/>
          </a:xfrm>
          <a:prstGeom prst="rect">
            <a:avLst/>
          </a:prstGeom>
        </p:spPr>
      </p:pic>
      <p:pic>
        <p:nvPicPr>
          <p:cNvPr id="10" name="Εικόνα 9">
            <a:extLst>
              <a:ext uri="{FF2B5EF4-FFF2-40B4-BE49-F238E27FC236}">
                <a16:creationId xmlns:a16="http://schemas.microsoft.com/office/drawing/2014/main" id="{120E1E77-141B-C4E2-4A05-79327E7EFC46}"/>
              </a:ext>
            </a:extLst>
          </p:cNvPr>
          <p:cNvPicPr>
            <a:picLocks noChangeAspect="1"/>
          </p:cNvPicPr>
          <p:nvPr/>
        </p:nvPicPr>
        <p:blipFill>
          <a:blip r:embed="rId3"/>
          <a:stretch>
            <a:fillRect/>
          </a:stretch>
        </p:blipFill>
        <p:spPr>
          <a:xfrm>
            <a:off x="1166845" y="4448730"/>
            <a:ext cx="213378" cy="213378"/>
          </a:xfrm>
          <a:prstGeom prst="rect">
            <a:avLst/>
          </a:prstGeom>
        </p:spPr>
      </p:pic>
      <p:sp>
        <p:nvSpPr>
          <p:cNvPr id="11" name="Ορθογώνιο: Στρογγύλεμα γωνιών 10">
            <a:extLst>
              <a:ext uri="{FF2B5EF4-FFF2-40B4-BE49-F238E27FC236}">
                <a16:creationId xmlns:a16="http://schemas.microsoft.com/office/drawing/2014/main" id="{4AF90896-39FE-3390-FA00-40CD963C9CFD}"/>
              </a:ext>
            </a:extLst>
          </p:cNvPr>
          <p:cNvSpPr/>
          <p:nvPr/>
        </p:nvSpPr>
        <p:spPr>
          <a:xfrm>
            <a:off x="2181968" y="1931274"/>
            <a:ext cx="1282736" cy="104175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Καινοτομική εκπαίδευση</a:t>
            </a:r>
            <a:r>
              <a:rPr lang="en-US" sz="1200" dirty="0"/>
              <a:t> – </a:t>
            </a:r>
            <a:r>
              <a:rPr lang="el-GR" sz="1200" dirty="0"/>
              <a:t>εμβυθιστικές εκπαιδευτικές εμπειρίες</a:t>
            </a:r>
          </a:p>
        </p:txBody>
      </p:sp>
      <p:sp>
        <p:nvSpPr>
          <p:cNvPr id="12" name="Ορθογώνιο: Στρογγύλεμα γωνιών 11">
            <a:extLst>
              <a:ext uri="{FF2B5EF4-FFF2-40B4-BE49-F238E27FC236}">
                <a16:creationId xmlns:a16="http://schemas.microsoft.com/office/drawing/2014/main" id="{363E9C78-FC33-0A01-E8C5-987CF1CDB21E}"/>
              </a:ext>
            </a:extLst>
          </p:cNvPr>
          <p:cNvSpPr/>
          <p:nvPr/>
        </p:nvSpPr>
        <p:spPr>
          <a:xfrm>
            <a:off x="2173720" y="3471119"/>
            <a:ext cx="1324947" cy="64008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Μάθηση με βάση την έρευνα</a:t>
            </a:r>
          </a:p>
        </p:txBody>
      </p:sp>
      <p:sp>
        <p:nvSpPr>
          <p:cNvPr id="13" name="Ορθογώνιο: Στρογγύλεμα γωνιών 12">
            <a:extLst>
              <a:ext uri="{FF2B5EF4-FFF2-40B4-BE49-F238E27FC236}">
                <a16:creationId xmlns:a16="http://schemas.microsoft.com/office/drawing/2014/main" id="{F04ABF93-C80F-72AB-ECA7-77E2E4C5C4CE}"/>
              </a:ext>
            </a:extLst>
          </p:cNvPr>
          <p:cNvSpPr/>
          <p:nvPr/>
        </p:nvSpPr>
        <p:spPr>
          <a:xfrm>
            <a:off x="2164811" y="4577878"/>
            <a:ext cx="1355739" cy="108334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Χρήση </a:t>
            </a:r>
            <a:r>
              <a:rPr lang="en-US" sz="1200" dirty="0"/>
              <a:t>VR/AR</a:t>
            </a:r>
            <a:r>
              <a:rPr lang="el-GR" sz="1200" dirty="0"/>
              <a:t> παράλληλα με παραδοσια-κές μεθόδους</a:t>
            </a:r>
          </a:p>
        </p:txBody>
      </p:sp>
      <p:sp>
        <p:nvSpPr>
          <p:cNvPr id="14" name="Ορθογώνιο: Στρογγύλεμα γωνιών 13">
            <a:extLst>
              <a:ext uri="{FF2B5EF4-FFF2-40B4-BE49-F238E27FC236}">
                <a16:creationId xmlns:a16="http://schemas.microsoft.com/office/drawing/2014/main" id="{22842E65-6793-360F-8E5B-D215BDEC8B2A}"/>
              </a:ext>
            </a:extLst>
          </p:cNvPr>
          <p:cNvSpPr/>
          <p:nvPr/>
        </p:nvSpPr>
        <p:spPr>
          <a:xfrm>
            <a:off x="2183675" y="5999171"/>
            <a:ext cx="1314992" cy="75698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Αντικατά</a:t>
            </a:r>
            <a:r>
              <a:rPr lang="en-US" sz="1200" dirty="0"/>
              <a:t>-</a:t>
            </a:r>
            <a:r>
              <a:rPr lang="el-GR" sz="1200" dirty="0"/>
              <a:t>σταση οθονών με κράνη </a:t>
            </a:r>
            <a:r>
              <a:rPr lang="en-US" sz="1200" dirty="0"/>
              <a:t>VR</a:t>
            </a:r>
            <a:endParaRPr lang="el-GR" sz="1200" dirty="0"/>
          </a:p>
        </p:txBody>
      </p:sp>
      <p:pic>
        <p:nvPicPr>
          <p:cNvPr id="15" name="Εικόνα 14">
            <a:extLst>
              <a:ext uri="{FF2B5EF4-FFF2-40B4-BE49-F238E27FC236}">
                <a16:creationId xmlns:a16="http://schemas.microsoft.com/office/drawing/2014/main" id="{8805CE65-1E87-1E26-45B1-073FD1BB2180}"/>
              </a:ext>
            </a:extLst>
          </p:cNvPr>
          <p:cNvPicPr>
            <a:picLocks noChangeAspect="1"/>
          </p:cNvPicPr>
          <p:nvPr/>
        </p:nvPicPr>
        <p:blipFill>
          <a:blip r:embed="rId3"/>
          <a:stretch>
            <a:fillRect/>
          </a:stretch>
        </p:blipFill>
        <p:spPr>
          <a:xfrm>
            <a:off x="2745319" y="1613180"/>
            <a:ext cx="213378" cy="213378"/>
          </a:xfrm>
          <a:prstGeom prst="rect">
            <a:avLst/>
          </a:prstGeom>
        </p:spPr>
      </p:pic>
      <p:pic>
        <p:nvPicPr>
          <p:cNvPr id="16" name="Εικόνα 15">
            <a:extLst>
              <a:ext uri="{FF2B5EF4-FFF2-40B4-BE49-F238E27FC236}">
                <a16:creationId xmlns:a16="http://schemas.microsoft.com/office/drawing/2014/main" id="{5077595A-3333-A9DD-2299-99DC9E8439C9}"/>
              </a:ext>
            </a:extLst>
          </p:cNvPr>
          <p:cNvPicPr>
            <a:picLocks noChangeAspect="1"/>
          </p:cNvPicPr>
          <p:nvPr/>
        </p:nvPicPr>
        <p:blipFill>
          <a:blip r:embed="rId3"/>
          <a:stretch>
            <a:fillRect/>
          </a:stretch>
        </p:blipFill>
        <p:spPr>
          <a:xfrm>
            <a:off x="2733235" y="3137543"/>
            <a:ext cx="213378" cy="213378"/>
          </a:xfrm>
          <a:prstGeom prst="rect">
            <a:avLst/>
          </a:prstGeom>
        </p:spPr>
      </p:pic>
      <p:sp>
        <p:nvSpPr>
          <p:cNvPr id="17" name="Βέλος: Κάτω 16">
            <a:extLst>
              <a:ext uri="{FF2B5EF4-FFF2-40B4-BE49-F238E27FC236}">
                <a16:creationId xmlns:a16="http://schemas.microsoft.com/office/drawing/2014/main" id="{8FBDF668-DD1C-211A-B61A-5F55A9D3DF8B}"/>
              </a:ext>
            </a:extLst>
          </p:cNvPr>
          <p:cNvSpPr/>
          <p:nvPr/>
        </p:nvSpPr>
        <p:spPr>
          <a:xfrm>
            <a:off x="2734797" y="5778730"/>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Βέλος: Κάτω 17">
            <a:extLst>
              <a:ext uri="{FF2B5EF4-FFF2-40B4-BE49-F238E27FC236}">
                <a16:creationId xmlns:a16="http://schemas.microsoft.com/office/drawing/2014/main" id="{33BF2F10-3A10-A3A7-ED6E-DD1B44313379}"/>
              </a:ext>
            </a:extLst>
          </p:cNvPr>
          <p:cNvSpPr/>
          <p:nvPr/>
        </p:nvSpPr>
        <p:spPr>
          <a:xfrm>
            <a:off x="2742815" y="4302412"/>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Ορθογώνιο: Στρογγύλεμα γωνιών 18">
            <a:extLst>
              <a:ext uri="{FF2B5EF4-FFF2-40B4-BE49-F238E27FC236}">
                <a16:creationId xmlns:a16="http://schemas.microsoft.com/office/drawing/2014/main" id="{E093DE2C-66E9-E0B7-C871-7950C3D11BA4}"/>
              </a:ext>
            </a:extLst>
          </p:cNvPr>
          <p:cNvSpPr/>
          <p:nvPr/>
        </p:nvSpPr>
        <p:spPr>
          <a:xfrm>
            <a:off x="3757672" y="1893779"/>
            <a:ext cx="1324947" cy="64008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Διδασκαλία μέσω </a:t>
            </a:r>
            <a:r>
              <a:rPr lang="en-US" sz="1200" dirty="0"/>
              <a:t>online </a:t>
            </a:r>
            <a:r>
              <a:rPr lang="el-GR" sz="1200" dirty="0"/>
              <a:t>τεχνολογίας</a:t>
            </a:r>
          </a:p>
        </p:txBody>
      </p:sp>
      <p:sp>
        <p:nvSpPr>
          <p:cNvPr id="20" name="Ορθογώνιο: Στρογγύλεμα γωνιών 19">
            <a:extLst>
              <a:ext uri="{FF2B5EF4-FFF2-40B4-BE49-F238E27FC236}">
                <a16:creationId xmlns:a16="http://schemas.microsoft.com/office/drawing/2014/main" id="{52B14D8F-E224-AB1B-7513-EE43CE88E4D5}"/>
              </a:ext>
            </a:extLst>
          </p:cNvPr>
          <p:cNvSpPr/>
          <p:nvPr/>
        </p:nvSpPr>
        <p:spPr>
          <a:xfrm>
            <a:off x="3782506" y="2845059"/>
            <a:ext cx="1324947" cy="96385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Επικοινωνία σε τρισδιάστατα εικονικά περιβάλλοντα</a:t>
            </a:r>
          </a:p>
        </p:txBody>
      </p:sp>
      <p:sp>
        <p:nvSpPr>
          <p:cNvPr id="21" name="Ορθογώνιο: Στρογγύλεμα γωνιών 20">
            <a:extLst>
              <a:ext uri="{FF2B5EF4-FFF2-40B4-BE49-F238E27FC236}">
                <a16:creationId xmlns:a16="http://schemas.microsoft.com/office/drawing/2014/main" id="{31993F40-DA7C-1566-4981-1E73F4CBCCA3}"/>
              </a:ext>
            </a:extLst>
          </p:cNvPr>
          <p:cNvSpPr/>
          <p:nvPr/>
        </p:nvSpPr>
        <p:spPr>
          <a:xfrm>
            <a:off x="3746969" y="4111199"/>
            <a:ext cx="1431882" cy="261464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 Αλληλεπί-δραση από διαφορετικά μέρη</a:t>
            </a:r>
          </a:p>
          <a:p>
            <a:pPr algn="ctr"/>
            <a:r>
              <a:rPr lang="el-GR" sz="1200" dirty="0"/>
              <a:t>- Πρόσβαση σε εγκαταστά-σεις και δραστηριότη-τες που δεν είναι διαθέσιμες σε φυσικό περιβάλλον</a:t>
            </a:r>
          </a:p>
        </p:txBody>
      </p:sp>
      <p:sp>
        <p:nvSpPr>
          <p:cNvPr id="22" name="Ορθογώνιο: Στρογγύλεμα γωνιών 21">
            <a:extLst>
              <a:ext uri="{FF2B5EF4-FFF2-40B4-BE49-F238E27FC236}">
                <a16:creationId xmlns:a16="http://schemas.microsoft.com/office/drawing/2014/main" id="{BEAF2774-BC3B-6B01-5D85-88969BC7B432}"/>
              </a:ext>
            </a:extLst>
          </p:cNvPr>
          <p:cNvSpPr/>
          <p:nvPr/>
        </p:nvSpPr>
        <p:spPr>
          <a:xfrm>
            <a:off x="5357329" y="1920706"/>
            <a:ext cx="1477342" cy="72319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Προσέλκυση νεαρού κοινού μέσω </a:t>
            </a:r>
            <a:r>
              <a:rPr lang="el-GR" sz="1200" dirty="0" err="1"/>
              <a:t>διάδρασης</a:t>
            </a:r>
            <a:endParaRPr lang="el-GR" sz="1200" dirty="0"/>
          </a:p>
        </p:txBody>
      </p:sp>
      <p:sp>
        <p:nvSpPr>
          <p:cNvPr id="23" name="Βέλος: Κάτω 22">
            <a:extLst>
              <a:ext uri="{FF2B5EF4-FFF2-40B4-BE49-F238E27FC236}">
                <a16:creationId xmlns:a16="http://schemas.microsoft.com/office/drawing/2014/main" id="{4E535635-28B7-1140-07E7-4698D0963E6D}"/>
              </a:ext>
            </a:extLst>
          </p:cNvPr>
          <p:cNvSpPr/>
          <p:nvPr/>
        </p:nvSpPr>
        <p:spPr>
          <a:xfrm>
            <a:off x="4386746" y="3885527"/>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Βέλος: Κάτω 23">
            <a:extLst>
              <a:ext uri="{FF2B5EF4-FFF2-40B4-BE49-F238E27FC236}">
                <a16:creationId xmlns:a16="http://schemas.microsoft.com/office/drawing/2014/main" id="{6F67AA38-5294-A6E9-1D9E-0C3EA3AFAE6E}"/>
              </a:ext>
            </a:extLst>
          </p:cNvPr>
          <p:cNvSpPr/>
          <p:nvPr/>
        </p:nvSpPr>
        <p:spPr>
          <a:xfrm>
            <a:off x="4355839" y="2643898"/>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Βέλος: Κάτω 24">
            <a:extLst>
              <a:ext uri="{FF2B5EF4-FFF2-40B4-BE49-F238E27FC236}">
                <a16:creationId xmlns:a16="http://schemas.microsoft.com/office/drawing/2014/main" id="{20DF0A65-E971-BF6E-2877-14041A8D6AD1}"/>
              </a:ext>
            </a:extLst>
          </p:cNvPr>
          <p:cNvSpPr/>
          <p:nvPr/>
        </p:nvSpPr>
        <p:spPr>
          <a:xfrm>
            <a:off x="4351172" y="1606206"/>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Ορθογώνιο: Στρογγύλεμα γωνιών 25">
            <a:extLst>
              <a:ext uri="{FF2B5EF4-FFF2-40B4-BE49-F238E27FC236}">
                <a16:creationId xmlns:a16="http://schemas.microsoft.com/office/drawing/2014/main" id="{CEA82DCA-24F8-0BAF-2C83-E4630021CEDF}"/>
              </a:ext>
            </a:extLst>
          </p:cNvPr>
          <p:cNvSpPr/>
          <p:nvPr/>
        </p:nvSpPr>
        <p:spPr>
          <a:xfrm>
            <a:off x="5357047" y="3020592"/>
            <a:ext cx="1477342" cy="172210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Μπορεί η χρήση </a:t>
            </a:r>
            <a:r>
              <a:rPr lang="en-US" sz="1200" dirty="0"/>
              <a:t>VR/AR</a:t>
            </a:r>
            <a:r>
              <a:rPr lang="el-GR" sz="1200" dirty="0"/>
              <a:t> να ανταγωνιστεί την κοινωνική εμπειρία επίσκεψης σε φυσικό μουσείο;</a:t>
            </a:r>
          </a:p>
        </p:txBody>
      </p:sp>
      <p:sp>
        <p:nvSpPr>
          <p:cNvPr id="3" name="Ορθογώνιο: Στρογγύλεμα γωνιών 2">
            <a:extLst>
              <a:ext uri="{FF2B5EF4-FFF2-40B4-BE49-F238E27FC236}">
                <a16:creationId xmlns:a16="http://schemas.microsoft.com/office/drawing/2014/main" id="{34C33F22-7446-1CA2-E8B0-27033E481868}"/>
              </a:ext>
            </a:extLst>
          </p:cNvPr>
          <p:cNvSpPr/>
          <p:nvPr/>
        </p:nvSpPr>
        <p:spPr>
          <a:xfrm>
            <a:off x="5400279" y="5093213"/>
            <a:ext cx="1477342" cy="159141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Αλληλεπιδρά-σεις βασισμένες στην πραγματικότη-τα για έναν ή πολλούς χρήστες</a:t>
            </a:r>
          </a:p>
        </p:txBody>
      </p:sp>
      <p:sp>
        <p:nvSpPr>
          <p:cNvPr id="27" name="Ορθογώνιο: Στρογγύλεμα γωνιών 26">
            <a:extLst>
              <a:ext uri="{FF2B5EF4-FFF2-40B4-BE49-F238E27FC236}">
                <a16:creationId xmlns:a16="http://schemas.microsoft.com/office/drawing/2014/main" id="{C35A560C-AC74-B15D-FD06-71F0BECB08CB}"/>
              </a:ext>
            </a:extLst>
          </p:cNvPr>
          <p:cNvSpPr/>
          <p:nvPr/>
        </p:nvSpPr>
        <p:spPr>
          <a:xfrm>
            <a:off x="7039851" y="3491308"/>
            <a:ext cx="1391442" cy="78843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Τοποθέτηση σε εικονικά περιβάλλοντα</a:t>
            </a:r>
          </a:p>
        </p:txBody>
      </p:sp>
      <p:sp>
        <p:nvSpPr>
          <p:cNvPr id="28" name="Ορθογώνιο: Στρογγύλεμα γωνιών 27">
            <a:extLst>
              <a:ext uri="{FF2B5EF4-FFF2-40B4-BE49-F238E27FC236}">
                <a16:creationId xmlns:a16="http://schemas.microsoft.com/office/drawing/2014/main" id="{ADC137D7-C48D-BACA-1D68-6BC15CE312FB}"/>
              </a:ext>
            </a:extLst>
          </p:cNvPr>
          <p:cNvSpPr/>
          <p:nvPr/>
        </p:nvSpPr>
        <p:spPr>
          <a:xfrm>
            <a:off x="6981820" y="1839088"/>
            <a:ext cx="1391442" cy="129845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Δαπανηρό ή επικίνδυνο υλικό και διαδικασίες  προετοιμα-σίας</a:t>
            </a:r>
          </a:p>
        </p:txBody>
      </p:sp>
      <p:sp>
        <p:nvSpPr>
          <p:cNvPr id="29" name="Ορθογώνιο: Στρογγύλεμα γωνιών 28">
            <a:extLst>
              <a:ext uri="{FF2B5EF4-FFF2-40B4-BE49-F238E27FC236}">
                <a16:creationId xmlns:a16="http://schemas.microsoft.com/office/drawing/2014/main" id="{E02736C1-6996-95C9-B61D-97D8AD8DCBE2}"/>
              </a:ext>
            </a:extLst>
          </p:cNvPr>
          <p:cNvSpPr/>
          <p:nvPr/>
        </p:nvSpPr>
        <p:spPr>
          <a:xfrm>
            <a:off x="7080677" y="4658631"/>
            <a:ext cx="1309790" cy="8691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Καθοδήγηση μέσα από μια κατάσταση</a:t>
            </a:r>
          </a:p>
        </p:txBody>
      </p:sp>
      <p:sp>
        <p:nvSpPr>
          <p:cNvPr id="30" name="Ορθογώνιο: Στρογγύλεμα γωνιών 29">
            <a:extLst>
              <a:ext uri="{FF2B5EF4-FFF2-40B4-BE49-F238E27FC236}">
                <a16:creationId xmlns:a16="http://schemas.microsoft.com/office/drawing/2014/main" id="{B11C86F4-89DD-7DB8-1F1E-94A3BE67761D}"/>
              </a:ext>
            </a:extLst>
          </p:cNvPr>
          <p:cNvSpPr/>
          <p:nvPr/>
        </p:nvSpPr>
        <p:spPr>
          <a:xfrm>
            <a:off x="8539448" y="1862106"/>
            <a:ext cx="1391442" cy="8109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Κριτική αξιολόγηση πεποιθήσεων, αξιών, οπτικών</a:t>
            </a:r>
          </a:p>
        </p:txBody>
      </p:sp>
      <p:sp>
        <p:nvSpPr>
          <p:cNvPr id="31" name="Ορθογώνιο: Στρογγύλεμα γωνιών 30">
            <a:extLst>
              <a:ext uri="{FF2B5EF4-FFF2-40B4-BE49-F238E27FC236}">
                <a16:creationId xmlns:a16="http://schemas.microsoft.com/office/drawing/2014/main" id="{74D2F158-E382-F6C1-F5EC-59C5CC7C8636}"/>
              </a:ext>
            </a:extLst>
          </p:cNvPr>
          <p:cNvSpPr/>
          <p:nvPr/>
        </p:nvSpPr>
        <p:spPr>
          <a:xfrm>
            <a:off x="8578442" y="2962460"/>
            <a:ext cx="1391442" cy="78843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Δημιουργία αισθήματος συμπόνιας</a:t>
            </a:r>
          </a:p>
        </p:txBody>
      </p:sp>
      <p:sp>
        <p:nvSpPr>
          <p:cNvPr id="32" name="Ορθογώνιο: Στρογγύλεμα γωνιών 31">
            <a:extLst>
              <a:ext uri="{FF2B5EF4-FFF2-40B4-BE49-F238E27FC236}">
                <a16:creationId xmlns:a16="http://schemas.microsoft.com/office/drawing/2014/main" id="{026C6A60-8EDA-E87F-249F-95BB096A8559}"/>
              </a:ext>
            </a:extLst>
          </p:cNvPr>
          <p:cNvSpPr/>
          <p:nvPr/>
        </p:nvSpPr>
        <p:spPr>
          <a:xfrm>
            <a:off x="8593523" y="4073556"/>
            <a:ext cx="1391442" cy="78843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Ανησυχίες για ενίσχυση στερεοτύπων</a:t>
            </a:r>
          </a:p>
        </p:txBody>
      </p:sp>
      <p:sp>
        <p:nvSpPr>
          <p:cNvPr id="33" name="Ορθογώνιο: Στρογγύλεμα γωνιών 32">
            <a:extLst>
              <a:ext uri="{FF2B5EF4-FFF2-40B4-BE49-F238E27FC236}">
                <a16:creationId xmlns:a16="http://schemas.microsoft.com/office/drawing/2014/main" id="{6BF0AF0F-5E54-DE26-1473-BD7333E5F272}"/>
              </a:ext>
            </a:extLst>
          </p:cNvPr>
          <p:cNvSpPr/>
          <p:nvPr/>
        </p:nvSpPr>
        <p:spPr>
          <a:xfrm>
            <a:off x="8578441" y="5184652"/>
            <a:ext cx="1406523" cy="118815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Ευκαιρία για σύνδεση με νέες και διαφορετικές καταστάσεις</a:t>
            </a:r>
          </a:p>
        </p:txBody>
      </p:sp>
      <p:sp>
        <p:nvSpPr>
          <p:cNvPr id="34" name="Ορθογώνιο: Στρογγύλεμα γωνιών 33">
            <a:extLst>
              <a:ext uri="{FF2B5EF4-FFF2-40B4-BE49-F238E27FC236}">
                <a16:creationId xmlns:a16="http://schemas.microsoft.com/office/drawing/2014/main" id="{7A32151E-7D49-5DD9-003B-4B0B51832D14}"/>
              </a:ext>
            </a:extLst>
          </p:cNvPr>
          <p:cNvSpPr/>
          <p:nvPr/>
        </p:nvSpPr>
        <p:spPr>
          <a:xfrm>
            <a:off x="10162073" y="1840829"/>
            <a:ext cx="1391442" cy="77697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Ποικίλο φάσμα χαρακτηριστι-κών</a:t>
            </a:r>
          </a:p>
        </p:txBody>
      </p:sp>
      <p:sp>
        <p:nvSpPr>
          <p:cNvPr id="35" name="Ορθογώνιο: Στρογγύλεμα γωνιών 34">
            <a:extLst>
              <a:ext uri="{FF2B5EF4-FFF2-40B4-BE49-F238E27FC236}">
                <a16:creationId xmlns:a16="http://schemas.microsoft.com/office/drawing/2014/main" id="{D56872BC-3CD1-9BF9-6A77-366950562CCE}"/>
              </a:ext>
            </a:extLst>
          </p:cNvPr>
          <p:cNvSpPr/>
          <p:nvPr/>
        </p:nvSpPr>
        <p:spPr>
          <a:xfrm>
            <a:off x="10172940" y="2920791"/>
            <a:ext cx="1391442" cy="145841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Λίγες πλατφόρμες υποστηρίζουν περισσότερα από ένα είδη αλληλεπίδρα-σης</a:t>
            </a:r>
          </a:p>
        </p:txBody>
      </p:sp>
      <p:sp>
        <p:nvSpPr>
          <p:cNvPr id="36" name="Ορθογώνιο: Στρογγύλεμα γωνιών 35">
            <a:extLst>
              <a:ext uri="{FF2B5EF4-FFF2-40B4-BE49-F238E27FC236}">
                <a16:creationId xmlns:a16="http://schemas.microsoft.com/office/drawing/2014/main" id="{D468CEFE-4E26-FCA0-3BC2-4530B9EC7DCE}"/>
              </a:ext>
            </a:extLst>
          </p:cNvPr>
          <p:cNvSpPr/>
          <p:nvPr/>
        </p:nvSpPr>
        <p:spPr>
          <a:xfrm>
            <a:off x="10172939" y="4668485"/>
            <a:ext cx="1415677" cy="100452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200" dirty="0"/>
              <a:t>Πολυχρηστικό πλαίσιο </a:t>
            </a:r>
            <a:r>
              <a:rPr lang="en-US" sz="1200" dirty="0"/>
              <a:t>AR</a:t>
            </a:r>
            <a:r>
              <a:rPr lang="el-GR" sz="1200" dirty="0"/>
              <a:t> σε αντίθεση με </a:t>
            </a:r>
            <a:r>
              <a:rPr lang="en-US" sz="1200" dirty="0"/>
              <a:t> VR</a:t>
            </a:r>
            <a:r>
              <a:rPr lang="el-GR" sz="1200" dirty="0"/>
              <a:t> πλατφόρμες</a:t>
            </a:r>
          </a:p>
        </p:txBody>
      </p:sp>
      <p:sp>
        <p:nvSpPr>
          <p:cNvPr id="40" name="Βέλος: Κάτω 39">
            <a:extLst>
              <a:ext uri="{FF2B5EF4-FFF2-40B4-BE49-F238E27FC236}">
                <a16:creationId xmlns:a16="http://schemas.microsoft.com/office/drawing/2014/main" id="{F71C2B93-90E8-1B38-5DC5-6296F2996DCE}"/>
              </a:ext>
            </a:extLst>
          </p:cNvPr>
          <p:cNvSpPr/>
          <p:nvPr/>
        </p:nvSpPr>
        <p:spPr>
          <a:xfrm>
            <a:off x="6023734" y="2775848"/>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1" name="Βέλος: Κάτω 40">
            <a:extLst>
              <a:ext uri="{FF2B5EF4-FFF2-40B4-BE49-F238E27FC236}">
                <a16:creationId xmlns:a16="http://schemas.microsoft.com/office/drawing/2014/main" id="{8B217BF0-59B4-92B7-D6B2-FF1BD1A5DFB4}"/>
              </a:ext>
            </a:extLst>
          </p:cNvPr>
          <p:cNvSpPr/>
          <p:nvPr/>
        </p:nvSpPr>
        <p:spPr>
          <a:xfrm>
            <a:off x="5970032" y="1649166"/>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2" name="Βέλος: Κάτω 41">
            <a:extLst>
              <a:ext uri="{FF2B5EF4-FFF2-40B4-BE49-F238E27FC236}">
                <a16:creationId xmlns:a16="http://schemas.microsoft.com/office/drawing/2014/main" id="{D5581F12-389D-043B-8EF7-4607C72B03BF}"/>
              </a:ext>
            </a:extLst>
          </p:cNvPr>
          <p:cNvSpPr/>
          <p:nvPr/>
        </p:nvSpPr>
        <p:spPr>
          <a:xfrm>
            <a:off x="6023734" y="4855842"/>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3" name="Βέλος: Κάτω 42">
            <a:extLst>
              <a:ext uri="{FF2B5EF4-FFF2-40B4-BE49-F238E27FC236}">
                <a16:creationId xmlns:a16="http://schemas.microsoft.com/office/drawing/2014/main" id="{A611201A-5490-D4AC-BF1C-3CF3DA18DCC6}"/>
              </a:ext>
            </a:extLst>
          </p:cNvPr>
          <p:cNvSpPr/>
          <p:nvPr/>
        </p:nvSpPr>
        <p:spPr>
          <a:xfrm>
            <a:off x="7646634" y="4395718"/>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4" name="Βέλος: Κάτω 43">
            <a:extLst>
              <a:ext uri="{FF2B5EF4-FFF2-40B4-BE49-F238E27FC236}">
                <a16:creationId xmlns:a16="http://schemas.microsoft.com/office/drawing/2014/main" id="{CE582FA5-F961-9405-BA57-F7DC97C32186}"/>
              </a:ext>
            </a:extLst>
          </p:cNvPr>
          <p:cNvSpPr/>
          <p:nvPr/>
        </p:nvSpPr>
        <p:spPr>
          <a:xfrm>
            <a:off x="7592004" y="3233679"/>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 name="Βέλος: Κάτω 44">
            <a:extLst>
              <a:ext uri="{FF2B5EF4-FFF2-40B4-BE49-F238E27FC236}">
                <a16:creationId xmlns:a16="http://schemas.microsoft.com/office/drawing/2014/main" id="{3BCCAF25-B9C3-9167-9CE8-FB6E04C205F6}"/>
              </a:ext>
            </a:extLst>
          </p:cNvPr>
          <p:cNvSpPr/>
          <p:nvPr/>
        </p:nvSpPr>
        <p:spPr>
          <a:xfrm>
            <a:off x="7598231" y="1616610"/>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6" name="Βέλος: Κάτω 45">
            <a:extLst>
              <a:ext uri="{FF2B5EF4-FFF2-40B4-BE49-F238E27FC236}">
                <a16:creationId xmlns:a16="http://schemas.microsoft.com/office/drawing/2014/main" id="{11C560DC-88EC-800A-53D1-B06584CD3B23}"/>
              </a:ext>
            </a:extLst>
          </p:cNvPr>
          <p:cNvSpPr/>
          <p:nvPr/>
        </p:nvSpPr>
        <p:spPr>
          <a:xfrm>
            <a:off x="9169436" y="4932937"/>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7" name="Βέλος: Κάτω 46">
            <a:extLst>
              <a:ext uri="{FF2B5EF4-FFF2-40B4-BE49-F238E27FC236}">
                <a16:creationId xmlns:a16="http://schemas.microsoft.com/office/drawing/2014/main" id="{277B93DC-FC88-8B30-FB4B-156AE0B821C1}"/>
              </a:ext>
            </a:extLst>
          </p:cNvPr>
          <p:cNvSpPr/>
          <p:nvPr/>
        </p:nvSpPr>
        <p:spPr>
          <a:xfrm>
            <a:off x="9169436" y="3865096"/>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8" name="Βέλος: Κάτω 47">
            <a:extLst>
              <a:ext uri="{FF2B5EF4-FFF2-40B4-BE49-F238E27FC236}">
                <a16:creationId xmlns:a16="http://schemas.microsoft.com/office/drawing/2014/main" id="{27AF3BCA-127E-C1F5-2ACA-7F8317480A3A}"/>
              </a:ext>
            </a:extLst>
          </p:cNvPr>
          <p:cNvSpPr/>
          <p:nvPr/>
        </p:nvSpPr>
        <p:spPr>
          <a:xfrm>
            <a:off x="9188357" y="2700655"/>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9" name="Βέλος: Κάτω 48">
            <a:extLst>
              <a:ext uri="{FF2B5EF4-FFF2-40B4-BE49-F238E27FC236}">
                <a16:creationId xmlns:a16="http://schemas.microsoft.com/office/drawing/2014/main" id="{3681D820-78E7-A9DB-447D-69E8FC127EC4}"/>
              </a:ext>
            </a:extLst>
          </p:cNvPr>
          <p:cNvSpPr/>
          <p:nvPr/>
        </p:nvSpPr>
        <p:spPr>
          <a:xfrm>
            <a:off x="9188357" y="1606206"/>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0" name="Βέλος: Κάτω 49">
            <a:extLst>
              <a:ext uri="{FF2B5EF4-FFF2-40B4-BE49-F238E27FC236}">
                <a16:creationId xmlns:a16="http://schemas.microsoft.com/office/drawing/2014/main" id="{C53E74BC-0E59-5ABB-4224-8CD69EB7069C}"/>
              </a:ext>
            </a:extLst>
          </p:cNvPr>
          <p:cNvSpPr/>
          <p:nvPr/>
        </p:nvSpPr>
        <p:spPr>
          <a:xfrm>
            <a:off x="10801467" y="1594648"/>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 name="Βέλος: Κάτω 50">
            <a:extLst>
              <a:ext uri="{FF2B5EF4-FFF2-40B4-BE49-F238E27FC236}">
                <a16:creationId xmlns:a16="http://schemas.microsoft.com/office/drawing/2014/main" id="{C1008E83-76B6-5F09-DF07-2E0BD769B4E0}"/>
              </a:ext>
            </a:extLst>
          </p:cNvPr>
          <p:cNvSpPr/>
          <p:nvPr/>
        </p:nvSpPr>
        <p:spPr>
          <a:xfrm>
            <a:off x="10789351" y="2717608"/>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2" name="Βέλος: Κάτω 51">
            <a:extLst>
              <a:ext uri="{FF2B5EF4-FFF2-40B4-BE49-F238E27FC236}">
                <a16:creationId xmlns:a16="http://schemas.microsoft.com/office/drawing/2014/main" id="{1A362016-47D0-89F5-DD81-F4C90C9C6741}"/>
              </a:ext>
            </a:extLst>
          </p:cNvPr>
          <p:cNvSpPr/>
          <p:nvPr/>
        </p:nvSpPr>
        <p:spPr>
          <a:xfrm>
            <a:off x="10801467" y="4448730"/>
            <a:ext cx="158620" cy="18661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3" name="Ορθογώνιο: Στρογγύλεμα γωνιών 52">
            <a:extLst>
              <a:ext uri="{FF2B5EF4-FFF2-40B4-BE49-F238E27FC236}">
                <a16:creationId xmlns:a16="http://schemas.microsoft.com/office/drawing/2014/main" id="{3BC981A3-9D2D-4E67-B177-6332AF757F67}"/>
              </a:ext>
            </a:extLst>
          </p:cNvPr>
          <p:cNvSpPr/>
          <p:nvPr/>
        </p:nvSpPr>
        <p:spPr>
          <a:xfrm>
            <a:off x="522514" y="718458"/>
            <a:ext cx="1390326" cy="7177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200" dirty="0"/>
              <a:t> </a:t>
            </a:r>
          </a:p>
          <a:p>
            <a:pPr algn="ctr"/>
            <a:r>
              <a:rPr lang="el-GR" sz="1200" dirty="0"/>
              <a:t>Παραδοσιακές πλατφόρμες μάθησης</a:t>
            </a:r>
          </a:p>
          <a:p>
            <a:pPr algn="ctr"/>
            <a:endParaRPr lang="el-GR" dirty="0"/>
          </a:p>
        </p:txBody>
      </p:sp>
      <p:sp>
        <p:nvSpPr>
          <p:cNvPr id="54" name="Ορθογώνιο: Στρογγύλεμα γωνιών 53">
            <a:extLst>
              <a:ext uri="{FF2B5EF4-FFF2-40B4-BE49-F238E27FC236}">
                <a16:creationId xmlns:a16="http://schemas.microsoft.com/office/drawing/2014/main" id="{EC1A2765-68CB-5ED8-2AF4-8146F6C7B17B}"/>
              </a:ext>
            </a:extLst>
          </p:cNvPr>
          <p:cNvSpPr/>
          <p:nvPr/>
        </p:nvSpPr>
        <p:spPr>
          <a:xfrm>
            <a:off x="2185185" y="733887"/>
            <a:ext cx="1314992" cy="7022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1200" dirty="0"/>
          </a:p>
          <a:p>
            <a:pPr algn="ctr"/>
            <a:r>
              <a:rPr lang="el-GR" sz="1200" dirty="0"/>
              <a:t>Αίθουσα διδασκαλίας</a:t>
            </a:r>
          </a:p>
          <a:p>
            <a:pPr algn="ctr"/>
            <a:endParaRPr lang="el-GR" dirty="0"/>
          </a:p>
        </p:txBody>
      </p:sp>
      <p:sp>
        <p:nvSpPr>
          <p:cNvPr id="55" name="Ορθογώνιο: Στρογγύλεμα γωνιών 54">
            <a:extLst>
              <a:ext uri="{FF2B5EF4-FFF2-40B4-BE49-F238E27FC236}">
                <a16:creationId xmlns:a16="http://schemas.microsoft.com/office/drawing/2014/main" id="{DAA5C5DC-C5D1-2ABE-3F30-DCECBF5A9C52}"/>
              </a:ext>
            </a:extLst>
          </p:cNvPr>
          <p:cNvSpPr/>
          <p:nvPr/>
        </p:nvSpPr>
        <p:spPr>
          <a:xfrm>
            <a:off x="3803582" y="739591"/>
            <a:ext cx="1324947" cy="69087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1200" dirty="0"/>
          </a:p>
          <a:p>
            <a:pPr algn="ctr"/>
            <a:r>
              <a:rPr lang="en-US" sz="1200" dirty="0"/>
              <a:t>E-learning</a:t>
            </a:r>
            <a:endParaRPr lang="el-GR" sz="1200" dirty="0"/>
          </a:p>
          <a:p>
            <a:pPr algn="ctr"/>
            <a:endParaRPr lang="el-GR" dirty="0"/>
          </a:p>
        </p:txBody>
      </p:sp>
      <p:sp>
        <p:nvSpPr>
          <p:cNvPr id="56" name="Ορθογώνιο: Στρογγύλεμα γωνιών 55">
            <a:extLst>
              <a:ext uri="{FF2B5EF4-FFF2-40B4-BE49-F238E27FC236}">
                <a16:creationId xmlns:a16="http://schemas.microsoft.com/office/drawing/2014/main" id="{74AFF919-2B5C-A691-DE3F-F103B7E092F8}"/>
              </a:ext>
            </a:extLst>
          </p:cNvPr>
          <p:cNvSpPr/>
          <p:nvPr/>
        </p:nvSpPr>
        <p:spPr>
          <a:xfrm>
            <a:off x="5466177" y="738939"/>
            <a:ext cx="1233163" cy="7022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200" dirty="0"/>
              <a:t>Μουσεία</a:t>
            </a:r>
            <a:endParaRPr lang="el-GR" dirty="0"/>
          </a:p>
        </p:txBody>
      </p:sp>
      <p:sp>
        <p:nvSpPr>
          <p:cNvPr id="57" name="Ορθογώνιο: Στρογγύλεμα γωνιών 56">
            <a:extLst>
              <a:ext uri="{FF2B5EF4-FFF2-40B4-BE49-F238E27FC236}">
                <a16:creationId xmlns:a16="http://schemas.microsoft.com/office/drawing/2014/main" id="{041219B9-BF5D-B483-B1F5-AF93635B18C7}"/>
              </a:ext>
            </a:extLst>
          </p:cNvPr>
          <p:cNvSpPr/>
          <p:nvPr/>
        </p:nvSpPr>
        <p:spPr>
          <a:xfrm>
            <a:off x="6916005" y="752603"/>
            <a:ext cx="1352177" cy="7177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1200" dirty="0"/>
          </a:p>
          <a:p>
            <a:pPr algn="ctr"/>
            <a:r>
              <a:rPr lang="el-GR" sz="1200" dirty="0"/>
              <a:t>Προσομοίωση για εκπαίδευση</a:t>
            </a:r>
            <a:br>
              <a:rPr lang="el-GR" sz="1200" dirty="0"/>
            </a:br>
            <a:endParaRPr lang="el-GR" dirty="0"/>
          </a:p>
        </p:txBody>
      </p:sp>
      <p:sp>
        <p:nvSpPr>
          <p:cNvPr id="58" name="Ορθογώνιο: Στρογγύλεμα γωνιών 57">
            <a:extLst>
              <a:ext uri="{FF2B5EF4-FFF2-40B4-BE49-F238E27FC236}">
                <a16:creationId xmlns:a16="http://schemas.microsoft.com/office/drawing/2014/main" id="{4F181D7F-40C1-28FC-0646-6C65917612E9}"/>
              </a:ext>
            </a:extLst>
          </p:cNvPr>
          <p:cNvSpPr/>
          <p:nvPr/>
        </p:nvSpPr>
        <p:spPr>
          <a:xfrm>
            <a:off x="8468701" y="740873"/>
            <a:ext cx="1579417" cy="7022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1200" dirty="0"/>
          </a:p>
          <a:p>
            <a:pPr algn="ctr"/>
            <a:r>
              <a:rPr lang="el-GR" sz="1200" dirty="0"/>
              <a:t>Μετασχηματιστική μάθηση</a:t>
            </a:r>
          </a:p>
          <a:p>
            <a:pPr algn="ctr"/>
            <a:endParaRPr lang="el-GR" dirty="0"/>
          </a:p>
        </p:txBody>
      </p:sp>
      <p:sp>
        <p:nvSpPr>
          <p:cNvPr id="59" name="Ορθογώνιο: Στρογγύλεμα γωνιών 58">
            <a:extLst>
              <a:ext uri="{FF2B5EF4-FFF2-40B4-BE49-F238E27FC236}">
                <a16:creationId xmlns:a16="http://schemas.microsoft.com/office/drawing/2014/main" id="{DC12DB04-9D68-7D91-95C5-98740E5413D8}"/>
              </a:ext>
            </a:extLst>
          </p:cNvPr>
          <p:cNvSpPr/>
          <p:nvPr/>
        </p:nvSpPr>
        <p:spPr>
          <a:xfrm>
            <a:off x="10135075" y="740872"/>
            <a:ext cx="1649487" cy="7022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1200" dirty="0"/>
          </a:p>
          <a:p>
            <a:pPr algn="ctr"/>
            <a:r>
              <a:rPr lang="el-GR" sz="1200" dirty="0" err="1"/>
              <a:t>Κοινωνικο</a:t>
            </a:r>
            <a:r>
              <a:rPr lang="el-GR" sz="1200" dirty="0"/>
              <a:t>-εκπαιδευτική πλατφόρμα </a:t>
            </a:r>
            <a:r>
              <a:rPr lang="en-US" sz="1200" dirty="0"/>
              <a:t>VR/AR</a:t>
            </a:r>
            <a:endParaRPr lang="el-GR" sz="1200" dirty="0"/>
          </a:p>
          <a:p>
            <a:pPr algn="ctr"/>
            <a:endParaRPr lang="el-GR" dirty="0"/>
          </a:p>
        </p:txBody>
      </p:sp>
    </p:spTree>
    <p:extLst>
      <p:ext uri="{BB962C8B-B14F-4D97-AF65-F5344CB8AC3E}">
        <p14:creationId xmlns:p14="http://schemas.microsoft.com/office/powerpoint/2010/main" val="2294115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656C5E-1717-33E8-769C-CBC344FE4DF6}"/>
              </a:ext>
            </a:extLst>
          </p:cNvPr>
          <p:cNvSpPr>
            <a:spLocks noGrp="1"/>
          </p:cNvSpPr>
          <p:nvPr>
            <p:ph type="title"/>
          </p:nvPr>
        </p:nvSpPr>
        <p:spPr>
          <a:xfrm>
            <a:off x="1905001" y="333375"/>
            <a:ext cx="9599612" cy="1131531"/>
          </a:xfrm>
        </p:spPr>
        <p:txBody>
          <a:bodyPr>
            <a:normAutofit/>
          </a:bodyPr>
          <a:lstStyle/>
          <a:p>
            <a:r>
              <a:rPr lang="el-GR" sz="2400" dirty="0">
                <a:ln w="0"/>
                <a:solidFill>
                  <a:schemeClr val="accent1"/>
                </a:solidFill>
                <a:effectLst>
                  <a:outerShdw blurRad="38100" dist="25400" dir="5400000" algn="ctr" rotWithShape="0">
                    <a:srgbClr val="6E747A">
                      <a:alpha val="43000"/>
                    </a:srgbClr>
                  </a:outerShdw>
                </a:effectLst>
              </a:rPr>
              <a:t>Πλατφόρμες που υποστηρίζουν κάποιας μορφής κοινωνική </a:t>
            </a:r>
            <a:r>
              <a:rPr lang="en-US" sz="2400" dirty="0">
                <a:ln w="0"/>
                <a:solidFill>
                  <a:schemeClr val="accent1"/>
                </a:solidFill>
                <a:effectLst>
                  <a:outerShdw blurRad="38100" dist="25400" dir="5400000" algn="ctr" rotWithShape="0">
                    <a:srgbClr val="6E747A">
                      <a:alpha val="43000"/>
                    </a:srgbClr>
                  </a:outerShdw>
                </a:effectLst>
              </a:rPr>
              <a:t>VR/AR</a:t>
            </a:r>
            <a:r>
              <a:rPr lang="el-GR" sz="2400" dirty="0">
                <a:ln w="0"/>
                <a:solidFill>
                  <a:schemeClr val="accent1"/>
                </a:solidFill>
                <a:effectLst>
                  <a:outerShdw blurRad="38100" dist="25400" dir="5400000" algn="ctr" rotWithShape="0">
                    <a:srgbClr val="6E747A">
                      <a:alpha val="43000"/>
                    </a:srgbClr>
                  </a:outerShdw>
                </a:effectLst>
              </a:rPr>
              <a:t> τα τελευταία 20 χρόνια</a:t>
            </a:r>
          </a:p>
        </p:txBody>
      </p:sp>
      <p:pic>
        <p:nvPicPr>
          <p:cNvPr id="4" name="Θέση εικόνας 5" descr="ομαδική για επαυξημενη πραγματικότητα.pdf - Προσωπικό - Microsoft​ Edge">
            <a:extLst>
              <a:ext uri="{FF2B5EF4-FFF2-40B4-BE49-F238E27FC236}">
                <a16:creationId xmlns:a16="http://schemas.microsoft.com/office/drawing/2014/main" id="{5E232F1D-0B36-C00C-DB78-DE795B25269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592925" y="1783702"/>
            <a:ext cx="7109926" cy="4195194"/>
          </a:xfrm>
        </p:spPr>
      </p:pic>
    </p:spTree>
    <p:extLst>
      <p:ext uri="{BB962C8B-B14F-4D97-AF65-F5344CB8AC3E}">
        <p14:creationId xmlns:p14="http://schemas.microsoft.com/office/powerpoint/2010/main" val="3920958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3FDA4A-4B1C-065C-7ABC-606DD9F3D54F}"/>
              </a:ext>
            </a:extLst>
          </p:cNvPr>
          <p:cNvSpPr>
            <a:spLocks noGrp="1"/>
          </p:cNvSpPr>
          <p:nvPr>
            <p:ph type="title"/>
          </p:nvPr>
        </p:nvSpPr>
        <p:spPr/>
        <p:txBody>
          <a:bodyPr/>
          <a:lstStyle/>
          <a:p>
            <a:r>
              <a:rPr lang="el-GR"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Θέματα προβληματισμού</a:t>
            </a:r>
          </a:p>
        </p:txBody>
      </p:sp>
      <p:sp>
        <p:nvSpPr>
          <p:cNvPr id="3" name="Θέση περιεχομένου 2">
            <a:extLst>
              <a:ext uri="{FF2B5EF4-FFF2-40B4-BE49-F238E27FC236}">
                <a16:creationId xmlns:a16="http://schemas.microsoft.com/office/drawing/2014/main" id="{5FC619BB-7F54-94EC-E884-E0A1A02EB80A}"/>
              </a:ext>
            </a:extLst>
          </p:cNvPr>
          <p:cNvSpPr>
            <a:spLocks noGrp="1"/>
          </p:cNvSpPr>
          <p:nvPr>
            <p:ph idx="1"/>
          </p:nvPr>
        </p:nvSpPr>
        <p:spPr/>
        <p:txBody>
          <a:bodyPr>
            <a:normAutofit/>
          </a:bodyPr>
          <a:lstStyle/>
          <a:p>
            <a:r>
              <a:rPr lang="el-GR" sz="2800" dirty="0">
                <a:latin typeface="Calibri" panose="020F0502020204030204" pitchFamily="34" charset="0"/>
                <a:ea typeface="Calibri" panose="020F0502020204030204" pitchFamily="34" charset="0"/>
                <a:cs typeface="Calibri" panose="020F0502020204030204" pitchFamily="34" charset="0"/>
              </a:rPr>
              <a:t>Ελάχιστη/ ανεπαρκής έρευνα</a:t>
            </a:r>
          </a:p>
          <a:p>
            <a:endParaRPr lang="el-GR" sz="2800" dirty="0"/>
          </a:p>
          <a:p>
            <a:endParaRPr lang="el-GR" sz="2800" dirty="0"/>
          </a:p>
          <a:p>
            <a:r>
              <a:rPr lang="en-US" sz="2800" dirty="0">
                <a:latin typeface="Calibri" panose="020F0502020204030204" pitchFamily="34" charset="0"/>
                <a:ea typeface="Calibri" panose="020F0502020204030204" pitchFamily="34" charset="0"/>
                <a:cs typeface="Calibri" panose="020F0502020204030204" pitchFamily="34" charset="0"/>
              </a:rPr>
              <a:t>VR/AR</a:t>
            </a:r>
            <a:r>
              <a:rPr lang="el-GR" sz="2800" dirty="0">
                <a:latin typeface="Calibri" panose="020F0502020204030204" pitchFamily="34" charset="0"/>
                <a:ea typeface="Calibri" panose="020F0502020204030204" pitchFamily="34" charset="0"/>
                <a:cs typeface="Calibri" panose="020F0502020204030204" pitchFamily="34" charset="0"/>
              </a:rPr>
              <a:t>              1 ευρύ φάσμα τεχνολογιών</a:t>
            </a:r>
          </a:p>
        </p:txBody>
      </p:sp>
      <p:sp>
        <p:nvSpPr>
          <p:cNvPr id="4" name="Βέλος: Δεξιό 3">
            <a:extLst>
              <a:ext uri="{FF2B5EF4-FFF2-40B4-BE49-F238E27FC236}">
                <a16:creationId xmlns:a16="http://schemas.microsoft.com/office/drawing/2014/main" id="{D985BB3D-7D56-D95D-3333-A4CF12FA8F7A}"/>
              </a:ext>
            </a:extLst>
          </p:cNvPr>
          <p:cNvSpPr/>
          <p:nvPr/>
        </p:nvSpPr>
        <p:spPr>
          <a:xfrm>
            <a:off x="4292081" y="3979009"/>
            <a:ext cx="587829" cy="2006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758864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6A9C39-8160-2B10-F696-D7FD636276AD}"/>
              </a:ext>
            </a:extLst>
          </p:cNvPr>
          <p:cNvSpPr>
            <a:spLocks noGrp="1"/>
          </p:cNvSpPr>
          <p:nvPr>
            <p:ph type="title"/>
          </p:nvPr>
        </p:nvSpPr>
        <p:spPr>
          <a:xfrm>
            <a:off x="1763487" y="624110"/>
            <a:ext cx="9741126" cy="1280890"/>
          </a:xfrm>
        </p:spPr>
        <p:txBody>
          <a:bodyPr/>
          <a:lstStyle/>
          <a:p>
            <a:r>
              <a:rPr lang="el-GR"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Μελλοντικές Αρχές Διερεύνησης της </a:t>
            </a:r>
            <a:r>
              <a:rPr lang="en-US"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VR/AR </a:t>
            </a:r>
            <a:r>
              <a:rPr lang="el-GR"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Calibri" panose="020F0502020204030204" pitchFamily="34" charset="0"/>
              </a:rPr>
              <a:t>στην εκπαίδευση</a:t>
            </a:r>
          </a:p>
        </p:txBody>
      </p:sp>
      <p:sp>
        <p:nvSpPr>
          <p:cNvPr id="3" name="Θέση περιεχομένου 2">
            <a:extLst>
              <a:ext uri="{FF2B5EF4-FFF2-40B4-BE49-F238E27FC236}">
                <a16:creationId xmlns:a16="http://schemas.microsoft.com/office/drawing/2014/main" id="{9EAC5D5B-DDFB-58B2-AD98-E759A894B63A}"/>
              </a:ext>
            </a:extLst>
          </p:cNvPr>
          <p:cNvSpPr>
            <a:spLocks noGrp="1"/>
          </p:cNvSpPr>
          <p:nvPr>
            <p:ph idx="1"/>
          </p:nvPr>
        </p:nvSpPr>
        <p:spPr>
          <a:xfrm>
            <a:off x="1763487" y="2600131"/>
            <a:ext cx="9825102" cy="3777622"/>
          </a:xfrm>
        </p:spPr>
        <p:txBody>
          <a:bodyPr>
            <a:normAutofit/>
          </a:bodyPr>
          <a:lstStyle/>
          <a:p>
            <a:r>
              <a:rPr lang="el-GR" sz="2000" dirty="0">
                <a:latin typeface="Calibri" panose="020F0502020204030204" pitchFamily="34" charset="0"/>
                <a:ea typeface="Calibri" panose="020F0502020204030204" pitchFamily="34" charset="0"/>
                <a:cs typeface="Calibri" panose="020F0502020204030204" pitchFamily="34" charset="0"/>
              </a:rPr>
              <a:t>Ποιες είναι οι δυνατότητες και οι περιορισμοί των </a:t>
            </a:r>
            <a:r>
              <a:rPr lang="en-US" sz="2000" dirty="0">
                <a:latin typeface="Calibri" panose="020F0502020204030204" pitchFamily="34" charset="0"/>
                <a:ea typeface="Calibri" panose="020F0502020204030204" pitchFamily="34" charset="0"/>
                <a:cs typeface="Calibri" panose="020F0502020204030204" pitchFamily="34" charset="0"/>
              </a:rPr>
              <a:t>VR/AR</a:t>
            </a:r>
            <a:r>
              <a:rPr lang="el-GR" sz="2000" dirty="0">
                <a:latin typeface="Calibri" panose="020F0502020204030204" pitchFamily="34" charset="0"/>
                <a:ea typeface="Calibri" panose="020F0502020204030204" pitchFamily="34" charset="0"/>
                <a:cs typeface="Calibri" panose="020F0502020204030204" pitchFamily="34" charset="0"/>
              </a:rPr>
              <a:t>;</a:t>
            </a:r>
          </a:p>
          <a:p>
            <a:r>
              <a:rPr lang="el-GR" sz="2000" dirty="0">
                <a:latin typeface="Calibri" panose="020F0502020204030204" pitchFamily="34" charset="0"/>
                <a:ea typeface="Calibri" panose="020F0502020204030204" pitchFamily="34" charset="0"/>
                <a:cs typeface="Calibri" panose="020F0502020204030204" pitchFamily="34" charset="0"/>
              </a:rPr>
              <a:t>Μπορούν να αντικαταστήσουν την παραδοσιακή διδασκαλία;</a:t>
            </a:r>
          </a:p>
          <a:p>
            <a:r>
              <a:rPr lang="el-GR" sz="2000" dirty="0">
                <a:latin typeface="Calibri" panose="020F0502020204030204" pitchFamily="34" charset="0"/>
                <a:ea typeface="Calibri" panose="020F0502020204030204" pitchFamily="34" charset="0"/>
                <a:cs typeface="Calibri" panose="020F0502020204030204" pitchFamily="34" charset="0"/>
              </a:rPr>
              <a:t>Είναι αποτελεσματική η χρήση των </a:t>
            </a:r>
            <a:r>
              <a:rPr lang="en-US" sz="2000" dirty="0">
                <a:latin typeface="Calibri" panose="020F0502020204030204" pitchFamily="34" charset="0"/>
                <a:ea typeface="Calibri" panose="020F0502020204030204" pitchFamily="34" charset="0"/>
                <a:cs typeface="Calibri" panose="020F0502020204030204" pitchFamily="34" charset="0"/>
              </a:rPr>
              <a:t>VR/AR </a:t>
            </a:r>
            <a:r>
              <a:rPr lang="el-GR" sz="2000" dirty="0">
                <a:latin typeface="Calibri" panose="020F0502020204030204" pitchFamily="34" charset="0"/>
                <a:ea typeface="Calibri" panose="020F0502020204030204" pitchFamily="34" charset="0"/>
                <a:cs typeface="Calibri" panose="020F0502020204030204" pitchFamily="34" charset="0"/>
              </a:rPr>
              <a:t>στην εκπαίδευση;</a:t>
            </a:r>
          </a:p>
          <a:p>
            <a:r>
              <a:rPr lang="el-GR" sz="2000" dirty="0">
                <a:latin typeface="Calibri" panose="020F0502020204030204" pitchFamily="34" charset="0"/>
                <a:ea typeface="Calibri" panose="020F0502020204030204" pitchFamily="34" charset="0"/>
                <a:cs typeface="Calibri" panose="020F0502020204030204" pitchFamily="34" charset="0"/>
              </a:rPr>
              <a:t>Ενσωματωμένη αλληλεπίδραση;</a:t>
            </a:r>
          </a:p>
          <a:p>
            <a:r>
              <a:rPr lang="el-GR" sz="2000" dirty="0">
                <a:latin typeface="Calibri" panose="020F0502020204030204" pitchFamily="34" charset="0"/>
                <a:ea typeface="Calibri" panose="020F0502020204030204" pitchFamily="34" charset="0"/>
                <a:cs typeface="Calibri" panose="020F0502020204030204" pitchFamily="34" charset="0"/>
              </a:rPr>
              <a:t>Προσβασιμότητα; Ίσες ευκαιρίες για όλους; </a:t>
            </a:r>
          </a:p>
          <a:p>
            <a:r>
              <a:rPr lang="el-GR" sz="2000" dirty="0">
                <a:latin typeface="Calibri" panose="020F0502020204030204" pitchFamily="34" charset="0"/>
                <a:ea typeface="Calibri" panose="020F0502020204030204" pitchFamily="34" charset="0"/>
                <a:cs typeface="Calibri" panose="020F0502020204030204" pitchFamily="34" charset="0"/>
              </a:rPr>
              <a:t>Πλατφόρμες </a:t>
            </a:r>
            <a:r>
              <a:rPr lang="en-US" sz="2000" dirty="0">
                <a:latin typeface="Calibri" panose="020F0502020204030204" pitchFamily="34" charset="0"/>
                <a:ea typeface="Calibri" panose="020F0502020204030204" pitchFamily="34" charset="0"/>
                <a:cs typeface="Calibri" panose="020F0502020204030204" pitchFamily="34" charset="0"/>
              </a:rPr>
              <a:t>VR </a:t>
            </a:r>
            <a:r>
              <a:rPr lang="el-GR" sz="2000" dirty="0">
                <a:latin typeface="Calibri" panose="020F0502020204030204" pitchFamily="34" charset="0"/>
                <a:ea typeface="Calibri" panose="020F0502020204030204" pitchFamily="34" charset="0"/>
                <a:cs typeface="Calibri" panose="020F0502020204030204" pitchFamily="34" charset="0"/>
              </a:rPr>
              <a:t>ή </a:t>
            </a:r>
            <a:r>
              <a:rPr lang="en-US" sz="2000" dirty="0">
                <a:latin typeface="Calibri" panose="020F0502020204030204" pitchFamily="34" charset="0"/>
                <a:ea typeface="Calibri" panose="020F0502020204030204" pitchFamily="34" charset="0"/>
                <a:cs typeface="Calibri" panose="020F0502020204030204" pitchFamily="34" charset="0"/>
              </a:rPr>
              <a:t>AR</a:t>
            </a:r>
            <a:r>
              <a:rPr lang="el-GR" sz="2000" dirty="0">
                <a:latin typeface="Calibri" panose="020F0502020204030204" pitchFamily="34" charset="0"/>
                <a:ea typeface="Calibri" panose="020F0502020204030204" pitchFamily="34" charset="0"/>
                <a:cs typeface="Calibri" panose="020F0502020204030204" pitchFamily="34" charset="0"/>
              </a:rPr>
              <a:t>;</a:t>
            </a:r>
          </a:p>
          <a:p>
            <a:r>
              <a:rPr lang="el-GR" sz="2000" dirty="0">
                <a:latin typeface="Calibri" panose="020F0502020204030204" pitchFamily="34" charset="0"/>
                <a:ea typeface="Calibri" panose="020F0502020204030204" pitchFamily="34" charset="0"/>
                <a:cs typeface="Calibri" panose="020F0502020204030204" pitchFamily="34" charset="0"/>
              </a:rPr>
              <a:t>Μπορεί η </a:t>
            </a:r>
            <a:r>
              <a:rPr lang="en-US" sz="2000" dirty="0">
                <a:latin typeface="Calibri" panose="020F0502020204030204" pitchFamily="34" charset="0"/>
                <a:ea typeface="Calibri" panose="020F0502020204030204" pitchFamily="34" charset="0"/>
                <a:cs typeface="Calibri" panose="020F0502020204030204" pitchFamily="34" charset="0"/>
              </a:rPr>
              <a:t>VR/AR </a:t>
            </a:r>
            <a:r>
              <a:rPr lang="el-GR" sz="2000" dirty="0">
                <a:latin typeface="Calibri" panose="020F0502020204030204" pitchFamily="34" charset="0"/>
                <a:ea typeface="Calibri" panose="020F0502020204030204" pitchFamily="34" charset="0"/>
                <a:cs typeface="Calibri" panose="020F0502020204030204" pitchFamily="34" charset="0"/>
              </a:rPr>
              <a:t>να εφαρμοστεί στην τάξη;</a:t>
            </a:r>
          </a:p>
        </p:txBody>
      </p:sp>
    </p:spTree>
    <p:extLst>
      <p:ext uri="{BB962C8B-B14F-4D97-AF65-F5344CB8AC3E}">
        <p14:creationId xmlns:p14="http://schemas.microsoft.com/office/powerpoint/2010/main" val="3472351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7B858E-55A6-4055-34A8-23605DA96565}"/>
              </a:ext>
            </a:extLst>
          </p:cNvPr>
          <p:cNvSpPr>
            <a:spLocks noGrp="1"/>
          </p:cNvSpPr>
          <p:nvPr>
            <p:ph type="title"/>
          </p:nvPr>
        </p:nvSpPr>
        <p:spPr>
          <a:xfrm>
            <a:off x="1558213" y="624110"/>
            <a:ext cx="9946400" cy="1280890"/>
          </a:xfrm>
        </p:spPr>
        <p:txBody>
          <a:bodyPr>
            <a:normAutofit/>
          </a:bodyPr>
          <a:lstStyle/>
          <a:p>
            <a:r>
              <a:rPr lang="el-GR" sz="3200" dirty="0">
                <a:ln w="0"/>
                <a:solidFill>
                  <a:schemeClr val="accent1"/>
                </a:solidFill>
                <a:effectLst>
                  <a:outerShdw blurRad="38100" dist="25400" dir="5400000" algn="ctr" rotWithShape="0">
                    <a:srgbClr val="6E747A">
                      <a:alpha val="43000"/>
                    </a:srgbClr>
                  </a:outerShdw>
                </a:effectLst>
              </a:rPr>
              <a:t>Κατεύθυνση έρευνας για την </a:t>
            </a:r>
            <a:r>
              <a:rPr lang="en-US" sz="3200" dirty="0">
                <a:ln w="0"/>
                <a:solidFill>
                  <a:schemeClr val="accent1"/>
                </a:solidFill>
                <a:effectLst>
                  <a:outerShdw blurRad="38100" dist="25400" dir="5400000" algn="ctr" rotWithShape="0">
                    <a:srgbClr val="6E747A">
                      <a:alpha val="43000"/>
                    </a:srgbClr>
                  </a:outerShdw>
                </a:effectLst>
              </a:rPr>
              <a:t>VR/AR </a:t>
            </a:r>
            <a:r>
              <a:rPr lang="el-GR" sz="3200" dirty="0">
                <a:ln w="0"/>
                <a:solidFill>
                  <a:schemeClr val="accent1"/>
                </a:solidFill>
                <a:effectLst>
                  <a:outerShdw blurRad="38100" dist="25400" dir="5400000" algn="ctr" rotWithShape="0">
                    <a:srgbClr val="6E747A">
                      <a:alpha val="43000"/>
                    </a:srgbClr>
                  </a:outerShdw>
                </a:effectLst>
              </a:rPr>
              <a:t>στο μέλλον</a:t>
            </a:r>
          </a:p>
        </p:txBody>
      </p:sp>
      <p:sp>
        <p:nvSpPr>
          <p:cNvPr id="3" name="Θέση περιεχομένου 2">
            <a:extLst>
              <a:ext uri="{FF2B5EF4-FFF2-40B4-BE49-F238E27FC236}">
                <a16:creationId xmlns:a16="http://schemas.microsoft.com/office/drawing/2014/main" id="{E67255F2-57D1-A376-5FF7-A549C8E4BF13}"/>
              </a:ext>
            </a:extLst>
          </p:cNvPr>
          <p:cNvSpPr>
            <a:spLocks noGrp="1"/>
          </p:cNvSpPr>
          <p:nvPr>
            <p:ph idx="1"/>
          </p:nvPr>
        </p:nvSpPr>
        <p:spPr>
          <a:xfrm>
            <a:off x="942060" y="2135581"/>
            <a:ext cx="9946400" cy="4229878"/>
          </a:xfrm>
        </p:spPr>
        <p:txBody>
          <a:bodyPr/>
          <a:lstStyle/>
          <a:p>
            <a:endParaRPr lang="el-GR" dirty="0"/>
          </a:p>
          <a:p>
            <a:endParaRPr lang="el-GR" dirty="0"/>
          </a:p>
        </p:txBody>
      </p:sp>
      <p:sp>
        <p:nvSpPr>
          <p:cNvPr id="4" name="Ορθογώνιο: Στρογγύλεμα γωνιών 3">
            <a:extLst>
              <a:ext uri="{FF2B5EF4-FFF2-40B4-BE49-F238E27FC236}">
                <a16:creationId xmlns:a16="http://schemas.microsoft.com/office/drawing/2014/main" id="{5195E41C-E942-3546-0F73-E57AAC774061}"/>
              </a:ext>
            </a:extLst>
          </p:cNvPr>
          <p:cNvSpPr/>
          <p:nvPr/>
        </p:nvSpPr>
        <p:spPr>
          <a:xfrm>
            <a:off x="1000327" y="2664660"/>
            <a:ext cx="2354424" cy="72234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dirty="0"/>
              <a:t>ΠΡΟΣΒΑΣΙΜΟΤΗΤΑ</a:t>
            </a:r>
          </a:p>
        </p:txBody>
      </p:sp>
      <p:sp>
        <p:nvSpPr>
          <p:cNvPr id="5" name="Ορθογώνιο: Στρογγύλεμα γωνιών 4">
            <a:extLst>
              <a:ext uri="{FF2B5EF4-FFF2-40B4-BE49-F238E27FC236}">
                <a16:creationId xmlns:a16="http://schemas.microsoft.com/office/drawing/2014/main" id="{35532618-955C-9B6E-916C-56A3860BD3DF}"/>
              </a:ext>
            </a:extLst>
          </p:cNvPr>
          <p:cNvSpPr/>
          <p:nvPr/>
        </p:nvSpPr>
        <p:spPr>
          <a:xfrm>
            <a:off x="1000327" y="4328429"/>
            <a:ext cx="2354423" cy="73245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dirty="0"/>
              <a:t>ΠΑΡΑΛΛΗΛΕΣ ΠΡΑΓΜΑΤΙΚΟΤΗΤΕΣ</a:t>
            </a:r>
          </a:p>
        </p:txBody>
      </p:sp>
      <p:sp>
        <p:nvSpPr>
          <p:cNvPr id="6" name="Ορθογώνιο: Στρογγύλεμα γωνιών 5">
            <a:extLst>
              <a:ext uri="{FF2B5EF4-FFF2-40B4-BE49-F238E27FC236}">
                <a16:creationId xmlns:a16="http://schemas.microsoft.com/office/drawing/2014/main" id="{C945A4BD-F013-0609-39BD-EA6852111517}"/>
              </a:ext>
            </a:extLst>
          </p:cNvPr>
          <p:cNvSpPr/>
          <p:nvPr/>
        </p:nvSpPr>
        <p:spPr>
          <a:xfrm>
            <a:off x="1000327" y="5927034"/>
            <a:ext cx="2354422" cy="73245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dirty="0"/>
              <a:t>ΘΕΩΡΙΕΣ ΜΑΘΗΣΗΣ</a:t>
            </a:r>
          </a:p>
        </p:txBody>
      </p:sp>
      <p:sp>
        <p:nvSpPr>
          <p:cNvPr id="7" name="Ορθογώνιο: Στρογγύλεμα γωνιών 6">
            <a:extLst>
              <a:ext uri="{FF2B5EF4-FFF2-40B4-BE49-F238E27FC236}">
                <a16:creationId xmlns:a16="http://schemas.microsoft.com/office/drawing/2014/main" id="{0F02E602-73D6-424C-C814-0C43A5E61211}"/>
              </a:ext>
            </a:extLst>
          </p:cNvPr>
          <p:cNvSpPr/>
          <p:nvPr/>
        </p:nvSpPr>
        <p:spPr>
          <a:xfrm>
            <a:off x="4580983" y="1893492"/>
            <a:ext cx="1334277" cy="57409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100" dirty="0"/>
              <a:t>Επεκτασιμότητα πλατφόρμας</a:t>
            </a:r>
          </a:p>
        </p:txBody>
      </p:sp>
      <p:sp>
        <p:nvSpPr>
          <p:cNvPr id="8" name="Ορθογώνιο: Στρογγύλεμα γωνιών 7">
            <a:extLst>
              <a:ext uri="{FF2B5EF4-FFF2-40B4-BE49-F238E27FC236}">
                <a16:creationId xmlns:a16="http://schemas.microsoft.com/office/drawing/2014/main" id="{AA0947EB-90EC-1942-DE6A-6725EF0A9474}"/>
              </a:ext>
            </a:extLst>
          </p:cNvPr>
          <p:cNvSpPr/>
          <p:nvPr/>
        </p:nvSpPr>
        <p:spPr>
          <a:xfrm>
            <a:off x="4482986" y="2869922"/>
            <a:ext cx="1432274" cy="57409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100" dirty="0"/>
              <a:t>Επεκτασιμότητα πραγματικότητας</a:t>
            </a:r>
          </a:p>
        </p:txBody>
      </p:sp>
      <p:sp>
        <p:nvSpPr>
          <p:cNvPr id="9" name="Ορθογώνιο: Στρογγύλεμα γωνιών 8">
            <a:extLst>
              <a:ext uri="{FF2B5EF4-FFF2-40B4-BE49-F238E27FC236}">
                <a16:creationId xmlns:a16="http://schemas.microsoft.com/office/drawing/2014/main" id="{7916D404-E6EB-53F3-3C2E-1298176588D5}"/>
              </a:ext>
            </a:extLst>
          </p:cNvPr>
          <p:cNvSpPr/>
          <p:nvPr/>
        </p:nvSpPr>
        <p:spPr>
          <a:xfrm>
            <a:off x="4482986" y="3901924"/>
            <a:ext cx="1432274" cy="57409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100" dirty="0"/>
              <a:t>Κοινωνική επεκτασιμότητα</a:t>
            </a:r>
          </a:p>
        </p:txBody>
      </p:sp>
      <p:sp>
        <p:nvSpPr>
          <p:cNvPr id="10" name="Οβάλ 9">
            <a:extLst>
              <a:ext uri="{FF2B5EF4-FFF2-40B4-BE49-F238E27FC236}">
                <a16:creationId xmlns:a16="http://schemas.microsoft.com/office/drawing/2014/main" id="{9F3463AF-4FCE-89FD-56B5-0593A486B1E3}"/>
              </a:ext>
            </a:extLst>
          </p:cNvPr>
          <p:cNvSpPr/>
          <p:nvPr/>
        </p:nvSpPr>
        <p:spPr>
          <a:xfrm>
            <a:off x="8009165" y="1397707"/>
            <a:ext cx="2060894" cy="62258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100" dirty="0"/>
              <a:t>Πολλαπλοί τρόποι αναπαράστασης</a:t>
            </a:r>
          </a:p>
        </p:txBody>
      </p:sp>
      <p:sp>
        <p:nvSpPr>
          <p:cNvPr id="12" name="Οβάλ 11">
            <a:extLst>
              <a:ext uri="{FF2B5EF4-FFF2-40B4-BE49-F238E27FC236}">
                <a16:creationId xmlns:a16="http://schemas.microsoft.com/office/drawing/2014/main" id="{F5A564DC-821E-AEE1-AB78-A97379999B15}"/>
              </a:ext>
            </a:extLst>
          </p:cNvPr>
          <p:cNvSpPr/>
          <p:nvPr/>
        </p:nvSpPr>
        <p:spPr>
          <a:xfrm>
            <a:off x="9386934" y="2856202"/>
            <a:ext cx="1432274" cy="72234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050" dirty="0"/>
              <a:t>Πολλαπλοί τρόποι έκφρασης</a:t>
            </a:r>
          </a:p>
        </p:txBody>
      </p:sp>
      <p:sp>
        <p:nvSpPr>
          <p:cNvPr id="13" name="Οβάλ 12">
            <a:extLst>
              <a:ext uri="{FF2B5EF4-FFF2-40B4-BE49-F238E27FC236}">
                <a16:creationId xmlns:a16="http://schemas.microsoft.com/office/drawing/2014/main" id="{7E7A1A62-C741-83A2-CF33-88326FAF3242}"/>
              </a:ext>
            </a:extLst>
          </p:cNvPr>
          <p:cNvSpPr/>
          <p:nvPr/>
        </p:nvSpPr>
        <p:spPr>
          <a:xfrm>
            <a:off x="7466344" y="3255336"/>
            <a:ext cx="1283840" cy="722345"/>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sz="1100" dirty="0"/>
              <a:t>Πολλαπλοί τρόποι εμπλοκής</a:t>
            </a:r>
          </a:p>
        </p:txBody>
      </p:sp>
      <p:cxnSp>
        <p:nvCxnSpPr>
          <p:cNvPr id="22" name="Ευθύγραμμο βέλος σύνδεσης 21">
            <a:extLst>
              <a:ext uri="{FF2B5EF4-FFF2-40B4-BE49-F238E27FC236}">
                <a16:creationId xmlns:a16="http://schemas.microsoft.com/office/drawing/2014/main" id="{137402F7-0B39-5F9B-F216-2EFF92775E6E}"/>
              </a:ext>
            </a:extLst>
          </p:cNvPr>
          <p:cNvCxnSpPr>
            <a:cxnSpLocks/>
            <a:stCxn id="7" idx="3"/>
            <a:endCxn id="13" idx="2"/>
          </p:cNvCxnSpPr>
          <p:nvPr/>
        </p:nvCxnSpPr>
        <p:spPr>
          <a:xfrm>
            <a:off x="5915260" y="2180539"/>
            <a:ext cx="1551084" cy="14359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Ευθύγραμμο βέλος σύνδεσης 23">
            <a:extLst>
              <a:ext uri="{FF2B5EF4-FFF2-40B4-BE49-F238E27FC236}">
                <a16:creationId xmlns:a16="http://schemas.microsoft.com/office/drawing/2014/main" id="{6F21C68E-0156-6230-EEAF-691F05926C8A}"/>
              </a:ext>
            </a:extLst>
          </p:cNvPr>
          <p:cNvCxnSpPr>
            <a:cxnSpLocks/>
            <a:stCxn id="7" idx="3"/>
            <a:endCxn id="10" idx="2"/>
          </p:cNvCxnSpPr>
          <p:nvPr/>
        </p:nvCxnSpPr>
        <p:spPr>
          <a:xfrm flipV="1">
            <a:off x="5915260" y="1708999"/>
            <a:ext cx="2093905" cy="471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Ευθύγραμμο βέλος σύνδεσης 25">
            <a:extLst>
              <a:ext uri="{FF2B5EF4-FFF2-40B4-BE49-F238E27FC236}">
                <a16:creationId xmlns:a16="http://schemas.microsoft.com/office/drawing/2014/main" id="{22646F24-7197-EAC1-7590-5C91E420E22E}"/>
              </a:ext>
            </a:extLst>
          </p:cNvPr>
          <p:cNvCxnSpPr>
            <a:cxnSpLocks/>
            <a:stCxn id="7" idx="3"/>
            <a:endCxn id="12" idx="2"/>
          </p:cNvCxnSpPr>
          <p:nvPr/>
        </p:nvCxnSpPr>
        <p:spPr>
          <a:xfrm>
            <a:off x="5915260" y="2180539"/>
            <a:ext cx="3471674" cy="1036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Ευθύγραμμο βέλος σύνδεσης 58">
            <a:extLst>
              <a:ext uri="{FF2B5EF4-FFF2-40B4-BE49-F238E27FC236}">
                <a16:creationId xmlns:a16="http://schemas.microsoft.com/office/drawing/2014/main" id="{C6FE6550-74C7-0D97-41A3-412D8CBE344B}"/>
              </a:ext>
            </a:extLst>
          </p:cNvPr>
          <p:cNvCxnSpPr>
            <a:stCxn id="4" idx="3"/>
            <a:endCxn id="8" idx="1"/>
          </p:cNvCxnSpPr>
          <p:nvPr/>
        </p:nvCxnSpPr>
        <p:spPr>
          <a:xfrm>
            <a:off x="3354751" y="3025833"/>
            <a:ext cx="1128235" cy="131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1" name="Ευθύγραμμο βέλος σύνδεσης 60">
            <a:extLst>
              <a:ext uri="{FF2B5EF4-FFF2-40B4-BE49-F238E27FC236}">
                <a16:creationId xmlns:a16="http://schemas.microsoft.com/office/drawing/2014/main" id="{82835E40-C10C-7E93-D9F0-0C9DC4963464}"/>
              </a:ext>
            </a:extLst>
          </p:cNvPr>
          <p:cNvCxnSpPr>
            <a:stCxn id="4" idx="3"/>
            <a:endCxn id="9" idx="1"/>
          </p:cNvCxnSpPr>
          <p:nvPr/>
        </p:nvCxnSpPr>
        <p:spPr>
          <a:xfrm>
            <a:off x="3354751" y="3025833"/>
            <a:ext cx="1128235" cy="1163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Ευθύγραμμο βέλος σύνδεσης 63">
            <a:extLst>
              <a:ext uri="{FF2B5EF4-FFF2-40B4-BE49-F238E27FC236}">
                <a16:creationId xmlns:a16="http://schemas.microsoft.com/office/drawing/2014/main" id="{B8990E97-5C1E-EAD2-2CC6-32F256B91CDD}"/>
              </a:ext>
            </a:extLst>
          </p:cNvPr>
          <p:cNvCxnSpPr>
            <a:cxnSpLocks/>
            <a:stCxn id="4" idx="3"/>
            <a:endCxn id="7" idx="1"/>
          </p:cNvCxnSpPr>
          <p:nvPr/>
        </p:nvCxnSpPr>
        <p:spPr>
          <a:xfrm flipV="1">
            <a:off x="3354751" y="2180539"/>
            <a:ext cx="1226232" cy="8452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422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3274BA-EBB8-92AE-D790-EEC9042579A7}"/>
              </a:ext>
            </a:extLst>
          </p:cNvPr>
          <p:cNvSpPr>
            <a:spLocks noGrp="1"/>
          </p:cNvSpPr>
          <p:nvPr>
            <p:ph type="title"/>
          </p:nvPr>
        </p:nvSpPr>
        <p:spPr>
          <a:xfrm>
            <a:off x="1799823" y="169741"/>
            <a:ext cx="8911687" cy="968594"/>
          </a:xfrm>
        </p:spPr>
        <p:txBody>
          <a:bodyPr>
            <a:normAutofit/>
          </a:bodyPr>
          <a:lstStyle/>
          <a:p>
            <a:pPr algn="ctr"/>
            <a:r>
              <a:rPr lang="el-GR" sz="4400" dirty="0">
                <a:solidFill>
                  <a:schemeClr val="accent1"/>
                </a:solidFill>
              </a:rPr>
              <a:t>Σύνοψη </a:t>
            </a:r>
          </a:p>
        </p:txBody>
      </p:sp>
      <p:sp>
        <p:nvSpPr>
          <p:cNvPr id="3" name="Θέση περιεχομένου 2">
            <a:extLst>
              <a:ext uri="{FF2B5EF4-FFF2-40B4-BE49-F238E27FC236}">
                <a16:creationId xmlns:a16="http://schemas.microsoft.com/office/drawing/2014/main" id="{DDE48ED7-A8AC-D72B-5B70-4D0A46418724}"/>
              </a:ext>
            </a:extLst>
          </p:cNvPr>
          <p:cNvSpPr>
            <a:spLocks noGrp="1"/>
          </p:cNvSpPr>
          <p:nvPr>
            <p:ph idx="1"/>
          </p:nvPr>
        </p:nvSpPr>
        <p:spPr>
          <a:xfrm>
            <a:off x="1562845" y="1629747"/>
            <a:ext cx="8915400" cy="3777622"/>
          </a:xfrm>
        </p:spPr>
        <p:txBody>
          <a:bodyPr>
            <a:normAutofit/>
          </a:bodyPr>
          <a:lstStyle/>
          <a:p>
            <a:r>
              <a:rPr lang="el-GR" sz="1600" dirty="0">
                <a:latin typeface="Calibri" panose="020F0502020204030204" pitchFamily="34" charset="0"/>
                <a:ea typeface="Calibri" panose="020F0502020204030204" pitchFamily="34" charset="0"/>
                <a:cs typeface="Calibri" panose="020F0502020204030204" pitchFamily="34" charset="0"/>
              </a:rPr>
              <a:t>Χρήση </a:t>
            </a:r>
            <a:r>
              <a:rPr lang="en-US" sz="1600" dirty="0">
                <a:latin typeface="Calibri" panose="020F0502020204030204" pitchFamily="34" charset="0"/>
                <a:ea typeface="Calibri" panose="020F0502020204030204" pitchFamily="34" charset="0"/>
                <a:cs typeface="Calibri" panose="020F0502020204030204" pitchFamily="34" charset="0"/>
              </a:rPr>
              <a:t>VR/AR </a:t>
            </a:r>
            <a:r>
              <a:rPr lang="el-GR" sz="1600" dirty="0">
                <a:latin typeface="Calibri" panose="020F0502020204030204" pitchFamily="34" charset="0"/>
                <a:ea typeface="Calibri" panose="020F0502020204030204" pitchFamily="34" charset="0"/>
                <a:cs typeface="Calibri" panose="020F0502020204030204" pitchFamily="34" charset="0"/>
              </a:rPr>
              <a:t>στην εκπαίδευση σε κοινωνικούς χώρους μάθησης</a:t>
            </a:r>
          </a:p>
          <a:p>
            <a:r>
              <a:rPr lang="el-GR" sz="1600" dirty="0">
                <a:latin typeface="Calibri" panose="020F0502020204030204" pitchFamily="34" charset="0"/>
                <a:ea typeface="Calibri" panose="020F0502020204030204" pitchFamily="34" charset="0"/>
                <a:cs typeface="Calibri" panose="020F0502020204030204" pitchFamily="34" charset="0"/>
              </a:rPr>
              <a:t>Έμφαση στους τομείς που χρήζουν περαιτέρω έρευνας</a:t>
            </a:r>
          </a:p>
          <a:p>
            <a:r>
              <a:rPr lang="el-GR" sz="1600" dirty="0">
                <a:latin typeface="Calibri" panose="020F0502020204030204" pitchFamily="34" charset="0"/>
                <a:ea typeface="Calibri" panose="020F0502020204030204" pitchFamily="34" charset="0"/>
                <a:cs typeface="Calibri" panose="020F0502020204030204" pitchFamily="34" charset="0"/>
              </a:rPr>
              <a:t>Προτάσεις εκπαιδευτικών πλατφορμών</a:t>
            </a:r>
          </a:p>
          <a:p>
            <a:endParaRPr lang="el-GR" sz="1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l-GR" sz="2800" dirty="0">
                <a:solidFill>
                  <a:schemeClr val="accent1"/>
                </a:solidFill>
                <a:latin typeface="Calibri" panose="020F0502020204030204" pitchFamily="34" charset="0"/>
                <a:ea typeface="Calibri" panose="020F0502020204030204" pitchFamily="34" charset="0"/>
                <a:cs typeface="Calibri" panose="020F0502020204030204" pitchFamily="34" charset="0"/>
              </a:rPr>
              <a:t>Το μέλλον της </a:t>
            </a:r>
            <a:r>
              <a:rPr lang="en-US" sz="2800" dirty="0">
                <a:solidFill>
                  <a:schemeClr val="accent1"/>
                </a:solidFill>
                <a:latin typeface="Calibri" panose="020F0502020204030204" pitchFamily="34" charset="0"/>
                <a:ea typeface="Calibri" panose="020F0502020204030204" pitchFamily="34" charset="0"/>
                <a:cs typeface="Calibri" panose="020F0502020204030204" pitchFamily="34" charset="0"/>
              </a:rPr>
              <a:t>VR/AR</a:t>
            </a:r>
            <a:r>
              <a:rPr lang="el-GR" sz="2800" dirty="0">
                <a:solidFill>
                  <a:schemeClr val="accent1"/>
                </a:solidFill>
                <a:latin typeface="Calibri" panose="020F0502020204030204" pitchFamily="34" charset="0"/>
                <a:ea typeface="Calibri" panose="020F0502020204030204" pitchFamily="34" charset="0"/>
                <a:cs typeface="Calibri" panose="020F0502020204030204" pitchFamily="34" charset="0"/>
              </a:rPr>
              <a:t> στην εκπαίδευση</a:t>
            </a:r>
          </a:p>
          <a:p>
            <a:r>
              <a:rPr lang="el-GR" dirty="0">
                <a:latin typeface="Calibri" panose="020F0502020204030204" pitchFamily="34" charset="0"/>
                <a:ea typeface="Calibri" panose="020F0502020204030204" pitchFamily="34" charset="0"/>
                <a:cs typeface="Calibri" panose="020F0502020204030204" pitchFamily="34" charset="0"/>
              </a:rPr>
              <a:t>Επένδυση σε τεχνολογίες με σκοπό την ενίσχυση της μάθησης, με τέτοιο τρόπο που δεν αντικαθιστά τη φυσική αίθουσα διδασκαλίας αλλά επιτρέπει την πρόσβαση σε χώρους που δεν θα ήταν δυνατή η φυσική παρουσία.</a:t>
            </a:r>
          </a:p>
        </p:txBody>
      </p:sp>
    </p:spTree>
    <p:extLst>
      <p:ext uri="{BB962C8B-B14F-4D97-AF65-F5344CB8AC3E}">
        <p14:creationId xmlns:p14="http://schemas.microsoft.com/office/powerpoint/2010/main" val="3588272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C310DB6E-6D37-8CD2-733F-1828802FCBEB}"/>
              </a:ext>
            </a:extLst>
          </p:cNvPr>
          <p:cNvSpPr>
            <a:spLocks noGrp="1"/>
          </p:cNvSpPr>
          <p:nvPr>
            <p:ph type="title"/>
          </p:nvPr>
        </p:nvSpPr>
        <p:spPr>
          <a:xfrm>
            <a:off x="1799822" y="2919441"/>
            <a:ext cx="8911687" cy="1280890"/>
          </a:xfrm>
        </p:spPr>
        <p:txBody>
          <a:bodyPr/>
          <a:lstStyle/>
          <a:p>
            <a:r>
              <a:rPr lang="el-GR" dirty="0">
                <a:ln w="0"/>
                <a:solidFill>
                  <a:schemeClr val="accent1"/>
                </a:solidFill>
                <a:effectLst>
                  <a:reflection blurRad="6350" stA="53000" endA="300" endPos="35500" dir="5400000" sy="-90000" algn="bl" rotWithShape="0"/>
                </a:effectLst>
              </a:rPr>
              <a:t>ΕΥΧΑΡΙΣΤΟΥΜΕ ΓΙΑ ΤΗΝ ΠΡΟΣΟΧΗ ΣΑΣ!</a:t>
            </a:r>
          </a:p>
        </p:txBody>
      </p:sp>
    </p:spTree>
    <p:extLst>
      <p:ext uri="{BB962C8B-B14F-4D97-AF65-F5344CB8AC3E}">
        <p14:creationId xmlns:p14="http://schemas.microsoft.com/office/powerpoint/2010/main" val="2881797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D2BB13B-D709-0176-0A67-025EB170DD96}"/>
              </a:ext>
            </a:extLst>
          </p:cNvPr>
          <p:cNvSpPr>
            <a:spLocks noGrp="1"/>
          </p:cNvSpPr>
          <p:nvPr>
            <p:ph idx="4294967295"/>
          </p:nvPr>
        </p:nvSpPr>
        <p:spPr>
          <a:xfrm>
            <a:off x="1324947" y="1091682"/>
            <a:ext cx="10867053" cy="5206481"/>
          </a:xfrm>
        </p:spPr>
        <p:txBody>
          <a:bodyPr>
            <a:normAutofit/>
          </a:bodyPr>
          <a:lstStyle/>
          <a:p>
            <a:pPr marL="0" indent="0" rtl="0">
              <a:lnSpc>
                <a:spcPct val="110000"/>
              </a:lnSpc>
              <a:spcBef>
                <a:spcPts val="0"/>
              </a:spcBef>
              <a:spcAft>
                <a:spcPts val="800"/>
              </a:spcAft>
              <a:buNone/>
            </a:pPr>
            <a:r>
              <a:rPr lang="el-GR" sz="1900" b="1" i="0" u="sng"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ΣΚΟΠΟΣ</a:t>
            </a:r>
            <a:r>
              <a:rPr lang="el-GR" sz="1900" b="1" i="0"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 : Η </a:t>
            </a:r>
            <a:r>
              <a:rPr lang="el-GR" sz="1900" b="1" i="0"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 </a:t>
            </a:r>
            <a:r>
              <a:rPr lang="el-GR" sz="1900" b="1"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ΕΞΕΤΑΣΗ ΤΩΝ  ΕΦΑΡΜΟΓΩΝ ΤΗΣ ΕΙΚΟΝΙΚΗΣ ΚΑΙ ΤΗΣ ΕΠΑΥΞΗΜΕΝΗΣ ΠΡΑΓΜΑΤΙΚΟΤΗΤΑΣ </a:t>
            </a:r>
            <a:endParaRPr lang="el-GR" sz="19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rtl="0">
              <a:lnSpc>
                <a:spcPct val="110000"/>
              </a:lnSpc>
              <a:spcBef>
                <a:spcPts val="0"/>
              </a:spcBef>
              <a:spcAft>
                <a:spcPts val="800"/>
              </a:spcAft>
            </a:pP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Σε αίθουσες διδασκαλίας, μουσεία, χώρους κοινωνικής αλληλεπίδρασης </a:t>
            </a:r>
            <a:endParaRPr lang="el-GR" sz="1900" b="0" dirty="0">
              <a:effectLst/>
              <a:latin typeface="Calibri" panose="020F0502020204030204" pitchFamily="34" charset="0"/>
              <a:ea typeface="Calibri" panose="020F0502020204030204" pitchFamily="34" charset="0"/>
              <a:cs typeface="Calibri" panose="020F0502020204030204" pitchFamily="34" charset="0"/>
            </a:endParaRPr>
          </a:p>
          <a:p>
            <a:pPr rtl="0">
              <a:lnSpc>
                <a:spcPct val="110000"/>
              </a:lnSpc>
              <a:spcBef>
                <a:spcPts val="0"/>
              </a:spcBef>
              <a:spcAft>
                <a:spcPts val="800"/>
              </a:spcAft>
            </a:pP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Ειδικότερα, για μια πιο θεωρητική βάση της έρευνας, παρουσιάζει:</a:t>
            </a:r>
            <a:endParaRPr lang="el-GR" sz="1900" b="0" dirty="0">
              <a:effectLst/>
              <a:latin typeface="Calibri" panose="020F0502020204030204" pitchFamily="34" charset="0"/>
              <a:ea typeface="Calibri" panose="020F0502020204030204" pitchFamily="34" charset="0"/>
              <a:cs typeface="Calibri" panose="020F0502020204030204" pitchFamily="34" charset="0"/>
            </a:endParaRPr>
          </a:p>
          <a:p>
            <a:pPr rtl="0" fontAlgn="base">
              <a:lnSpc>
                <a:spcPct val="110000"/>
              </a:lnSpc>
              <a:spcBef>
                <a:spcPts val="0"/>
              </a:spcBef>
              <a:spcAft>
                <a:spcPts val="0"/>
              </a:spcAft>
              <a:buFont typeface="Arial" panose="020B0604020202020204" pitchFamily="34" charset="0"/>
              <a:buChar char="•"/>
            </a:pP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Ιδιότητες και αλληλεπιδράσεις</a:t>
            </a:r>
          </a:p>
          <a:p>
            <a:pPr rtl="0" fontAlgn="base">
              <a:lnSpc>
                <a:spcPct val="110000"/>
              </a:lnSpc>
              <a:spcBef>
                <a:spcPts val="0"/>
              </a:spcBef>
              <a:spcAft>
                <a:spcPts val="0"/>
              </a:spcAft>
              <a:buFont typeface="Arial" panose="020B0604020202020204" pitchFamily="34" charset="0"/>
              <a:buChar char="•"/>
            </a:pP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Θεωρίες μάθησης</a:t>
            </a:r>
          </a:p>
          <a:p>
            <a:pPr rtl="0" fontAlgn="base">
              <a:lnSpc>
                <a:spcPct val="110000"/>
              </a:lnSpc>
              <a:spcBef>
                <a:spcPts val="0"/>
              </a:spcBef>
              <a:spcAft>
                <a:spcPts val="0"/>
              </a:spcAft>
              <a:buFont typeface="Arial" panose="020B0604020202020204" pitchFamily="34" charset="0"/>
              <a:buChar char="•"/>
            </a:pP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Διερεύνηση παραδειγμάτων VR/AR σε εκπαιδευτικά πλαίσια (π.χ.</a:t>
            </a:r>
            <a:r>
              <a:rPr lang="en-US"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εστίαση στην προσβασιμότητ</a:t>
            </a:r>
            <a:r>
              <a:rPr lang="el-GR" sz="1900" dirty="0">
                <a:solidFill>
                  <a:srgbClr val="000000"/>
                </a:solidFill>
                <a:latin typeface="Calibri" panose="020F0502020204030204" pitchFamily="34" charset="0"/>
                <a:ea typeface="Calibri" panose="020F0502020204030204" pitchFamily="34" charset="0"/>
                <a:cs typeface="Calibri" panose="020F0502020204030204" pitchFamily="34" charset="0"/>
              </a:rPr>
              <a:t>α</a:t>
            </a: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αλληλεπίδραση VR/AR)</a:t>
            </a:r>
          </a:p>
          <a:p>
            <a:pPr rtl="0" fontAlgn="base">
              <a:lnSpc>
                <a:spcPct val="110000"/>
              </a:lnSpc>
              <a:spcBef>
                <a:spcPts val="0"/>
              </a:spcBef>
              <a:spcAft>
                <a:spcPts val="800"/>
              </a:spcAft>
              <a:buFont typeface="Arial" panose="020B0604020202020204" pitchFamily="34" charset="0"/>
              <a:buChar char="•"/>
            </a:pP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Προτείνονται λύσεις για πιο επίκαιρες θεωρίες μάθησης</a:t>
            </a:r>
          </a:p>
          <a:p>
            <a:pPr rtl="0">
              <a:lnSpc>
                <a:spcPct val="110000"/>
              </a:lnSpc>
              <a:spcBef>
                <a:spcPts val="0"/>
              </a:spcBef>
              <a:spcAft>
                <a:spcPts val="800"/>
              </a:spcAft>
            </a:pPr>
            <a:r>
              <a:rPr lang="el-GR" sz="1900" b="1"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ΤΙ ΙΣΧΥΕΙ ΣΗΜΕΡΑ ΓΙΑ ΤΙΣ ΤΕΧΝΟΛΟΓΙΕΣ VR KAI AR:</a:t>
            </a:r>
            <a:endParaRPr lang="el-GR" sz="19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endParaRPr>
          </a:p>
          <a:p>
            <a:pPr marL="457200" fontAlgn="base">
              <a:lnSpc>
                <a:spcPct val="110000"/>
              </a:lnSpc>
              <a:spcBef>
                <a:spcPts val="0"/>
              </a:spcBef>
              <a:buFont typeface="Arial" panose="020B0604020202020204" pitchFamily="34" charset="0"/>
              <a:buChar char="•"/>
            </a:pP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Μεγάλος βαθμός εμπορικής διαθεσιμότητας</a:t>
            </a:r>
          </a:p>
          <a:p>
            <a:pPr marL="457200" rtl="0" fontAlgn="base">
              <a:lnSpc>
                <a:spcPct val="110000"/>
              </a:lnSpc>
              <a:spcBef>
                <a:spcPts val="0"/>
              </a:spcBef>
              <a:spcAft>
                <a:spcPts val="0"/>
              </a:spcAft>
              <a:buFont typeface="Arial" panose="020B0604020202020204" pitchFamily="34" charset="0"/>
              <a:buChar char="•"/>
            </a:pP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Νέες, καθηλωτικές πλατφόρμες, χαμηλότερου κόστους</a:t>
            </a:r>
          </a:p>
          <a:p>
            <a:pPr marL="457200" rtl="0" fontAlgn="base">
              <a:lnSpc>
                <a:spcPct val="110000"/>
              </a:lnSpc>
              <a:spcBef>
                <a:spcPts val="0"/>
              </a:spcBef>
              <a:spcAft>
                <a:spcPts val="0"/>
              </a:spcAft>
              <a:buFont typeface="Arial" panose="020B0604020202020204" pitchFamily="34" charset="0"/>
              <a:buChar char="•"/>
            </a:pP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Γρήγορα πλαίσια, με ευκολότερη ανάπτυξη στον ιστό</a:t>
            </a:r>
          </a:p>
          <a:p>
            <a:pPr marL="457200" rtl="0" fontAlgn="base">
              <a:lnSpc>
                <a:spcPct val="110000"/>
              </a:lnSpc>
              <a:spcBef>
                <a:spcPts val="0"/>
              </a:spcBef>
              <a:spcAft>
                <a:spcPts val="0"/>
              </a:spcAft>
              <a:buFont typeface="Arial" panose="020B0604020202020204" pitchFamily="34" charset="0"/>
              <a:buChar char="•"/>
            </a:pPr>
            <a:r>
              <a:rPr lang="el-GR" sz="19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Τεχνολογία απευθείας ενσωματωμένη στα λειτουργικά συστήματα των πλατφορμών</a:t>
            </a:r>
          </a:p>
          <a:p>
            <a:endParaRPr lang="el-GR" dirty="0"/>
          </a:p>
        </p:txBody>
      </p:sp>
    </p:spTree>
    <p:extLst>
      <p:ext uri="{BB962C8B-B14F-4D97-AF65-F5344CB8AC3E}">
        <p14:creationId xmlns:p14="http://schemas.microsoft.com/office/powerpoint/2010/main" val="2073434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3AC6B49-8B65-0C70-8E3F-CC154CAABCDF}"/>
              </a:ext>
            </a:extLst>
          </p:cNvPr>
          <p:cNvSpPr>
            <a:spLocks noGrp="1"/>
          </p:cNvSpPr>
          <p:nvPr>
            <p:ph idx="4294967295"/>
          </p:nvPr>
        </p:nvSpPr>
        <p:spPr>
          <a:xfrm>
            <a:off x="1474237" y="326571"/>
            <a:ext cx="10288555" cy="6279502"/>
          </a:xfrm>
        </p:spPr>
        <p:txBody>
          <a:bodyPr>
            <a:normAutofit/>
          </a:bodyPr>
          <a:lstStyle/>
          <a:p>
            <a:pPr rtl="0">
              <a:spcBef>
                <a:spcPts val="0"/>
              </a:spcBef>
              <a:spcAft>
                <a:spcPts val="800"/>
              </a:spcAft>
            </a:pPr>
            <a:r>
              <a:rPr lang="el-GR" sz="1800" b="1" i="0" u="none" strike="noStrike" dirty="0">
                <a:solidFill>
                  <a:schemeClr val="accent1"/>
                </a:solidFill>
                <a:latin typeface="Calibri" panose="020F0502020204030204" pitchFamily="34" charset="0"/>
              </a:rPr>
              <a:t>ΧΡΟΝΙΚΟ ΠΛΑΙΣΙΟ ΕΜΦΑΝΙΣΗΣ VR/AR</a:t>
            </a:r>
            <a:r>
              <a:rPr lang="el-GR" sz="1800" b="1" i="0" u="none" strike="noStrike" dirty="0">
                <a:solidFill>
                  <a:srgbClr val="000000"/>
                </a:solidFill>
                <a:latin typeface="Calibri" panose="020F0502020204030204" pitchFamily="34" charset="0"/>
              </a:rPr>
              <a:t>: Ήδη από τα μέσα του 20ού αιώνα, </a:t>
            </a:r>
            <a:r>
              <a:rPr lang="el-GR" sz="1800" i="0" u="none" strike="noStrike" dirty="0">
                <a:solidFill>
                  <a:srgbClr val="000000"/>
                </a:solidFill>
                <a:latin typeface="Calibri" panose="020F0502020204030204" pitchFamily="34" charset="0"/>
              </a:rPr>
              <a:t>αλλά σήμερα υπάρχει έκρηξη </a:t>
            </a:r>
            <a:r>
              <a:rPr lang="el-GR" sz="1800" b="1" i="0" u="none" strike="noStrike" dirty="0">
                <a:solidFill>
                  <a:srgbClr val="000000"/>
                </a:solidFill>
                <a:latin typeface="Calibri" panose="020F0502020204030204" pitchFamily="34" charset="0"/>
              </a:rPr>
              <a:t>πειραματισμών</a:t>
            </a:r>
            <a:r>
              <a:rPr lang="el-GR" sz="1800" i="0" u="none" strike="noStrike" dirty="0">
                <a:solidFill>
                  <a:srgbClr val="000000"/>
                </a:solidFill>
                <a:latin typeface="Calibri" panose="020F0502020204030204" pitchFamily="34" charset="0"/>
              </a:rPr>
              <a:t> σε: gaming/ filming/μέσα κοινωνικής δικτύωσης/εκπαιδευτικές προσπάθειες.</a:t>
            </a:r>
          </a:p>
          <a:p>
            <a:pPr marL="0" indent="0" rtl="0">
              <a:spcBef>
                <a:spcPts val="0"/>
              </a:spcBef>
              <a:spcAft>
                <a:spcPts val="800"/>
              </a:spcAft>
              <a:buNone/>
            </a:pPr>
            <a:endParaRPr lang="el-GR" sz="1800" i="0" u="none" strike="noStrike" dirty="0">
              <a:solidFill>
                <a:srgbClr val="000000"/>
              </a:solidFill>
              <a:latin typeface="Calibri" panose="020F0502020204030204" pitchFamily="34" charset="0"/>
            </a:endParaRPr>
          </a:p>
          <a:p>
            <a:pPr rtl="0">
              <a:spcBef>
                <a:spcPts val="0"/>
              </a:spcBef>
              <a:spcAft>
                <a:spcPts val="800"/>
              </a:spcAft>
            </a:pPr>
            <a:endParaRPr lang="el-GR" dirty="0"/>
          </a:p>
          <a:p>
            <a:pPr rtl="0">
              <a:spcBef>
                <a:spcPts val="0"/>
              </a:spcBef>
              <a:spcAft>
                <a:spcPts val="800"/>
              </a:spcAft>
            </a:pPr>
            <a:endParaRPr lang="el-GR" sz="1800" b="1" i="0" u="sng" dirty="0">
              <a:solidFill>
                <a:srgbClr val="000000"/>
              </a:solidFill>
              <a:latin typeface="Calibri" panose="020F0502020204030204" pitchFamily="34" charset="0"/>
            </a:endParaRPr>
          </a:p>
          <a:p>
            <a:pPr rtl="0">
              <a:spcBef>
                <a:spcPts val="0"/>
              </a:spcBef>
              <a:spcAft>
                <a:spcPts val="800"/>
              </a:spcAft>
            </a:pPr>
            <a:endParaRPr lang="el-GR" b="1" u="sng" dirty="0">
              <a:solidFill>
                <a:srgbClr val="000000"/>
              </a:solidFill>
              <a:latin typeface="Calibri" panose="020F0502020204030204" pitchFamily="34" charset="0"/>
            </a:endParaRPr>
          </a:p>
          <a:p>
            <a:pPr rtl="0">
              <a:spcBef>
                <a:spcPts val="0"/>
              </a:spcBef>
              <a:spcAft>
                <a:spcPts val="800"/>
              </a:spcAft>
            </a:pPr>
            <a:endParaRPr lang="el-GR" sz="1800" b="1" i="0" u="sng" dirty="0">
              <a:solidFill>
                <a:srgbClr val="000000"/>
              </a:solidFill>
              <a:latin typeface="Calibri" panose="020F0502020204030204" pitchFamily="34" charset="0"/>
            </a:endParaRPr>
          </a:p>
          <a:p>
            <a:pPr rtl="0">
              <a:spcBef>
                <a:spcPts val="0"/>
              </a:spcBef>
              <a:spcAft>
                <a:spcPts val="800"/>
              </a:spcAft>
            </a:pPr>
            <a:endParaRPr lang="el-GR" sz="1800" b="1" i="0" u="sng" dirty="0">
              <a:solidFill>
                <a:srgbClr val="000000"/>
              </a:solidFill>
              <a:latin typeface="Calibri" panose="020F0502020204030204" pitchFamily="34" charset="0"/>
            </a:endParaRPr>
          </a:p>
          <a:p>
            <a:pPr rtl="0">
              <a:spcBef>
                <a:spcPts val="0"/>
              </a:spcBef>
              <a:spcAft>
                <a:spcPts val="800"/>
              </a:spcAft>
            </a:pPr>
            <a:r>
              <a:rPr lang="el-GR" sz="1800" b="1" i="0" u="sng" dirty="0">
                <a:solidFill>
                  <a:schemeClr val="accent1"/>
                </a:solidFill>
                <a:latin typeface="Calibri" panose="020F0502020204030204" pitchFamily="34" charset="0"/>
              </a:rPr>
              <a:t>ΤΟΜΕΙΣ ΠΟΥ ΚΑΛΥΠΤΕΙ Η ΠΑΡΟΥΣΑ ΑΝΑΣΚΟΠΗΣΗ:</a:t>
            </a:r>
            <a:endParaRPr lang="el-GR" dirty="0">
              <a:solidFill>
                <a:schemeClr val="accent1"/>
              </a:solidFill>
            </a:endParaRPr>
          </a:p>
          <a:p>
            <a:pPr marL="228600" rtl="0" fontAlgn="base">
              <a:spcBef>
                <a:spcPts val="0"/>
              </a:spcBef>
              <a:spcAft>
                <a:spcPts val="0"/>
              </a:spcAft>
              <a:buFont typeface="Arial" panose="020B0604020202020204" pitchFamily="34" charset="0"/>
              <a:buChar char="•"/>
            </a:pPr>
            <a:r>
              <a:rPr lang="el-GR" sz="1800" i="0" u="none" strike="noStrike" dirty="0">
                <a:solidFill>
                  <a:srgbClr val="000000"/>
                </a:solidFill>
                <a:latin typeface="Calibri" panose="020F0502020204030204" pitchFamily="34" charset="0"/>
              </a:rPr>
              <a:t>Πολλοί χρήστες, ειδικά στενά συνδεδεμένοι, θεωρία VR/AR και αλληλεπίδραση</a:t>
            </a:r>
            <a:endParaRPr lang="el-GR" sz="1800" i="0" u="none" strike="noStrike" dirty="0">
              <a:solidFill>
                <a:srgbClr val="000000"/>
              </a:solidFill>
              <a:latin typeface="Noto Sans Symbols"/>
            </a:endParaRPr>
          </a:p>
          <a:p>
            <a:pPr marL="228600" rtl="0" fontAlgn="base">
              <a:spcBef>
                <a:spcPts val="0"/>
              </a:spcBef>
              <a:spcAft>
                <a:spcPts val="0"/>
              </a:spcAft>
              <a:buFont typeface="Arial" panose="020B0604020202020204" pitchFamily="34" charset="0"/>
              <a:buChar char="•"/>
            </a:pPr>
            <a:r>
              <a:rPr lang="el-GR" sz="1800" i="0" u="none" strike="noStrike" dirty="0">
                <a:solidFill>
                  <a:srgbClr val="000000"/>
                </a:solidFill>
                <a:latin typeface="Calibri" panose="020F0502020204030204" pitchFamily="34" charset="0"/>
              </a:rPr>
              <a:t>Ανταποκρινόμενο περιεχόμενο VR </a:t>
            </a:r>
            <a:r>
              <a:rPr lang="el-GR" dirty="0">
                <a:solidFill>
                  <a:srgbClr val="000000"/>
                </a:solidFill>
                <a:latin typeface="Calibri" panose="020F0502020204030204" pitchFamily="34" charset="0"/>
              </a:rPr>
              <a:t>και</a:t>
            </a:r>
            <a:r>
              <a:rPr lang="el-GR" sz="1800" i="0" u="none" strike="noStrike" dirty="0">
                <a:solidFill>
                  <a:srgbClr val="000000"/>
                </a:solidFill>
                <a:latin typeface="Calibri" panose="020F0502020204030204" pitchFamily="34" charset="0"/>
              </a:rPr>
              <a:t> AR, προσαρμοζόμενο στη λειτουργικότητα και στην           είσοδο/έξοδο οθόνης</a:t>
            </a:r>
            <a:endParaRPr lang="el-GR" sz="1800" i="0" u="none" strike="noStrike" dirty="0">
              <a:solidFill>
                <a:srgbClr val="000000"/>
              </a:solidFill>
              <a:latin typeface="Noto Sans Symbols"/>
            </a:endParaRPr>
          </a:p>
          <a:p>
            <a:pPr marL="228600" rtl="0" fontAlgn="base">
              <a:spcBef>
                <a:spcPts val="0"/>
              </a:spcBef>
              <a:spcAft>
                <a:spcPts val="0"/>
              </a:spcAft>
              <a:buFont typeface="Arial" panose="020B0604020202020204" pitchFamily="34" charset="0"/>
              <a:buChar char="•"/>
            </a:pPr>
            <a:r>
              <a:rPr lang="el-GR" sz="1800" i="0" u="none" strike="noStrike" dirty="0">
                <a:solidFill>
                  <a:srgbClr val="000000"/>
                </a:solidFill>
                <a:latin typeface="Calibri" panose="020F0502020204030204" pitchFamily="34" charset="0"/>
              </a:rPr>
              <a:t>Χρήση VR/AR  σε κοινωνικό εκπαιδευτικό πλαίσιο</a:t>
            </a:r>
            <a:endParaRPr lang="el-GR" sz="1800" i="0" u="none" strike="noStrike" dirty="0">
              <a:solidFill>
                <a:srgbClr val="000000"/>
              </a:solidFill>
              <a:latin typeface="Noto Sans Symbols"/>
            </a:endParaRPr>
          </a:p>
          <a:p>
            <a:pPr marL="228600" rtl="0" fontAlgn="base">
              <a:spcBef>
                <a:spcPts val="0"/>
              </a:spcBef>
              <a:spcAft>
                <a:spcPts val="800"/>
              </a:spcAft>
              <a:buFont typeface="Arial" panose="020B0604020202020204" pitchFamily="34" charset="0"/>
              <a:buChar char="•"/>
            </a:pPr>
            <a:r>
              <a:rPr lang="el-GR" sz="1800" i="0" u="none" strike="noStrike" dirty="0">
                <a:solidFill>
                  <a:srgbClr val="000000"/>
                </a:solidFill>
                <a:latin typeface="Calibri" panose="020F0502020204030204" pitchFamily="34" charset="0"/>
              </a:rPr>
              <a:t>Προτεινόμενες θεωρίες μάθησης/τρόπος επίδρασης στη μάθηση</a:t>
            </a:r>
            <a:endParaRPr lang="el-GR" sz="1800" i="0" u="none" strike="noStrike" dirty="0">
              <a:solidFill>
                <a:srgbClr val="000000"/>
              </a:solidFill>
              <a:latin typeface="Noto Sans Symbols"/>
            </a:endParaRPr>
          </a:p>
          <a:p>
            <a:pPr rtl="0">
              <a:spcBef>
                <a:spcPts val="0"/>
              </a:spcBef>
              <a:spcAft>
                <a:spcPts val="800"/>
              </a:spcAft>
            </a:pPr>
            <a:r>
              <a:rPr lang="el-GR" sz="1800" b="1" i="0" u="sng" dirty="0">
                <a:solidFill>
                  <a:schemeClr val="accent1"/>
                </a:solidFill>
                <a:latin typeface="Calibri" panose="020F0502020204030204" pitchFamily="34" charset="0"/>
              </a:rPr>
              <a:t>ΜΕΘΟΔΟΙ ΠΟΥ ΧΡΗΣΙΜΟΠΟΙΗΘΗΚΑΝ ΣΤΗΝ ΕΡΕΥΝΑ</a:t>
            </a:r>
            <a:endParaRPr lang="el-GR" dirty="0">
              <a:solidFill>
                <a:schemeClr val="accent1"/>
              </a:solidFill>
            </a:endParaRPr>
          </a:p>
          <a:p>
            <a:pPr marL="685800" rtl="0" fontAlgn="base">
              <a:spcBef>
                <a:spcPts val="0"/>
              </a:spcBef>
              <a:spcAft>
                <a:spcPts val="0"/>
              </a:spcAft>
              <a:buFont typeface="Arial" panose="020B0604020202020204" pitchFamily="34" charset="0"/>
              <a:buChar char="•"/>
            </a:pPr>
            <a:r>
              <a:rPr lang="el-GR" sz="1800" i="0" u="none" strike="noStrike" dirty="0">
                <a:solidFill>
                  <a:srgbClr val="000000"/>
                </a:solidFill>
                <a:latin typeface="Calibri" panose="020F0502020204030204" pitchFamily="34" charset="0"/>
              </a:rPr>
              <a:t>Αξιοποίηση προηγούμενων ερευνών</a:t>
            </a:r>
            <a:endParaRPr lang="el-GR" sz="1800" i="0" u="none" strike="noStrike" dirty="0">
              <a:solidFill>
                <a:srgbClr val="000000"/>
              </a:solidFill>
              <a:latin typeface="Noto Sans Symbols"/>
            </a:endParaRPr>
          </a:p>
          <a:p>
            <a:pPr marL="685800" rtl="0" fontAlgn="base">
              <a:spcBef>
                <a:spcPts val="0"/>
              </a:spcBef>
              <a:spcAft>
                <a:spcPts val="0"/>
              </a:spcAft>
              <a:buFont typeface="Arial" panose="020B0604020202020204" pitchFamily="34" charset="0"/>
              <a:buChar char="•"/>
            </a:pPr>
            <a:r>
              <a:rPr lang="el-GR" sz="1800" i="0" u="none" strike="noStrike" dirty="0">
                <a:solidFill>
                  <a:srgbClr val="000000"/>
                </a:solidFill>
                <a:latin typeface="Calibri" panose="020F0502020204030204" pitchFamily="34" charset="0"/>
              </a:rPr>
              <a:t>Επέκταση κενών και προβληματισμών</a:t>
            </a:r>
            <a:endParaRPr lang="el-GR" sz="1800" i="0" u="none" strike="noStrike" dirty="0">
              <a:solidFill>
                <a:srgbClr val="000000"/>
              </a:solidFill>
              <a:latin typeface="Noto Sans Symbols"/>
            </a:endParaRPr>
          </a:p>
          <a:p>
            <a:pPr marL="685800" rtl="0" fontAlgn="base">
              <a:spcBef>
                <a:spcPts val="0"/>
              </a:spcBef>
              <a:spcAft>
                <a:spcPts val="0"/>
              </a:spcAft>
              <a:buFont typeface="Arial" panose="020B0604020202020204" pitchFamily="34" charset="0"/>
              <a:buChar char="•"/>
            </a:pPr>
            <a:r>
              <a:rPr lang="el-GR" sz="1800" i="0" u="none" strike="noStrike" dirty="0">
                <a:solidFill>
                  <a:srgbClr val="000000"/>
                </a:solidFill>
                <a:latin typeface="Calibri" panose="020F0502020204030204" pitchFamily="34" charset="0"/>
              </a:rPr>
              <a:t>Προτάσεις για μεγαλύτερη πρόσβαση στην VR/AR μέσω εφαρμογών πολλαπλών πλατφορμών</a:t>
            </a:r>
            <a:endParaRPr lang="el-GR" sz="1800" i="0" u="none" strike="noStrike" dirty="0">
              <a:solidFill>
                <a:srgbClr val="000000"/>
              </a:solidFill>
              <a:latin typeface="Noto Sans Symbols"/>
            </a:endParaRPr>
          </a:p>
          <a:p>
            <a:endParaRPr lang="el-GR" dirty="0"/>
          </a:p>
        </p:txBody>
      </p:sp>
      <p:sp>
        <p:nvSpPr>
          <p:cNvPr id="4" name="Οβάλ 3">
            <a:extLst>
              <a:ext uri="{FF2B5EF4-FFF2-40B4-BE49-F238E27FC236}">
                <a16:creationId xmlns:a16="http://schemas.microsoft.com/office/drawing/2014/main" id="{0D0EAB84-7BEC-3A97-B0C9-60800B4EBC31}"/>
              </a:ext>
            </a:extLst>
          </p:cNvPr>
          <p:cNvSpPr/>
          <p:nvPr/>
        </p:nvSpPr>
        <p:spPr>
          <a:xfrm>
            <a:off x="5158751" y="1075186"/>
            <a:ext cx="2419488" cy="71273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b="1" u="sng" dirty="0">
                <a:solidFill>
                  <a:srgbClr val="000000"/>
                </a:solidFill>
                <a:latin typeface="Calibri" panose="020F0502020204030204" pitchFamily="34" charset="0"/>
              </a:rPr>
              <a:t>ΠΡΟΒΛΗΜΑΤΑ</a:t>
            </a:r>
            <a:endParaRPr lang="el-GR" dirty="0"/>
          </a:p>
        </p:txBody>
      </p:sp>
      <p:sp>
        <p:nvSpPr>
          <p:cNvPr id="6" name="Ορθογώνιο: Στρογγύλεμα γωνιών 5">
            <a:extLst>
              <a:ext uri="{FF2B5EF4-FFF2-40B4-BE49-F238E27FC236}">
                <a16:creationId xmlns:a16="http://schemas.microsoft.com/office/drawing/2014/main" id="{C788382D-9888-9F0E-6DE6-D83163ACE7CA}"/>
              </a:ext>
            </a:extLst>
          </p:cNvPr>
          <p:cNvSpPr/>
          <p:nvPr/>
        </p:nvSpPr>
        <p:spPr>
          <a:xfrm>
            <a:off x="2567032" y="1793692"/>
            <a:ext cx="2113860" cy="121187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dirty="0">
              <a:solidFill>
                <a:schemeClr val="tx1"/>
              </a:solidFill>
            </a:endParaRPr>
          </a:p>
          <a:p>
            <a:pPr algn="ctr"/>
            <a:r>
              <a:rPr lang="el-GR" sz="1400" dirty="0">
                <a:solidFill>
                  <a:schemeClr val="tx1"/>
                </a:solidFill>
              </a:rPr>
              <a:t>Ο</a:t>
            </a:r>
            <a:r>
              <a:rPr lang="el-GR" sz="1400" dirty="0">
                <a:solidFill>
                  <a:schemeClr val="tx1"/>
                </a:solidFill>
                <a:latin typeface="Calibri" panose="020F0502020204030204" pitchFamily="34" charset="0"/>
              </a:rPr>
              <a:t>ι διαμφισβητούμενες αποδείξεις για τα μαθησιακά οφέλη της χρήσης VR/</a:t>
            </a:r>
            <a:r>
              <a:rPr lang="el-GR" sz="1400" dirty="0">
                <a:solidFill>
                  <a:srgbClr val="000000"/>
                </a:solidFill>
                <a:latin typeface="Calibri" panose="020F0502020204030204" pitchFamily="34" charset="0"/>
              </a:rPr>
              <a:t>AR</a:t>
            </a:r>
            <a:endParaRPr lang="el-GR" sz="1400" dirty="0"/>
          </a:p>
          <a:p>
            <a:pPr algn="ctr"/>
            <a:endParaRPr lang="el-GR" dirty="0"/>
          </a:p>
        </p:txBody>
      </p:sp>
      <p:sp>
        <p:nvSpPr>
          <p:cNvPr id="7" name="Ορθογώνιο: Στρογγύλεμα γωνιών 6">
            <a:extLst>
              <a:ext uri="{FF2B5EF4-FFF2-40B4-BE49-F238E27FC236}">
                <a16:creationId xmlns:a16="http://schemas.microsoft.com/office/drawing/2014/main" id="{0AA4BBE6-DD20-E5CB-2AB2-F0D99A3B7AD9}"/>
              </a:ext>
            </a:extLst>
          </p:cNvPr>
          <p:cNvSpPr/>
          <p:nvPr/>
        </p:nvSpPr>
        <p:spPr>
          <a:xfrm>
            <a:off x="8056098" y="1793693"/>
            <a:ext cx="1963649" cy="12118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dirty="0">
              <a:solidFill>
                <a:srgbClr val="000000"/>
              </a:solidFill>
              <a:latin typeface="Calibri" panose="020F0502020204030204" pitchFamily="34" charset="0"/>
            </a:endParaRPr>
          </a:p>
          <a:p>
            <a:pPr algn="ctr"/>
            <a:r>
              <a:rPr lang="el-GR" sz="1400" dirty="0">
                <a:solidFill>
                  <a:srgbClr val="000000"/>
                </a:solidFill>
                <a:latin typeface="Calibri" panose="020F0502020204030204" pitchFamily="34" charset="0"/>
              </a:rPr>
              <a:t>Η γενίκευση των αποτελεσμάτων ενέχει πολλές επιφυλάξεις</a:t>
            </a:r>
            <a:endParaRPr lang="el-GR" sz="1400" dirty="0"/>
          </a:p>
          <a:p>
            <a:pPr algn="ctr"/>
            <a:endParaRPr lang="el-GR" dirty="0"/>
          </a:p>
        </p:txBody>
      </p:sp>
      <p:cxnSp>
        <p:nvCxnSpPr>
          <p:cNvPr id="10" name="Ευθύγραμμο βέλος σύνδεσης 9">
            <a:extLst>
              <a:ext uri="{FF2B5EF4-FFF2-40B4-BE49-F238E27FC236}">
                <a16:creationId xmlns:a16="http://schemas.microsoft.com/office/drawing/2014/main" id="{CA031C5A-FC0E-A72B-E12E-5B76E844BC6B}"/>
              </a:ext>
            </a:extLst>
          </p:cNvPr>
          <p:cNvCxnSpPr>
            <a:cxnSpLocks/>
            <a:stCxn id="4" idx="3"/>
            <a:endCxn id="6" idx="3"/>
          </p:cNvCxnSpPr>
          <p:nvPr/>
        </p:nvCxnSpPr>
        <p:spPr>
          <a:xfrm flipH="1">
            <a:off x="4680892" y="1683542"/>
            <a:ext cx="832185" cy="716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Ευθύγραμμο βέλος σύνδεσης 37">
            <a:extLst>
              <a:ext uri="{FF2B5EF4-FFF2-40B4-BE49-F238E27FC236}">
                <a16:creationId xmlns:a16="http://schemas.microsoft.com/office/drawing/2014/main" id="{69790725-0293-1846-4F1E-DDEEB1725D8F}"/>
              </a:ext>
            </a:extLst>
          </p:cNvPr>
          <p:cNvCxnSpPr>
            <a:cxnSpLocks/>
            <a:stCxn id="4" idx="5"/>
            <a:endCxn id="7" idx="1"/>
          </p:cNvCxnSpPr>
          <p:nvPr/>
        </p:nvCxnSpPr>
        <p:spPr>
          <a:xfrm>
            <a:off x="7223913" y="1683542"/>
            <a:ext cx="832185" cy="7160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2624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9DB786-2E77-FC14-1B06-C2FB73FA3BA7}"/>
              </a:ext>
            </a:extLst>
          </p:cNvPr>
          <p:cNvSpPr>
            <a:spLocks noGrp="1"/>
          </p:cNvSpPr>
          <p:nvPr>
            <p:ph type="title"/>
          </p:nvPr>
        </p:nvSpPr>
        <p:spPr>
          <a:xfrm>
            <a:off x="2592925" y="624110"/>
            <a:ext cx="8911687" cy="733350"/>
          </a:xfrm>
        </p:spPr>
        <p:txBody>
          <a:bodyPr>
            <a:normAutofit fontScale="90000"/>
            <a:scene3d>
              <a:camera prst="orthographicFront"/>
              <a:lightRig rig="soft" dir="t">
                <a:rot lat="0" lon="0" rev="15600000"/>
              </a:lightRig>
            </a:scene3d>
            <a:sp3d extrusionH="57150" prstMaterial="softEdge">
              <a:bevelT w="25400" h="38100"/>
            </a:sp3d>
          </a:bodyPr>
          <a:lstStyle/>
          <a:p>
            <a:pPr rtl="0">
              <a:spcBef>
                <a:spcPts val="0"/>
              </a:spcBef>
              <a:spcAft>
                <a:spcPts val="800"/>
              </a:spcAft>
            </a:pPr>
            <a:r>
              <a:rPr lang="el-GR" sz="3100" i="0"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ΤΙ ΕΙΝΑΙ Η </a:t>
            </a:r>
            <a:r>
              <a:rPr lang="en-US" sz="3100" b="1" i="0"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VIRTUAL REALITY</a:t>
            </a:r>
            <a:r>
              <a:rPr lang="en-US" sz="3100" i="0"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 </a:t>
            </a:r>
            <a:r>
              <a:rPr lang="el-GR" sz="3100" i="0"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ΚΑΙ Η </a:t>
            </a:r>
            <a:r>
              <a:rPr lang="en-US" sz="3100" b="1" i="0"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AUGMENTED REALITY</a:t>
            </a:r>
            <a:r>
              <a:rPr lang="en-US" sz="3100" i="0" dirty="0">
                <a:ln w="0"/>
                <a:solidFill>
                  <a:schemeClr val="accent1"/>
                </a:solidFill>
                <a:effectLst>
                  <a:outerShdw blurRad="38100" dist="25400" dir="5400000" algn="ctr" rotWithShape="0">
                    <a:srgbClr val="6E747A">
                      <a:alpha val="43000"/>
                    </a:srgbClr>
                  </a:outerShdw>
                </a:effectLst>
                <a:latin typeface="Calibri" panose="020F0502020204030204" pitchFamily="34" charset="0"/>
              </a:rPr>
              <a:t>;</a:t>
            </a:r>
            <a:r>
              <a:rPr lang="en-US" sz="5300" dirty="0">
                <a:ln w="0"/>
                <a:solidFill>
                  <a:schemeClr val="accent1"/>
                </a:solidFill>
                <a:effectLst>
                  <a:outerShdw blurRad="38100" dist="25400" dir="5400000" algn="ctr" rotWithShape="0">
                    <a:srgbClr val="6E747A">
                      <a:alpha val="43000"/>
                    </a:srgbClr>
                  </a:outerShdw>
                </a:effectLst>
              </a:rPr>
              <a:t/>
            </a:r>
            <a:br>
              <a:rPr lang="en-US" sz="5300" dirty="0">
                <a:ln w="0"/>
                <a:solidFill>
                  <a:schemeClr val="accent1"/>
                </a:solidFill>
                <a:effectLst>
                  <a:outerShdw blurRad="38100" dist="25400" dir="5400000" algn="ctr" rotWithShape="0">
                    <a:srgbClr val="6E747A">
                      <a:alpha val="43000"/>
                    </a:srgbClr>
                  </a:outerShdw>
                </a:effectLst>
              </a:rPr>
            </a:br>
            <a:r>
              <a:rPr lang="en-US" b="1" dirty="0">
                <a:ln/>
                <a:solidFill>
                  <a:schemeClr val="accent4"/>
                </a:solidFill>
              </a:rPr>
              <a:t/>
            </a:r>
            <a:br>
              <a:rPr lang="en-US" b="1" dirty="0">
                <a:ln/>
                <a:solidFill>
                  <a:schemeClr val="accent4"/>
                </a:solidFill>
              </a:rPr>
            </a:br>
            <a:endParaRPr lang="el-GR" b="1" dirty="0">
              <a:ln/>
              <a:solidFill>
                <a:schemeClr val="accent4"/>
              </a:solidFill>
            </a:endParaRPr>
          </a:p>
        </p:txBody>
      </p:sp>
      <p:sp>
        <p:nvSpPr>
          <p:cNvPr id="3" name="Θέση περιεχομένου 2">
            <a:extLst>
              <a:ext uri="{FF2B5EF4-FFF2-40B4-BE49-F238E27FC236}">
                <a16:creationId xmlns:a16="http://schemas.microsoft.com/office/drawing/2014/main" id="{FE4136F3-B4FF-3773-CD4D-D2D8E84077FB}"/>
              </a:ext>
            </a:extLst>
          </p:cNvPr>
          <p:cNvSpPr>
            <a:spLocks noGrp="1"/>
          </p:cNvSpPr>
          <p:nvPr>
            <p:ph idx="1"/>
          </p:nvPr>
        </p:nvSpPr>
        <p:spPr>
          <a:xfrm>
            <a:off x="1926738" y="1937657"/>
            <a:ext cx="8915400" cy="3777622"/>
          </a:xfrm>
        </p:spPr>
        <p:txBody>
          <a:bodyPr>
            <a:normAutofit/>
          </a:bodyPr>
          <a:lstStyle/>
          <a:p>
            <a:pPr algn="just" rtl="0">
              <a:lnSpc>
                <a:spcPct val="150000"/>
              </a:lnSpc>
              <a:spcBef>
                <a:spcPts val="0"/>
              </a:spcBef>
              <a:spcAft>
                <a:spcPts val="800"/>
              </a:spcAft>
            </a:pPr>
            <a:r>
              <a:rPr lang="el-GR" sz="1800" b="1" i="0" u="none" strike="noStrike" dirty="0">
                <a:solidFill>
                  <a:schemeClr val="accent1"/>
                </a:solidFill>
                <a:effectLst/>
                <a:latin typeface="Calibri" panose="020F0502020204030204" pitchFamily="34" charset="0"/>
              </a:rPr>
              <a:t>VIRTUAL REALITY/ ΕΙΚΟΝΙΚΗ ΠΡΑΓΜΑΤΙΚΟΤΗΤΑ</a:t>
            </a:r>
            <a:r>
              <a:rPr lang="el-GR" sz="1800" b="1" i="0" u="none" strike="noStrike" dirty="0">
                <a:solidFill>
                  <a:srgbClr val="000000"/>
                </a:solidFill>
                <a:effectLst/>
                <a:latin typeface="Calibri" panose="020F0502020204030204" pitchFamily="34" charset="0"/>
              </a:rPr>
              <a:t>: </a:t>
            </a:r>
            <a:r>
              <a:rPr lang="el-GR" sz="1800" b="0" i="0" u="none" strike="noStrike" dirty="0">
                <a:solidFill>
                  <a:srgbClr val="000000"/>
                </a:solidFill>
                <a:effectLst/>
                <a:latin typeface="Calibri" panose="020F0502020204030204" pitchFamily="34" charset="0"/>
              </a:rPr>
              <a:t>« Η </a:t>
            </a:r>
            <a:r>
              <a:rPr lang="el-GR" sz="1800" b="1" i="0" u="none" strike="noStrike" dirty="0">
                <a:solidFill>
                  <a:schemeClr val="accent1"/>
                </a:solidFill>
                <a:effectLst/>
                <a:latin typeface="Calibri" panose="020F0502020204030204" pitchFamily="34" charset="0"/>
              </a:rPr>
              <a:t>VR</a:t>
            </a:r>
            <a:r>
              <a:rPr lang="el-GR" sz="1800" b="0" i="0" u="none" strike="noStrike" dirty="0">
                <a:solidFill>
                  <a:srgbClr val="000000"/>
                </a:solidFill>
                <a:effectLst/>
                <a:latin typeface="Calibri" panose="020F0502020204030204" pitchFamily="34" charset="0"/>
              </a:rPr>
              <a:t> είναι ένα τεχνητό περιβάλλον που βιώνεται μέσω αισθητηριακών ερεθισμάτων, όπως εικόνες και ήχους), που παρέχονται μέσω ενός υπολογιστή και στο οποίο οι ενέργειες ενός ατόμου καθορίζουν εν μέρει τι συμβαίνει σε αυτό το περιβάλλον». (2015, </a:t>
            </a:r>
            <a:r>
              <a:rPr lang="el-GR" sz="1800" b="0" i="0" u="none" strike="noStrike" dirty="0" err="1">
                <a:solidFill>
                  <a:srgbClr val="000000"/>
                </a:solidFill>
                <a:effectLst/>
                <a:latin typeface="Calibri" panose="020F0502020204030204" pitchFamily="34" charset="0"/>
              </a:rPr>
              <a:t>Gerald</a:t>
            </a:r>
            <a:r>
              <a:rPr lang="el-GR" sz="1800" b="0" i="0" u="none" strike="noStrike" dirty="0">
                <a:solidFill>
                  <a:srgbClr val="000000"/>
                </a:solidFill>
                <a:effectLst/>
                <a:latin typeface="Calibri" panose="020F0502020204030204" pitchFamily="34" charset="0"/>
              </a:rPr>
              <a:t>, </a:t>
            </a:r>
            <a:r>
              <a:rPr lang="el-GR" sz="1800" b="0" i="0" u="none" strike="noStrike" dirty="0" err="1">
                <a:solidFill>
                  <a:srgbClr val="000000"/>
                </a:solidFill>
                <a:effectLst/>
                <a:latin typeface="Calibri" panose="020F0502020204030204" pitchFamily="34" charset="0"/>
              </a:rPr>
              <a:t>Merriam</a:t>
            </a:r>
            <a:r>
              <a:rPr lang="el-GR" sz="1800" b="0" i="0" u="none" strike="noStrike" dirty="0">
                <a:solidFill>
                  <a:srgbClr val="000000"/>
                </a:solidFill>
                <a:effectLst/>
                <a:latin typeface="Calibri" panose="020F0502020204030204" pitchFamily="34" charset="0"/>
              </a:rPr>
              <a:t>, </a:t>
            </a:r>
            <a:r>
              <a:rPr lang="el-GR" sz="1800" b="0" i="0" u="none" strike="noStrike" dirty="0" err="1">
                <a:solidFill>
                  <a:srgbClr val="000000"/>
                </a:solidFill>
                <a:effectLst/>
                <a:latin typeface="Calibri" panose="020F0502020204030204" pitchFamily="34" charset="0"/>
              </a:rPr>
              <a:t>Webster</a:t>
            </a:r>
            <a:r>
              <a:rPr lang="el-GR" sz="1800" b="0" i="0" u="none" strike="noStrike" dirty="0">
                <a:solidFill>
                  <a:srgbClr val="000000"/>
                </a:solidFill>
                <a:effectLst/>
                <a:latin typeface="Calibri" panose="020F0502020204030204" pitchFamily="34" charset="0"/>
              </a:rPr>
              <a:t>)</a:t>
            </a:r>
            <a:endParaRPr lang="el-GR" b="0" dirty="0">
              <a:effectLst/>
            </a:endParaRPr>
          </a:p>
          <a:p>
            <a:pPr algn="just">
              <a:lnSpc>
                <a:spcPct val="150000"/>
              </a:lnSpc>
            </a:pPr>
            <a:r>
              <a:rPr lang="el-GR" sz="1800" b="1" i="0" u="none" strike="noStrike" dirty="0">
                <a:solidFill>
                  <a:schemeClr val="accent1"/>
                </a:solidFill>
                <a:effectLst/>
                <a:latin typeface="Calibri" panose="020F0502020204030204" pitchFamily="34" charset="0"/>
              </a:rPr>
              <a:t>AUGMENTED REALITY/ ΕΠΑΥΞΗΜΕΝΗ ΠΡΑΓΜΑΤΙΚΟΤΗΤΑ</a:t>
            </a:r>
            <a:r>
              <a:rPr lang="el-GR" sz="1800" b="1" i="0" u="none" strike="noStrike" dirty="0">
                <a:solidFill>
                  <a:srgbClr val="000000"/>
                </a:solidFill>
                <a:effectLst/>
                <a:latin typeface="Calibri" panose="020F0502020204030204" pitchFamily="34" charset="0"/>
              </a:rPr>
              <a:t>: </a:t>
            </a:r>
            <a:r>
              <a:rPr lang="el-GR" b="1" dirty="0">
                <a:solidFill>
                  <a:srgbClr val="000000"/>
                </a:solidFill>
                <a:latin typeface="Calibri" panose="020F0502020204030204" pitchFamily="34" charset="0"/>
              </a:rPr>
              <a:t>«</a:t>
            </a:r>
            <a:r>
              <a:rPr lang="el-GR" dirty="0">
                <a:solidFill>
                  <a:srgbClr val="000000"/>
                </a:solidFill>
                <a:latin typeface="Calibri" panose="020F0502020204030204" pitchFamily="34" charset="0"/>
              </a:rPr>
              <a:t> Η </a:t>
            </a:r>
            <a:r>
              <a:rPr lang="el-GR" sz="1800" b="1" i="0" u="none" strike="noStrike" dirty="0">
                <a:solidFill>
                  <a:schemeClr val="accent1"/>
                </a:solidFill>
                <a:effectLst/>
                <a:latin typeface="Calibri" panose="020F0502020204030204" pitchFamily="34" charset="0"/>
              </a:rPr>
              <a:t>AR</a:t>
            </a:r>
            <a:r>
              <a:rPr lang="el-GR" sz="1800" b="0" i="0" u="none" strike="noStrike" dirty="0">
                <a:solidFill>
                  <a:srgbClr val="000000"/>
                </a:solidFill>
                <a:effectLst/>
                <a:latin typeface="Calibri" panose="020F0502020204030204" pitchFamily="34" charset="0"/>
              </a:rPr>
              <a:t> επιτρέπει στο χρήστη να δει τον πραγματικό κόσμο με εικονικά αντικείμενα που τοποθετούνται πάνω στον πραγματικό κόσμο ή συντίθενται με αυτόν. Ως εκ τούτου, η</a:t>
            </a:r>
            <a:r>
              <a:rPr lang="el-GR" sz="1800" b="1" i="0" u="none" strike="noStrike" dirty="0">
                <a:solidFill>
                  <a:srgbClr val="000000"/>
                </a:solidFill>
                <a:effectLst/>
                <a:latin typeface="Calibri" panose="020F0502020204030204" pitchFamily="34" charset="0"/>
              </a:rPr>
              <a:t> </a:t>
            </a:r>
            <a:r>
              <a:rPr lang="el-GR" sz="1800" b="0" i="0" u="none" strike="noStrike" dirty="0">
                <a:solidFill>
                  <a:srgbClr val="000000"/>
                </a:solidFill>
                <a:effectLst/>
                <a:latin typeface="Calibri" panose="020F0502020204030204" pitchFamily="34" charset="0"/>
              </a:rPr>
              <a:t>AR συμπληρώνει την πραγματικότητα, αντί να την αντικαθιστά πλήρως».</a:t>
            </a:r>
            <a:r>
              <a:rPr lang="el-GR" dirty="0">
                <a:solidFill>
                  <a:srgbClr val="000000"/>
                </a:solidFill>
                <a:latin typeface="Calibri" panose="020F0502020204030204" pitchFamily="34" charset="0"/>
              </a:rPr>
              <a:t> </a:t>
            </a:r>
            <a:r>
              <a:rPr lang="el-GR" sz="1800" b="0" i="0" u="none" strike="noStrike" dirty="0">
                <a:solidFill>
                  <a:srgbClr val="000000"/>
                </a:solidFill>
                <a:effectLst/>
                <a:latin typeface="Calibri" panose="020F0502020204030204" pitchFamily="34" charset="0"/>
              </a:rPr>
              <a:t>(Azuma,1997)</a:t>
            </a:r>
            <a:endParaRPr lang="el-GR" dirty="0"/>
          </a:p>
        </p:txBody>
      </p:sp>
    </p:spTree>
    <p:extLst>
      <p:ext uri="{BB962C8B-B14F-4D97-AF65-F5344CB8AC3E}">
        <p14:creationId xmlns:p14="http://schemas.microsoft.com/office/powerpoint/2010/main" val="2362215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DDF86E-C5C3-CB0D-2EFF-C225E48C5EB7}"/>
              </a:ext>
            </a:extLst>
          </p:cNvPr>
          <p:cNvSpPr>
            <a:spLocks noGrp="1"/>
          </p:cNvSpPr>
          <p:nvPr>
            <p:ph type="title"/>
          </p:nvPr>
        </p:nvSpPr>
        <p:spPr>
          <a:xfrm flipV="1">
            <a:off x="2158738" y="-835601"/>
            <a:ext cx="8911687" cy="143343"/>
          </a:xfrm>
        </p:spPr>
        <p:txBody>
          <a:bodyPr>
            <a:normAutofit fontScale="90000"/>
          </a:bodyPr>
          <a:lstStyle/>
          <a:p>
            <a:endParaRPr lang="el-GR" dirty="0"/>
          </a:p>
        </p:txBody>
      </p:sp>
      <p:sp>
        <p:nvSpPr>
          <p:cNvPr id="3" name="Θέση περιεχομένου 2">
            <a:extLst>
              <a:ext uri="{FF2B5EF4-FFF2-40B4-BE49-F238E27FC236}">
                <a16:creationId xmlns:a16="http://schemas.microsoft.com/office/drawing/2014/main" id="{2B43180A-BE3E-4558-EA69-9F3A8C12BABE}"/>
              </a:ext>
            </a:extLst>
          </p:cNvPr>
          <p:cNvSpPr>
            <a:spLocks noGrp="1"/>
          </p:cNvSpPr>
          <p:nvPr>
            <p:ph idx="1"/>
          </p:nvPr>
        </p:nvSpPr>
        <p:spPr>
          <a:xfrm>
            <a:off x="1362269" y="578499"/>
            <a:ext cx="9573209" cy="6111550"/>
          </a:xfrm>
        </p:spPr>
        <p:txBody>
          <a:bodyPr>
            <a:normAutofit fontScale="55000" lnSpcReduction="20000"/>
          </a:bodyPr>
          <a:lstStyle/>
          <a:p>
            <a:pPr marL="0" indent="0" algn="ctr" rtl="0">
              <a:spcBef>
                <a:spcPts val="0"/>
              </a:spcBef>
              <a:spcAft>
                <a:spcPts val="800"/>
              </a:spcAft>
              <a:buNone/>
            </a:pPr>
            <a:r>
              <a:rPr lang="el-GR" sz="4500" b="1" i="0" dirty="0">
                <a:solidFill>
                  <a:schemeClr val="accent1"/>
                </a:solidFill>
                <a:effectLst/>
                <a:latin typeface="Calibri" panose="020F0502020204030204" pitchFamily="34" charset="0"/>
              </a:rPr>
              <a:t>ΕΜΒΥΘΙΣΗ, ΠΑΡΟΥΣΙΑ ΚΑΙ ΣΩΜΑΤOΠΟΙΗΣΗ</a:t>
            </a:r>
            <a:endParaRPr lang="el-GR" sz="4500" b="1" dirty="0">
              <a:solidFill>
                <a:schemeClr val="accent1"/>
              </a:solidFill>
              <a:effectLst/>
            </a:endParaRPr>
          </a:p>
          <a:p>
            <a:pPr rtl="0" fontAlgn="base">
              <a:lnSpc>
                <a:spcPct val="170000"/>
              </a:lnSpc>
              <a:spcBef>
                <a:spcPts val="0"/>
              </a:spcBef>
              <a:spcAft>
                <a:spcPts val="0"/>
              </a:spcAft>
              <a:buFont typeface="Arial" panose="020B0604020202020204" pitchFamily="34" charset="0"/>
              <a:buChar char="•"/>
            </a:pPr>
            <a:r>
              <a:rPr lang="el-GR" sz="2600" b="1" i="0" u="none" strike="noStrike" dirty="0">
                <a:solidFill>
                  <a:schemeClr val="accent1"/>
                </a:solidFill>
                <a:effectLst/>
                <a:latin typeface="Calibri" panose="020F0502020204030204" pitchFamily="34" charset="0"/>
              </a:rPr>
              <a:t>Εμβύθιση/ Immersion</a:t>
            </a:r>
            <a:r>
              <a:rPr lang="el-GR" sz="2600" b="0" i="0" u="none" strike="noStrike" dirty="0">
                <a:solidFill>
                  <a:schemeClr val="accent1"/>
                </a:solidFill>
                <a:effectLst/>
                <a:latin typeface="Calibri" panose="020F0502020204030204" pitchFamily="34" charset="0"/>
              </a:rPr>
              <a:t>: </a:t>
            </a:r>
            <a:r>
              <a:rPr lang="el-GR" sz="2600" b="0" i="0" u="none" strike="noStrike" dirty="0">
                <a:solidFill>
                  <a:srgbClr val="000000"/>
                </a:solidFill>
                <a:effectLst/>
                <a:latin typeface="Calibri" panose="020F0502020204030204" pitchFamily="34" charset="0"/>
              </a:rPr>
              <a:t>τι προσφέρει η τεχνολογία  από αντικειμενική άποψη σε σχέση με ισοδύναμες ανθρώπινες </a:t>
            </a:r>
            <a:endParaRPr lang="el-GR" sz="2600" dirty="0">
              <a:solidFill>
                <a:srgbClr val="000000"/>
              </a:solidFill>
              <a:latin typeface="Calibri" panose="020F0502020204030204" pitchFamily="34" charset="0"/>
            </a:endParaRPr>
          </a:p>
          <a:p>
            <a:pPr marL="0" indent="0" rtl="0" fontAlgn="base">
              <a:lnSpc>
                <a:spcPct val="170000"/>
              </a:lnSpc>
              <a:spcBef>
                <a:spcPts val="0"/>
              </a:spcBef>
              <a:spcAft>
                <a:spcPts val="0"/>
              </a:spcAft>
              <a:buNone/>
            </a:pPr>
            <a:r>
              <a:rPr lang="el-GR" sz="2600" b="0" i="0" u="none" strike="noStrike" dirty="0">
                <a:solidFill>
                  <a:srgbClr val="000000"/>
                </a:solidFill>
                <a:effectLst/>
                <a:latin typeface="Calibri" panose="020F0502020204030204" pitchFamily="34" charset="0"/>
              </a:rPr>
              <a:t>        αισθήσεις</a:t>
            </a:r>
            <a:r>
              <a:rPr lang="el-GR" sz="2600" dirty="0">
                <a:solidFill>
                  <a:srgbClr val="000000"/>
                </a:solidFill>
                <a:latin typeface="Calibri" panose="020F0502020204030204" pitchFamily="34" charset="0"/>
              </a:rPr>
              <a:t> </a:t>
            </a:r>
            <a:r>
              <a:rPr lang="el-GR" sz="2600" b="0" i="0" u="none" strike="noStrike" dirty="0">
                <a:solidFill>
                  <a:srgbClr val="000000"/>
                </a:solidFill>
                <a:effectLst/>
                <a:latin typeface="Calibri" panose="020F0502020204030204" pitchFamily="34" charset="0"/>
              </a:rPr>
              <a:t>του πραγματικού κόσμου</a:t>
            </a:r>
          </a:p>
          <a:p>
            <a:pPr marL="0" indent="0" rtl="0" fontAlgn="base">
              <a:spcBef>
                <a:spcPts val="0"/>
              </a:spcBef>
              <a:spcAft>
                <a:spcPts val="0"/>
              </a:spcAft>
              <a:buNone/>
            </a:pPr>
            <a:endParaRPr lang="el-GR" sz="2600" b="0" i="0" u="none" strike="noStrike" dirty="0">
              <a:solidFill>
                <a:schemeClr val="accent1"/>
              </a:solidFill>
              <a:effectLst/>
              <a:latin typeface="Noto Sans Symbols"/>
            </a:endParaRPr>
          </a:p>
          <a:p>
            <a:pPr rtl="0" fontAlgn="base">
              <a:lnSpc>
                <a:spcPct val="170000"/>
              </a:lnSpc>
              <a:spcBef>
                <a:spcPts val="0"/>
              </a:spcBef>
              <a:spcAft>
                <a:spcPts val="0"/>
              </a:spcAft>
              <a:buFont typeface="Arial" panose="020B0604020202020204" pitchFamily="34" charset="0"/>
              <a:buChar char="•"/>
            </a:pPr>
            <a:r>
              <a:rPr lang="el-GR" sz="2600" b="1" i="0" u="none" strike="noStrike" dirty="0">
                <a:solidFill>
                  <a:schemeClr val="accent1"/>
                </a:solidFill>
                <a:effectLst/>
                <a:latin typeface="Calibri" panose="020F0502020204030204" pitchFamily="34" charset="0"/>
              </a:rPr>
              <a:t>Παρουσία/Presence</a:t>
            </a:r>
            <a:r>
              <a:rPr lang="el-GR" sz="2600" b="0" i="0" u="none" strike="noStrike" dirty="0">
                <a:solidFill>
                  <a:schemeClr val="accent1"/>
                </a:solidFill>
                <a:effectLst/>
                <a:latin typeface="Calibri" panose="020F0502020204030204" pitchFamily="34" charset="0"/>
              </a:rPr>
              <a:t>: </a:t>
            </a:r>
            <a:r>
              <a:rPr lang="el-GR" sz="2600" b="0" i="0" u="none" strike="noStrike" dirty="0">
                <a:solidFill>
                  <a:srgbClr val="000000"/>
                </a:solidFill>
                <a:effectLst/>
                <a:latin typeface="Calibri" panose="020F0502020204030204" pitchFamily="34" charset="0"/>
              </a:rPr>
              <a:t>το μέτρο κατά το οποίο το άτομο αποδέχεται την τεχνητή πραγματικότητα ως πραγματικότητα </a:t>
            </a:r>
          </a:p>
          <a:p>
            <a:pPr marL="0" indent="0" rtl="0" fontAlgn="base">
              <a:lnSpc>
                <a:spcPct val="170000"/>
              </a:lnSpc>
              <a:spcBef>
                <a:spcPts val="0"/>
              </a:spcBef>
              <a:spcAft>
                <a:spcPts val="0"/>
              </a:spcAft>
              <a:buNone/>
            </a:pPr>
            <a:r>
              <a:rPr lang="el-GR" sz="2600" dirty="0">
                <a:solidFill>
                  <a:srgbClr val="000000"/>
                </a:solidFill>
                <a:latin typeface="Calibri" panose="020F0502020204030204" pitchFamily="34" charset="0"/>
              </a:rPr>
              <a:t>        </a:t>
            </a:r>
            <a:r>
              <a:rPr lang="el-GR" sz="2600" b="0" i="0" u="none" strike="noStrike" dirty="0">
                <a:solidFill>
                  <a:srgbClr val="000000"/>
                </a:solidFill>
                <a:effectLst/>
                <a:latin typeface="Calibri" panose="020F0502020204030204" pitchFamily="34" charset="0"/>
              </a:rPr>
              <a:t>και περιλαμβάνει 2 ψευδαισθήσεις: </a:t>
            </a:r>
            <a:endParaRPr lang="el-GR" sz="2600" b="0" i="0" u="none" strike="noStrike" dirty="0">
              <a:solidFill>
                <a:srgbClr val="000000"/>
              </a:solidFill>
              <a:effectLst/>
              <a:latin typeface="Noto Sans Symbols"/>
            </a:endParaRPr>
          </a:p>
          <a:p>
            <a:pPr marL="114300" indent="0" rtl="0">
              <a:spcBef>
                <a:spcPts val="0"/>
              </a:spcBef>
              <a:spcAft>
                <a:spcPts val="800"/>
              </a:spcAft>
              <a:buNone/>
            </a:pPr>
            <a:r>
              <a:rPr lang="el-GR" sz="2600" b="0" dirty="0">
                <a:effectLst/>
              </a:rPr>
              <a:t/>
            </a:r>
            <a:br>
              <a:rPr lang="el-GR" sz="2600" b="0" dirty="0">
                <a:effectLst/>
              </a:rPr>
            </a:br>
            <a:r>
              <a:rPr lang="el-GR" sz="2600" b="0" dirty="0">
                <a:effectLst/>
                <a:latin typeface="Calibri" panose="020F0502020204030204" pitchFamily="34" charset="0"/>
                <a:ea typeface="Calibri" panose="020F0502020204030204" pitchFamily="34" charset="0"/>
                <a:cs typeface="Calibri" panose="020F0502020204030204" pitchFamily="34" charset="0"/>
              </a:rPr>
              <a:t>                               </a:t>
            </a:r>
            <a:r>
              <a:rPr lang="el-GR" sz="2600" b="1"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α. </a:t>
            </a:r>
            <a:r>
              <a:rPr lang="el-GR" sz="2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την ψευδαίσθηση του τόπου και </a:t>
            </a:r>
            <a:endParaRPr lang="el-GR" sz="2600" dirty="0">
              <a:latin typeface="Calibri" panose="020F0502020204030204" pitchFamily="34" charset="0"/>
              <a:ea typeface="Calibri" panose="020F0502020204030204" pitchFamily="34" charset="0"/>
              <a:cs typeface="Calibri" panose="020F0502020204030204" pitchFamily="34" charset="0"/>
            </a:endParaRPr>
          </a:p>
          <a:p>
            <a:pPr marL="114300" indent="0" rtl="0">
              <a:spcBef>
                <a:spcPts val="0"/>
              </a:spcBef>
              <a:spcAft>
                <a:spcPts val="800"/>
              </a:spcAft>
              <a:buNone/>
            </a:pPr>
            <a:r>
              <a:rPr lang="el-GR" sz="26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l-GR" sz="2600" b="1"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β</a:t>
            </a:r>
            <a:r>
              <a:rPr lang="el-GR" sz="2600" b="0"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  </a:t>
            </a:r>
            <a:r>
              <a:rPr lang="el-GR" sz="2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την ψευδαίσθηση της αληθοφάνειας </a:t>
            </a:r>
            <a:r>
              <a:rPr lang="el-GR" sz="2600" b="0" i="0" u="none" strike="noStrike"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 (ότι αυτό που συμβαίνει είναι πραγματικό)</a:t>
            </a:r>
          </a:p>
          <a:p>
            <a:pPr marL="114300" indent="0" rtl="0">
              <a:spcBef>
                <a:spcPts val="0"/>
              </a:spcBef>
              <a:spcAft>
                <a:spcPts val="800"/>
              </a:spcAft>
              <a:buNone/>
            </a:pPr>
            <a:endParaRPr lang="el-GR" sz="2600" b="0" i="0" u="none" strike="noStrike" dirty="0">
              <a:solidFill>
                <a:srgbClr val="202124"/>
              </a:solidFill>
              <a:effectLst/>
              <a:latin typeface="Calibri" panose="020F0502020204030204" pitchFamily="34" charset="0"/>
              <a:ea typeface="Calibri" panose="020F0502020204030204" pitchFamily="34" charset="0"/>
              <a:cs typeface="Calibri" panose="020F0502020204030204" pitchFamily="34" charset="0"/>
            </a:endParaRPr>
          </a:p>
          <a:p>
            <a:pPr>
              <a:spcBef>
                <a:spcPts val="0"/>
              </a:spcBef>
              <a:buFont typeface="Arial" panose="020B0604020202020204" pitchFamily="34" charset="0"/>
              <a:buChar char="•"/>
            </a:pPr>
            <a:r>
              <a:rPr lang="el-GR" sz="2600" b="1" dirty="0">
                <a:solidFill>
                  <a:schemeClr val="accent1"/>
                </a:solidFill>
                <a:latin typeface="Calibri" panose="020F0502020204030204" pitchFamily="34" charset="0"/>
                <a:ea typeface="Calibri" panose="020F0502020204030204" pitchFamily="34" charset="0"/>
                <a:cs typeface="Calibri" panose="020F0502020204030204" pitchFamily="34" charset="0"/>
              </a:rPr>
              <a:t>Σωματοποίηση/Embod</a:t>
            </a:r>
            <a:r>
              <a:rPr lang="en-US" sz="2600" b="1" dirty="0">
                <a:solidFill>
                  <a:schemeClr val="accent1"/>
                </a:solidFill>
                <a:latin typeface="Calibri" panose="020F0502020204030204" pitchFamily="34" charset="0"/>
                <a:ea typeface="Calibri" panose="020F0502020204030204" pitchFamily="34" charset="0"/>
                <a:cs typeface="Calibri" panose="020F0502020204030204" pitchFamily="34" charset="0"/>
              </a:rPr>
              <a:t>i</a:t>
            </a:r>
            <a:r>
              <a:rPr lang="el-GR" sz="2600" b="1" dirty="0">
                <a:solidFill>
                  <a:schemeClr val="accent1"/>
                </a:solidFill>
                <a:latin typeface="Calibri" panose="020F0502020204030204" pitchFamily="34" charset="0"/>
                <a:ea typeface="Calibri" panose="020F0502020204030204" pitchFamily="34" charset="0"/>
                <a:cs typeface="Calibri" panose="020F0502020204030204" pitchFamily="34" charset="0"/>
              </a:rPr>
              <a:t>ment</a:t>
            </a:r>
            <a:r>
              <a:rPr lang="el-GR" sz="2600" dirty="0">
                <a:solidFill>
                  <a:srgbClr val="000000"/>
                </a:solidFill>
                <a:latin typeface="Calibri" panose="020F0502020204030204" pitchFamily="34" charset="0"/>
                <a:ea typeface="Calibri" panose="020F0502020204030204" pitchFamily="34" charset="0"/>
                <a:cs typeface="Calibri" panose="020F0502020204030204" pitchFamily="34" charset="0"/>
              </a:rPr>
              <a:t>: οι νοητικές αναπαραστάσεις του σώματος μέσα στο διάστημα (φυσικό ή εικονικό)</a:t>
            </a:r>
          </a:p>
          <a:p>
            <a:pPr marL="0" indent="0">
              <a:lnSpc>
                <a:spcPct val="120000"/>
              </a:lnSpc>
              <a:spcBef>
                <a:spcPts val="0"/>
              </a:spcBef>
              <a:buNone/>
            </a:pPr>
            <a:r>
              <a:rPr lang="el-GR" sz="2600" b="0" dirty="0">
                <a:effectLst/>
                <a:latin typeface="Calibri" panose="020F0502020204030204" pitchFamily="34" charset="0"/>
                <a:ea typeface="Calibri" panose="020F0502020204030204" pitchFamily="34" charset="0"/>
                <a:cs typeface="Calibri" panose="020F0502020204030204" pitchFamily="34" charset="0"/>
              </a:rPr>
              <a:t/>
            </a:r>
            <a:br>
              <a:rPr lang="el-GR" sz="2600" b="0" dirty="0">
                <a:effectLst/>
                <a:latin typeface="Calibri" panose="020F0502020204030204" pitchFamily="34" charset="0"/>
                <a:ea typeface="Calibri" panose="020F0502020204030204" pitchFamily="34" charset="0"/>
                <a:cs typeface="Calibri" panose="020F0502020204030204" pitchFamily="34" charset="0"/>
              </a:rPr>
            </a:br>
            <a:r>
              <a:rPr lang="el-GR" sz="2600" dirty="0">
                <a:latin typeface="Calibri" panose="020F0502020204030204" pitchFamily="34" charset="0"/>
                <a:ea typeface="Calibri" panose="020F0502020204030204" pitchFamily="34" charset="0"/>
                <a:cs typeface="Calibri" panose="020F0502020204030204" pitchFamily="34" charset="0"/>
              </a:rPr>
              <a:t>               Η</a:t>
            </a:r>
            <a:r>
              <a:rPr lang="el-GR" sz="2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σωματοποίηση έχει 3 χαρακτηριστικά:</a:t>
            </a:r>
            <a:r>
              <a:rPr lang="el-GR" sz="2600" b="0" dirty="0">
                <a:effectLst/>
                <a:latin typeface="Calibri" panose="020F0502020204030204" pitchFamily="34" charset="0"/>
                <a:ea typeface="Calibri" panose="020F0502020204030204" pitchFamily="34" charset="0"/>
                <a:cs typeface="Calibri" panose="020F0502020204030204" pitchFamily="34" charset="0"/>
              </a:rPr>
              <a:t/>
            </a:r>
            <a:br>
              <a:rPr lang="el-GR" sz="2600" b="0" dirty="0">
                <a:effectLst/>
                <a:latin typeface="Calibri" panose="020F0502020204030204" pitchFamily="34" charset="0"/>
                <a:ea typeface="Calibri" panose="020F0502020204030204" pitchFamily="34" charset="0"/>
                <a:cs typeface="Calibri" panose="020F0502020204030204" pitchFamily="34" charset="0"/>
              </a:rPr>
            </a:br>
            <a:r>
              <a:rPr lang="el-GR" sz="2600" b="0" dirty="0">
                <a:effectLst/>
                <a:latin typeface="Calibri" panose="020F0502020204030204" pitchFamily="34" charset="0"/>
                <a:ea typeface="Calibri" panose="020F0502020204030204" pitchFamily="34" charset="0"/>
                <a:cs typeface="Calibri" panose="020F0502020204030204" pitchFamily="34" charset="0"/>
              </a:rPr>
              <a:t/>
            </a:r>
            <a:br>
              <a:rPr lang="el-GR" sz="2600" b="0" dirty="0">
                <a:effectLst/>
                <a:latin typeface="Calibri" panose="020F0502020204030204" pitchFamily="34" charset="0"/>
                <a:ea typeface="Calibri" panose="020F0502020204030204" pitchFamily="34" charset="0"/>
                <a:cs typeface="Calibri" panose="020F0502020204030204" pitchFamily="34" charset="0"/>
              </a:rPr>
            </a:br>
            <a:r>
              <a:rPr lang="el-GR" sz="26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                         α.</a:t>
            </a:r>
            <a:r>
              <a:rPr lang="el-GR" sz="2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την ιδιοκτησία σώματος</a:t>
            </a:r>
            <a:endParaRPr lang="el-GR" sz="2600" b="0" dirty="0">
              <a:effectLst/>
              <a:latin typeface="Calibri" panose="020F0502020204030204" pitchFamily="34" charset="0"/>
              <a:ea typeface="Calibri" panose="020F0502020204030204" pitchFamily="34" charset="0"/>
              <a:cs typeface="Calibri" panose="020F0502020204030204" pitchFamily="34" charset="0"/>
            </a:endParaRPr>
          </a:p>
          <a:p>
            <a:pPr marL="114300" indent="0">
              <a:lnSpc>
                <a:spcPct val="120000"/>
              </a:lnSpc>
              <a:spcBef>
                <a:spcPts val="0"/>
              </a:spcBef>
              <a:buNone/>
            </a:pPr>
            <a:r>
              <a:rPr lang="el-GR" sz="2600" b="1"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                     </a:t>
            </a:r>
            <a:r>
              <a:rPr lang="el-GR" sz="2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l-GR" sz="2600" b="0"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β</a:t>
            </a:r>
            <a:r>
              <a:rPr lang="el-GR" sz="2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την αυτό-τοποθέτηση </a:t>
            </a:r>
            <a:endParaRPr lang="el-GR" sz="2600" b="0" dirty="0">
              <a:effectLst/>
              <a:latin typeface="Calibri" panose="020F0502020204030204" pitchFamily="34" charset="0"/>
              <a:ea typeface="Calibri" panose="020F0502020204030204" pitchFamily="34" charset="0"/>
              <a:cs typeface="Calibri" panose="020F0502020204030204" pitchFamily="34" charset="0"/>
            </a:endParaRPr>
          </a:p>
          <a:p>
            <a:pPr marL="114300" indent="0">
              <a:lnSpc>
                <a:spcPct val="120000"/>
              </a:lnSpc>
              <a:spcBef>
                <a:spcPts val="0"/>
              </a:spcBef>
              <a:buNone/>
            </a:pPr>
            <a:r>
              <a:rPr lang="el-GR" sz="2600" b="1"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                     </a:t>
            </a:r>
            <a:r>
              <a:rPr lang="el-GR" sz="2600" b="0"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 γ. </a:t>
            </a:r>
            <a:r>
              <a:rPr lang="el-GR" sz="26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την πράξη</a:t>
            </a:r>
          </a:p>
          <a:p>
            <a:pPr marL="114300" indent="0" rtl="0">
              <a:spcBef>
                <a:spcPts val="0"/>
              </a:spcBef>
              <a:spcAft>
                <a:spcPts val="0"/>
              </a:spcAft>
              <a:buNone/>
            </a:pPr>
            <a:endParaRPr lang="el-GR" sz="2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14300" indent="0" rtl="0">
              <a:spcBef>
                <a:spcPts val="0"/>
              </a:spcBef>
              <a:spcAft>
                <a:spcPts val="0"/>
              </a:spcAft>
              <a:buNone/>
            </a:pPr>
            <a:endParaRPr lang="el-GR" sz="2600" b="0" dirty="0">
              <a:effectLst/>
              <a:latin typeface="Calibri" panose="020F0502020204030204" pitchFamily="34" charset="0"/>
              <a:ea typeface="Calibri" panose="020F0502020204030204" pitchFamily="34" charset="0"/>
              <a:cs typeface="Calibri" panose="020F0502020204030204" pitchFamily="34" charset="0"/>
            </a:endParaRPr>
          </a:p>
          <a:p>
            <a:pPr marL="114300" indent="0" rtl="0" fontAlgn="base">
              <a:spcBef>
                <a:spcPts val="0"/>
              </a:spcBef>
              <a:spcAft>
                <a:spcPts val="0"/>
              </a:spcAft>
              <a:buNone/>
            </a:pPr>
            <a:r>
              <a:rPr lang="el-GR" sz="2600" b="0" dirty="0">
                <a:effectLst/>
              </a:rPr>
              <a:t/>
            </a:r>
            <a:br>
              <a:rPr lang="el-GR" sz="2600" b="0" dirty="0">
                <a:effectLst/>
              </a:rPr>
            </a:br>
            <a:r>
              <a:rPr lang="el-GR" sz="2600" b="0" dirty="0">
                <a:effectLst/>
              </a:rPr>
              <a:t>      </a:t>
            </a:r>
            <a:r>
              <a:rPr lang="el-GR" sz="2600" b="0" i="0" u="none" strike="noStrike" dirty="0">
                <a:solidFill>
                  <a:srgbClr val="000000"/>
                </a:solidFill>
                <a:effectLst/>
                <a:latin typeface="Calibri" panose="020F0502020204030204" pitchFamily="34" charset="0"/>
              </a:rPr>
              <a:t>Η ΣΩΜΑΤΟΠΟΙΗΣΗ ΘΕΩΡΕΙΤΑΙ </a:t>
            </a:r>
            <a:r>
              <a:rPr lang="el-GR" sz="2600" b="1" i="0" u="sng" dirty="0">
                <a:solidFill>
                  <a:schemeClr val="accent1"/>
                </a:solidFill>
                <a:effectLst/>
                <a:latin typeface="Calibri" panose="020F0502020204030204" pitchFamily="34" charset="0"/>
              </a:rPr>
              <a:t>ΑΝΑΠΟΣΠΑΣΤΟ ΤΜΗΜΑ ΤΗΣ ΜΑΘΗΣΗΣ</a:t>
            </a:r>
          </a:p>
          <a:p>
            <a:pPr marL="114300" indent="0" rtl="0" fontAlgn="base">
              <a:spcBef>
                <a:spcPts val="0"/>
              </a:spcBef>
              <a:spcAft>
                <a:spcPts val="0"/>
              </a:spcAft>
              <a:buNone/>
            </a:pPr>
            <a:endParaRPr lang="el-GR" sz="2600" b="1" i="0" u="sng" dirty="0">
              <a:solidFill>
                <a:schemeClr val="accent1"/>
              </a:solidFill>
              <a:effectLst/>
              <a:latin typeface="Calibri" panose="020F0502020204030204" pitchFamily="34" charset="0"/>
            </a:endParaRPr>
          </a:p>
          <a:p>
            <a:pPr marL="114300" indent="0" rtl="0">
              <a:spcBef>
                <a:spcPts val="0"/>
              </a:spcBef>
              <a:spcAft>
                <a:spcPts val="0"/>
              </a:spcAft>
              <a:buNone/>
            </a:pPr>
            <a:r>
              <a:rPr lang="el-GR" sz="2600" b="0" i="0" u="none" strike="noStrike" dirty="0">
                <a:solidFill>
                  <a:srgbClr val="000000"/>
                </a:solidFill>
                <a:effectLst/>
                <a:latin typeface="Calibri" panose="020F0502020204030204" pitchFamily="34" charset="0"/>
              </a:rPr>
              <a:t>           Η VR HMD μπορεί να προκαλέσει κυβερνοναυτία (cybersickness)</a:t>
            </a:r>
            <a:endParaRPr lang="el-GR" sz="2600" b="0" dirty="0">
              <a:effectLst/>
            </a:endParaRPr>
          </a:p>
          <a:p>
            <a:pPr marL="0" indent="0">
              <a:buNone/>
            </a:pPr>
            <a:r>
              <a:rPr lang="el-GR" dirty="0"/>
              <a:t/>
            </a:r>
            <a:br>
              <a:rPr lang="el-GR" dirty="0"/>
            </a:br>
            <a:endParaRPr lang="el-GR" dirty="0"/>
          </a:p>
        </p:txBody>
      </p:sp>
      <p:sp>
        <p:nvSpPr>
          <p:cNvPr id="4" name="Βέλος: Οδοντωτό δεξιό 3">
            <a:extLst>
              <a:ext uri="{FF2B5EF4-FFF2-40B4-BE49-F238E27FC236}">
                <a16:creationId xmlns:a16="http://schemas.microsoft.com/office/drawing/2014/main" id="{0346FF1C-E124-19FA-1F73-2A548AC0005B}"/>
              </a:ext>
            </a:extLst>
          </p:cNvPr>
          <p:cNvSpPr/>
          <p:nvPr/>
        </p:nvSpPr>
        <p:spPr>
          <a:xfrm>
            <a:off x="1145452" y="5466970"/>
            <a:ext cx="433633" cy="235670"/>
          </a:xfrm>
          <a:prstGeom prst="notch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6" name="Εικόνα 5" descr="Εικόνα που περιέχει ακουστικά, σχεδίαση&#10;&#10;Περιγραφή που δημιουργήθηκε αυτόματα">
            <a:extLst>
              <a:ext uri="{FF2B5EF4-FFF2-40B4-BE49-F238E27FC236}">
                <a16:creationId xmlns:a16="http://schemas.microsoft.com/office/drawing/2014/main" id="{5CD2D4F0-9F50-7250-0A3F-B179545320F3}"/>
              </a:ext>
            </a:extLst>
          </p:cNvPr>
          <p:cNvPicPr>
            <a:picLocks noChangeAspect="1"/>
          </p:cNvPicPr>
          <p:nvPr/>
        </p:nvPicPr>
        <p:blipFill rotWithShape="1">
          <a:blip r:embed="rId2"/>
          <a:srcRect t="9467" b="-1052"/>
          <a:stretch/>
        </p:blipFill>
        <p:spPr>
          <a:xfrm>
            <a:off x="7373948" y="3959743"/>
            <a:ext cx="1774371" cy="1625062"/>
          </a:xfrm>
          <a:prstGeom prst="rect">
            <a:avLst/>
          </a:prstGeom>
        </p:spPr>
      </p:pic>
      <p:pic>
        <p:nvPicPr>
          <p:cNvPr id="8" name="Εικόνα 7" descr="Εικόνα που περιέχει άτομο, τοίχος, κείμενο, εσωτερικός χώρος&#10;&#10;Περιγραφή που δημιουργήθηκε αυτόματα">
            <a:extLst>
              <a:ext uri="{FF2B5EF4-FFF2-40B4-BE49-F238E27FC236}">
                <a16:creationId xmlns:a16="http://schemas.microsoft.com/office/drawing/2014/main" id="{C3C83753-752E-45D1-2EA2-5DE8C75B8AE4}"/>
              </a:ext>
            </a:extLst>
          </p:cNvPr>
          <p:cNvPicPr>
            <a:picLocks noChangeAspect="1"/>
          </p:cNvPicPr>
          <p:nvPr/>
        </p:nvPicPr>
        <p:blipFill rotWithShape="1">
          <a:blip r:embed="rId3"/>
          <a:srcRect b="19167"/>
          <a:stretch/>
        </p:blipFill>
        <p:spPr>
          <a:xfrm>
            <a:off x="9441227" y="3959743"/>
            <a:ext cx="1884235" cy="2593910"/>
          </a:xfrm>
          <a:prstGeom prst="rect">
            <a:avLst/>
          </a:prstGeom>
        </p:spPr>
      </p:pic>
    </p:spTree>
    <p:extLst>
      <p:ext uri="{BB962C8B-B14F-4D97-AF65-F5344CB8AC3E}">
        <p14:creationId xmlns:p14="http://schemas.microsoft.com/office/powerpoint/2010/main" val="1439520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3B4123-2C9D-D0BE-6ABC-9A74BB3B9284}"/>
              </a:ext>
            </a:extLst>
          </p:cNvPr>
          <p:cNvSpPr>
            <a:spLocks noGrp="1"/>
          </p:cNvSpPr>
          <p:nvPr>
            <p:ph type="title" idx="4294967295"/>
          </p:nvPr>
        </p:nvSpPr>
        <p:spPr>
          <a:xfrm>
            <a:off x="1548882" y="179857"/>
            <a:ext cx="8912225" cy="573087"/>
          </a:xfrm>
        </p:spPr>
        <p:txBody>
          <a:bodyPr>
            <a:noAutofit/>
          </a:bodyPr>
          <a:lstStyle/>
          <a:p>
            <a:pPr algn="ctr"/>
            <a:r>
              <a:rPr lang="el-GR" sz="2400" b="1" dirty="0">
                <a:solidFill>
                  <a:schemeClr val="accent1"/>
                </a:solidFill>
                <a:latin typeface="Calibri" panose="020F0502020204030204" pitchFamily="34" charset="0"/>
              </a:rPr>
              <a:t>ΜΕΘΟΔΟΙ ΑΛΛΗΛΕΠΙΔΡΑΣΗΣ </a:t>
            </a:r>
            <a:r>
              <a:rPr lang="el-GR" sz="2400" dirty="0">
                <a:solidFill>
                  <a:schemeClr val="accent1"/>
                </a:solidFill>
              </a:rPr>
              <a:t/>
            </a:r>
            <a:br>
              <a:rPr lang="el-GR" sz="2400" dirty="0">
                <a:solidFill>
                  <a:schemeClr val="accent1"/>
                </a:solidFill>
              </a:rPr>
            </a:br>
            <a:endParaRPr lang="el-GR" sz="2400" dirty="0">
              <a:solidFill>
                <a:schemeClr val="accent1"/>
              </a:solidFill>
            </a:endParaRPr>
          </a:p>
        </p:txBody>
      </p:sp>
      <p:sp>
        <p:nvSpPr>
          <p:cNvPr id="3" name="Θέση περιεχομένου 2">
            <a:extLst>
              <a:ext uri="{FF2B5EF4-FFF2-40B4-BE49-F238E27FC236}">
                <a16:creationId xmlns:a16="http://schemas.microsoft.com/office/drawing/2014/main" id="{50C375A3-A955-4FBA-03CA-8A564226492A}"/>
              </a:ext>
            </a:extLst>
          </p:cNvPr>
          <p:cNvSpPr>
            <a:spLocks noGrp="1"/>
          </p:cNvSpPr>
          <p:nvPr>
            <p:ph idx="4294967295"/>
          </p:nvPr>
        </p:nvSpPr>
        <p:spPr>
          <a:xfrm>
            <a:off x="1822450" y="752944"/>
            <a:ext cx="8547100" cy="5791200"/>
          </a:xfrm>
        </p:spPr>
        <p:txBody>
          <a:bodyPr>
            <a:noAutofit/>
          </a:bodyPr>
          <a:lstStyle/>
          <a:p>
            <a:pPr marL="114300" indent="0" rtl="0">
              <a:spcBef>
                <a:spcPts val="0"/>
              </a:spcBef>
              <a:spcAft>
                <a:spcPts val="0"/>
              </a:spcAft>
              <a:buNone/>
            </a:pPr>
            <a:r>
              <a:rPr lang="el-GR" sz="1050" b="0" dirty="0">
                <a:effectLst/>
              </a:rPr>
              <a:t/>
            </a:r>
            <a:br>
              <a:rPr lang="el-GR" sz="1050" b="0" dirty="0">
                <a:effectLst/>
              </a:rPr>
            </a:br>
            <a:r>
              <a:rPr lang="el-GR" sz="1400" b="1" i="0" u="none" strike="noStrike" dirty="0">
                <a:solidFill>
                  <a:schemeClr val="accent1"/>
                </a:solidFill>
                <a:effectLst/>
                <a:latin typeface="Calibri" panose="020F0502020204030204" pitchFamily="34" charset="0"/>
              </a:rPr>
              <a:t>Οι αλληλεπιδράσεις σε εικονικά περιβάλλοντα αφορούν σε 3 κατηγορίες εργασιών:</a:t>
            </a:r>
            <a:endParaRPr lang="el-GR" sz="1400" b="0" dirty="0">
              <a:solidFill>
                <a:schemeClr val="accent1"/>
              </a:solidFill>
              <a:effectLst/>
            </a:endParaRPr>
          </a:p>
          <a:p>
            <a:pPr marL="216000" indent="0">
              <a:spcBef>
                <a:spcPts val="0"/>
              </a:spcBef>
              <a:buNone/>
            </a:pPr>
            <a:r>
              <a:rPr lang="el-GR" sz="1100" b="0" dirty="0">
                <a:solidFill>
                  <a:schemeClr val="accent1"/>
                </a:solidFill>
                <a:effectLst/>
              </a:rPr>
              <a:t/>
            </a:r>
            <a:br>
              <a:rPr lang="el-GR" sz="1100" b="0" dirty="0">
                <a:solidFill>
                  <a:schemeClr val="accent1"/>
                </a:solidFill>
                <a:effectLst/>
              </a:rPr>
            </a:br>
            <a:r>
              <a:rPr lang="el-GR" sz="1400" b="0" dirty="0">
                <a:effectLst/>
                <a:latin typeface="Calibri" panose="020F0502020204030204" pitchFamily="34" charset="0"/>
                <a:ea typeface="Calibri" panose="020F0502020204030204" pitchFamily="34" charset="0"/>
                <a:cs typeface="Calibri" panose="020F0502020204030204" pitchFamily="34" charset="0"/>
              </a:rPr>
              <a:t>               </a:t>
            </a:r>
            <a:r>
              <a:rPr lang="el-GR" sz="1400" b="0"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 </a:t>
            </a:r>
            <a:r>
              <a:rPr lang="el-GR" sz="1400" b="1"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α. </a:t>
            </a:r>
            <a:r>
              <a:rPr lang="el-GR"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έλεγχος κίνησης οπτικής άποψης (πλοήγηση) </a:t>
            </a:r>
            <a:endParaRPr lang="el-GR" sz="1400" b="0" dirty="0">
              <a:effectLst/>
              <a:latin typeface="Calibri" panose="020F0502020204030204" pitchFamily="34" charset="0"/>
              <a:ea typeface="Calibri" panose="020F0502020204030204" pitchFamily="34" charset="0"/>
              <a:cs typeface="Calibri" panose="020F0502020204030204" pitchFamily="34" charset="0"/>
            </a:endParaRPr>
          </a:p>
          <a:p>
            <a:pPr marL="216000" indent="0" rtl="0">
              <a:spcBef>
                <a:spcPts val="0"/>
              </a:spcBef>
              <a:spcAft>
                <a:spcPts val="0"/>
              </a:spcAft>
              <a:buNone/>
            </a:pPr>
            <a:r>
              <a:rPr lang="el-GR"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l-GR" sz="1400" b="1"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β. </a:t>
            </a:r>
            <a:r>
              <a:rPr lang="el-GR"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επιλογή </a:t>
            </a:r>
            <a:endParaRPr lang="el-GR" sz="1400" b="0" dirty="0">
              <a:effectLst/>
              <a:latin typeface="Calibri" panose="020F0502020204030204" pitchFamily="34" charset="0"/>
              <a:ea typeface="Calibri" panose="020F0502020204030204" pitchFamily="34" charset="0"/>
              <a:cs typeface="Calibri" panose="020F0502020204030204" pitchFamily="34" charset="0"/>
            </a:endParaRPr>
          </a:p>
          <a:p>
            <a:pPr marL="216000" indent="0" rtl="0">
              <a:spcBef>
                <a:spcPts val="0"/>
              </a:spcBef>
              <a:spcAft>
                <a:spcPts val="0"/>
              </a:spcAft>
              <a:buNone/>
            </a:pPr>
            <a:r>
              <a:rPr lang="el-GR"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l-GR" sz="1400" b="1" i="0" u="none" strike="noStrike" dirty="0">
                <a:solidFill>
                  <a:schemeClr val="accent1"/>
                </a:solidFill>
                <a:effectLst/>
                <a:latin typeface="Calibri" panose="020F0502020204030204" pitchFamily="34" charset="0"/>
                <a:ea typeface="Calibri" panose="020F0502020204030204" pitchFamily="34" charset="0"/>
                <a:cs typeface="Calibri" panose="020F0502020204030204" pitchFamily="34" charset="0"/>
              </a:rPr>
              <a:t> γ. </a:t>
            </a:r>
            <a:r>
              <a:rPr lang="el-GR"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χειρισμός</a:t>
            </a:r>
            <a:endParaRPr lang="el-GR" sz="1400" b="0" dirty="0">
              <a:effectLst/>
              <a:latin typeface="Calibri" panose="020F0502020204030204" pitchFamily="34" charset="0"/>
              <a:ea typeface="Calibri" panose="020F0502020204030204" pitchFamily="34" charset="0"/>
              <a:cs typeface="Calibri" panose="020F0502020204030204" pitchFamily="34" charset="0"/>
            </a:endParaRPr>
          </a:p>
          <a:p>
            <a:pPr marL="114300" indent="0" rtl="0">
              <a:spcBef>
                <a:spcPts val="0"/>
              </a:spcBef>
              <a:spcAft>
                <a:spcPts val="0"/>
              </a:spcAft>
              <a:buNone/>
            </a:pPr>
            <a:r>
              <a:rPr lang="el-GR" sz="1200" b="0" dirty="0">
                <a:effectLst/>
              </a:rPr>
              <a:t/>
            </a:r>
            <a:br>
              <a:rPr lang="el-GR" sz="1200" b="0" dirty="0">
                <a:effectLst/>
              </a:rPr>
            </a:br>
            <a:r>
              <a:rPr lang="el-GR" sz="1400" b="1" dirty="0">
                <a:solidFill>
                  <a:schemeClr val="accent1"/>
                </a:solidFill>
                <a:effectLst/>
              </a:rPr>
              <a:t>Ο</a:t>
            </a:r>
            <a:r>
              <a:rPr lang="el-GR" sz="1400" b="1" i="0" u="none" strike="noStrike" dirty="0">
                <a:solidFill>
                  <a:schemeClr val="accent1"/>
                </a:solidFill>
                <a:effectLst/>
                <a:latin typeface="Calibri" panose="020F0502020204030204" pitchFamily="34" charset="0"/>
              </a:rPr>
              <a:t>ι τεχνικές επιλογής και χειρισμού ταξινομούνται σε 6 μεταφορές αλληλεπίδρασης και διακρίνονται σε σύγχρονες και ασύγχρονες:</a:t>
            </a:r>
          </a:p>
          <a:p>
            <a:pPr marL="114300" indent="0" rtl="0">
              <a:spcBef>
                <a:spcPts val="0"/>
              </a:spcBef>
              <a:spcAft>
                <a:spcPts val="0"/>
              </a:spcAft>
              <a:buNone/>
            </a:pPr>
            <a:endParaRPr lang="el-GR" sz="1100" b="0" dirty="0">
              <a:effectLst/>
            </a:endParaRPr>
          </a:p>
          <a:p>
            <a:pPr marL="1260000" rtl="0">
              <a:spcBef>
                <a:spcPts val="0"/>
              </a:spcBef>
              <a:spcAft>
                <a:spcPts val="0"/>
              </a:spcAft>
              <a:buFont typeface="+mj-lt"/>
              <a:buAutoNum type="arabicPeriod"/>
            </a:pPr>
            <a:r>
              <a:rPr lang="el-GR" sz="1400" b="0" i="0" u="none" strike="noStrike" dirty="0">
                <a:solidFill>
                  <a:srgbClr val="000000"/>
                </a:solidFill>
                <a:effectLst/>
                <a:latin typeface="Calibri" panose="020F0502020204030204" pitchFamily="34" charset="0"/>
              </a:rPr>
              <a:t>grasping (χειρισμός)</a:t>
            </a:r>
            <a:endParaRPr lang="el-GR" sz="1400" b="0" dirty="0">
              <a:effectLst/>
            </a:endParaRPr>
          </a:p>
          <a:p>
            <a:pPr marL="1260000" rtl="0">
              <a:spcBef>
                <a:spcPts val="0"/>
              </a:spcBef>
              <a:spcAft>
                <a:spcPts val="0"/>
              </a:spcAft>
              <a:buFont typeface="+mj-lt"/>
              <a:buAutoNum type="arabicPeriod"/>
            </a:pPr>
            <a:r>
              <a:rPr lang="el-GR" sz="1400" b="0" i="0" u="none" strike="noStrike" dirty="0">
                <a:solidFill>
                  <a:srgbClr val="000000"/>
                </a:solidFill>
                <a:effectLst/>
                <a:latin typeface="Calibri" panose="020F0502020204030204" pitchFamily="34" charset="0"/>
              </a:rPr>
              <a:t>pointing (κατεύθυνση</a:t>
            </a:r>
            <a:r>
              <a:rPr lang="en-US" sz="1400" b="0" i="0" u="none" strike="noStrike" dirty="0">
                <a:solidFill>
                  <a:srgbClr val="000000"/>
                </a:solidFill>
                <a:effectLst/>
                <a:latin typeface="Calibri" panose="020F0502020204030204" pitchFamily="34" charset="0"/>
              </a:rPr>
              <a:t>, </a:t>
            </a:r>
            <a:r>
              <a:rPr lang="el-GR" sz="1400" b="0" i="0" u="none" strike="noStrike" dirty="0">
                <a:solidFill>
                  <a:srgbClr val="000000"/>
                </a:solidFill>
                <a:effectLst/>
                <a:latin typeface="Calibri" panose="020F0502020204030204" pitchFamily="34" charset="0"/>
              </a:rPr>
              <a:t>π.χ. χύτευση ακτινών)</a:t>
            </a:r>
            <a:endParaRPr lang="el-GR" sz="1400" b="0" dirty="0">
              <a:effectLst/>
            </a:endParaRPr>
          </a:p>
          <a:p>
            <a:pPr marL="1260000" rtl="0">
              <a:spcBef>
                <a:spcPts val="0"/>
              </a:spcBef>
              <a:spcAft>
                <a:spcPts val="0"/>
              </a:spcAft>
              <a:buFont typeface="+mj-lt"/>
              <a:buAutoNum type="arabicPeriod"/>
            </a:pPr>
            <a:r>
              <a:rPr lang="el-GR" sz="1400" b="0" i="0" u="none" strike="noStrike" dirty="0">
                <a:solidFill>
                  <a:srgbClr val="000000"/>
                </a:solidFill>
                <a:effectLst/>
                <a:latin typeface="Calibri" panose="020F0502020204030204" pitchFamily="34" charset="0"/>
              </a:rPr>
              <a:t>surface (επιφάνεια)</a:t>
            </a:r>
            <a:endParaRPr lang="el-GR" sz="1400" b="0" dirty="0">
              <a:effectLst/>
            </a:endParaRPr>
          </a:p>
          <a:p>
            <a:pPr marL="1260000" rtl="0">
              <a:spcBef>
                <a:spcPts val="0"/>
              </a:spcBef>
              <a:spcAft>
                <a:spcPts val="0"/>
              </a:spcAft>
              <a:buFont typeface="+mj-lt"/>
              <a:buAutoNum type="arabicPeriod"/>
            </a:pPr>
            <a:r>
              <a:rPr lang="el-GR" sz="1400" b="0" i="0" u="none" strike="noStrike" dirty="0">
                <a:solidFill>
                  <a:srgbClr val="000000"/>
                </a:solidFill>
                <a:effectLst/>
                <a:latin typeface="Calibri" panose="020F0502020204030204" pitchFamily="34" charset="0"/>
              </a:rPr>
              <a:t>indirect ( έμμεση επιλογή ενδιαφέροντος)</a:t>
            </a:r>
            <a:endParaRPr lang="el-GR" sz="1400" b="0" dirty="0">
              <a:effectLst/>
            </a:endParaRPr>
          </a:p>
          <a:p>
            <a:pPr marL="1260000" rtl="0">
              <a:spcBef>
                <a:spcPts val="0"/>
              </a:spcBef>
              <a:spcAft>
                <a:spcPts val="0"/>
              </a:spcAft>
              <a:buFont typeface="+mj-lt"/>
              <a:buAutoNum type="arabicPeriod"/>
            </a:pPr>
            <a:r>
              <a:rPr lang="el-GR" sz="1400" b="0" i="0" u="none" strike="noStrike" dirty="0">
                <a:solidFill>
                  <a:srgbClr val="000000"/>
                </a:solidFill>
                <a:effectLst/>
                <a:latin typeface="Calibri" panose="020F0502020204030204" pitchFamily="34" charset="0"/>
              </a:rPr>
              <a:t>bimanual (διχειρικό - χρησιμοποίηση δύο χεριών για αλληλεπίδραση) </a:t>
            </a:r>
            <a:endParaRPr lang="el-GR" sz="1400" b="0" dirty="0">
              <a:effectLst/>
            </a:endParaRPr>
          </a:p>
          <a:p>
            <a:pPr marL="1260000" rtl="0">
              <a:spcBef>
                <a:spcPts val="0"/>
              </a:spcBef>
              <a:spcAft>
                <a:spcPts val="0"/>
              </a:spcAft>
              <a:buFont typeface="+mj-lt"/>
              <a:buAutoNum type="arabicPeriod"/>
            </a:pPr>
            <a:r>
              <a:rPr lang="el-GR" sz="1400" b="0" i="0" u="none" strike="noStrike" dirty="0">
                <a:solidFill>
                  <a:srgbClr val="000000"/>
                </a:solidFill>
                <a:effectLst/>
                <a:latin typeface="Calibri" panose="020F0502020204030204" pitchFamily="34" charset="0"/>
              </a:rPr>
              <a:t>hybrid (υβριδικό)</a:t>
            </a:r>
            <a:endParaRPr lang="en-US" sz="1400" b="0" i="0" u="none" strike="noStrike" dirty="0">
              <a:solidFill>
                <a:srgbClr val="000000"/>
              </a:solidFill>
              <a:effectLst/>
              <a:latin typeface="Calibri" panose="020F0502020204030204" pitchFamily="34" charset="0"/>
            </a:endParaRPr>
          </a:p>
          <a:p>
            <a:pPr marL="917100" indent="0" rtl="0">
              <a:spcBef>
                <a:spcPts val="0"/>
              </a:spcBef>
              <a:spcAft>
                <a:spcPts val="0"/>
              </a:spcAft>
              <a:buNone/>
            </a:pPr>
            <a:endParaRPr lang="el-GR" sz="1050" b="0" dirty="0">
              <a:effectLst/>
            </a:endParaRPr>
          </a:p>
          <a:p>
            <a:pPr marL="114300" indent="0" rtl="0">
              <a:spcBef>
                <a:spcPts val="0"/>
              </a:spcBef>
              <a:spcAft>
                <a:spcPts val="0"/>
              </a:spcAft>
              <a:buNone/>
            </a:pPr>
            <a:r>
              <a:rPr lang="el-GR" sz="1050" b="0" dirty="0">
                <a:effectLst/>
              </a:rPr>
              <a:t/>
            </a:r>
            <a:br>
              <a:rPr lang="el-GR" sz="1050" b="0" dirty="0">
                <a:effectLst/>
              </a:rPr>
            </a:br>
            <a:r>
              <a:rPr lang="el-GR" sz="1050" b="0" i="0" u="none" strike="noStrike" dirty="0">
                <a:solidFill>
                  <a:srgbClr val="000000"/>
                </a:solidFill>
                <a:effectLst/>
                <a:latin typeface="Calibri" panose="020F0502020204030204" pitchFamily="34" charset="0"/>
              </a:rPr>
              <a:t> </a:t>
            </a:r>
            <a:r>
              <a:rPr lang="el-GR" sz="2000" b="1" i="0" u="none" strike="noStrike" dirty="0">
                <a:solidFill>
                  <a:schemeClr val="accent1"/>
                </a:solidFill>
                <a:effectLst/>
                <a:latin typeface="Calibri" panose="020F0502020204030204" pitchFamily="34" charset="0"/>
              </a:rPr>
              <a:t>ΑΛΛΗΛΕΠΙΔΡΑΣΕΙΣ ΣΕ ΕΙΚΟΝΙΚΑ ΠΕΡΙΒΑΛΛΟΝΤΑ VR ΚΑΙ AR</a:t>
            </a:r>
            <a:endParaRPr lang="el-GR" sz="2000" b="0" dirty="0">
              <a:solidFill>
                <a:schemeClr val="accent1"/>
              </a:solidFill>
              <a:effectLst/>
            </a:endParaRPr>
          </a:p>
          <a:p>
            <a:pPr marL="114300" indent="0" rtl="0">
              <a:spcBef>
                <a:spcPts val="0"/>
              </a:spcBef>
              <a:spcAft>
                <a:spcPts val="0"/>
              </a:spcAft>
              <a:buNone/>
            </a:pPr>
            <a:r>
              <a:rPr lang="el-GR" sz="1050" b="0" dirty="0">
                <a:effectLst/>
              </a:rPr>
              <a:t/>
            </a:r>
            <a:br>
              <a:rPr lang="el-GR" sz="1050" b="0" dirty="0">
                <a:effectLst/>
              </a:rPr>
            </a:br>
            <a:r>
              <a:rPr lang="el-GR" sz="1400" b="0" i="0" u="none" strike="noStrike" dirty="0">
                <a:solidFill>
                  <a:srgbClr val="000000"/>
                </a:solidFill>
                <a:effectLst/>
                <a:latin typeface="Calibri" panose="020F0502020204030204" pitchFamily="34" charset="0"/>
              </a:rPr>
              <a:t>Παρόλο που η έρευνα περιορίζεται στο εκπαιδευτικό φάσμα, υπάρχουν ενδιαφέρουσες καταγραφές:</a:t>
            </a:r>
            <a:endParaRPr lang="el-GR" sz="1400" b="0" dirty="0">
              <a:effectLst/>
            </a:endParaRPr>
          </a:p>
          <a:p>
            <a:pPr marL="114300" indent="0" rtl="0">
              <a:spcBef>
                <a:spcPts val="0"/>
              </a:spcBef>
              <a:spcAft>
                <a:spcPts val="0"/>
              </a:spcAft>
              <a:buNone/>
            </a:pPr>
            <a:r>
              <a:rPr lang="el-GR" sz="1400" b="0" dirty="0">
                <a:effectLst/>
              </a:rPr>
              <a:t/>
            </a:r>
            <a:br>
              <a:rPr lang="el-GR" sz="1400" b="0" dirty="0">
                <a:effectLst/>
              </a:rPr>
            </a:br>
            <a:r>
              <a:rPr lang="el-GR" sz="1400" b="0" i="0" u="none" strike="noStrike" dirty="0">
                <a:solidFill>
                  <a:srgbClr val="000000"/>
                </a:solidFill>
                <a:effectLst/>
                <a:latin typeface="Calibri" panose="020F0502020204030204" pitchFamily="34" charset="0"/>
              </a:rPr>
              <a:t>α. </a:t>
            </a:r>
            <a:r>
              <a:rPr lang="el-GR" sz="1400" b="1" i="0" u="none" strike="noStrike" dirty="0">
                <a:solidFill>
                  <a:schemeClr val="accent1"/>
                </a:solidFill>
                <a:effectLst/>
                <a:latin typeface="Calibri" panose="020F0502020204030204" pitchFamily="34" charset="0"/>
              </a:rPr>
              <a:t>αμελητέες</a:t>
            </a:r>
            <a:r>
              <a:rPr lang="el-GR" sz="1400" b="1" i="0" u="none" strike="noStrike" dirty="0">
                <a:solidFill>
                  <a:srgbClr val="000000"/>
                </a:solidFill>
                <a:effectLst/>
                <a:latin typeface="Calibri" panose="020F0502020204030204" pitchFamily="34" charset="0"/>
              </a:rPr>
              <a:t> </a:t>
            </a:r>
            <a:r>
              <a:rPr lang="el-GR" sz="1400" b="1" i="0" u="none" strike="noStrike" dirty="0">
                <a:solidFill>
                  <a:schemeClr val="accent1"/>
                </a:solidFill>
                <a:effectLst/>
                <a:latin typeface="Calibri" panose="020F0502020204030204" pitchFamily="34" charset="0"/>
              </a:rPr>
              <a:t>επιδράσεις</a:t>
            </a:r>
            <a:r>
              <a:rPr lang="el-GR" sz="1400" b="0" i="0" u="none" strike="noStrike" dirty="0">
                <a:solidFill>
                  <a:srgbClr val="000000"/>
                </a:solidFill>
                <a:effectLst/>
                <a:latin typeface="Calibri" panose="020F0502020204030204" pitchFamily="34" charset="0"/>
              </a:rPr>
              <a:t> στην απόδοση καθηκόντων</a:t>
            </a:r>
            <a:endParaRPr lang="el-GR" sz="1400" b="0" dirty="0">
              <a:effectLst/>
            </a:endParaRPr>
          </a:p>
          <a:p>
            <a:pPr marL="114300" indent="0" rtl="0">
              <a:spcBef>
                <a:spcPts val="0"/>
              </a:spcBef>
              <a:spcAft>
                <a:spcPts val="0"/>
              </a:spcAft>
              <a:buNone/>
            </a:pPr>
            <a:r>
              <a:rPr lang="el-GR" sz="1400" b="0" i="0" u="none" strike="noStrike" dirty="0">
                <a:solidFill>
                  <a:srgbClr val="000000"/>
                </a:solidFill>
                <a:effectLst/>
                <a:latin typeface="Calibri" panose="020F0502020204030204" pitchFamily="34" charset="0"/>
              </a:rPr>
              <a:t>β. ενδιαφέρουσες </a:t>
            </a:r>
            <a:r>
              <a:rPr lang="el-GR" sz="1400" b="1" i="0" u="none" strike="noStrike" dirty="0">
                <a:solidFill>
                  <a:schemeClr val="accent1"/>
                </a:solidFill>
                <a:effectLst/>
                <a:latin typeface="Calibri" panose="020F0502020204030204" pitchFamily="34" charset="0"/>
              </a:rPr>
              <a:t>δυνατότητες</a:t>
            </a:r>
            <a:r>
              <a:rPr lang="el-GR" sz="1400" b="0" i="0" u="none" strike="noStrike" dirty="0">
                <a:solidFill>
                  <a:srgbClr val="000000"/>
                </a:solidFill>
                <a:effectLst/>
                <a:latin typeface="Calibri" panose="020F0502020204030204" pitchFamily="34" charset="0"/>
              </a:rPr>
              <a:t> που το περιβάλλον παρέχει για </a:t>
            </a:r>
            <a:r>
              <a:rPr lang="el-GR" sz="1400" b="1" i="0" u="none" strike="noStrike" dirty="0">
                <a:solidFill>
                  <a:schemeClr val="accent1"/>
                </a:solidFill>
                <a:effectLst/>
                <a:latin typeface="Calibri" panose="020F0502020204030204" pitchFamily="34" charset="0"/>
              </a:rPr>
              <a:t>συνεργατικές</a:t>
            </a:r>
            <a:r>
              <a:rPr lang="el-GR" sz="1400" b="1" i="0" u="none" strike="noStrike" dirty="0">
                <a:solidFill>
                  <a:srgbClr val="000000"/>
                </a:solidFill>
                <a:effectLst/>
                <a:latin typeface="Calibri" panose="020F0502020204030204" pitchFamily="34" charset="0"/>
              </a:rPr>
              <a:t> </a:t>
            </a:r>
            <a:r>
              <a:rPr lang="el-GR" sz="1400" b="1" dirty="0">
                <a:solidFill>
                  <a:schemeClr val="accent1"/>
                </a:solidFill>
                <a:latin typeface="Calibri" panose="020F0502020204030204" pitchFamily="34" charset="0"/>
              </a:rPr>
              <a:t>εργασίες</a:t>
            </a:r>
          </a:p>
          <a:p>
            <a:pPr marL="114300" indent="0" rtl="0">
              <a:spcBef>
                <a:spcPts val="0"/>
              </a:spcBef>
              <a:spcAft>
                <a:spcPts val="800"/>
              </a:spcAft>
              <a:buNone/>
            </a:pPr>
            <a:r>
              <a:rPr lang="el-GR" sz="1400" b="0" i="0" u="none" strike="noStrike" dirty="0">
                <a:solidFill>
                  <a:srgbClr val="000000"/>
                </a:solidFill>
                <a:effectLst/>
                <a:latin typeface="Calibri" panose="020F0502020204030204" pitchFamily="34" charset="0"/>
              </a:rPr>
              <a:t>γ. το </a:t>
            </a:r>
            <a:r>
              <a:rPr lang="el-GR" sz="1400" b="1" i="0" u="none" strike="noStrike" dirty="0">
                <a:solidFill>
                  <a:schemeClr val="accent1"/>
                </a:solidFill>
                <a:effectLst/>
                <a:latin typeface="Calibri" panose="020F0502020204030204" pitchFamily="34" charset="0"/>
              </a:rPr>
              <a:t>γνωστικό </a:t>
            </a:r>
            <a:r>
              <a:rPr lang="el-GR" sz="1400" b="1" dirty="0">
                <a:solidFill>
                  <a:schemeClr val="accent1"/>
                </a:solidFill>
                <a:latin typeface="Calibri" panose="020F0502020204030204" pitchFamily="34" charset="0"/>
              </a:rPr>
              <a:t>περιεχόμενο</a:t>
            </a:r>
            <a:r>
              <a:rPr lang="el-GR" sz="1400" b="0" i="0" u="none" strike="noStrike" dirty="0">
                <a:solidFill>
                  <a:srgbClr val="000000"/>
                </a:solidFill>
                <a:effectLst/>
                <a:latin typeface="Calibri" panose="020F0502020204030204" pitchFamily="34" charset="0"/>
              </a:rPr>
              <a:t> μπορεί να γίνει </a:t>
            </a:r>
            <a:r>
              <a:rPr lang="el-GR" sz="1400" b="1" i="0" u="none" strike="noStrike" dirty="0">
                <a:solidFill>
                  <a:schemeClr val="accent1"/>
                </a:solidFill>
                <a:effectLst/>
                <a:latin typeface="Calibri" panose="020F0502020204030204" pitchFamily="34" charset="0"/>
              </a:rPr>
              <a:t>αντικείμενο διαφορετικών προοπτικών</a:t>
            </a:r>
            <a:r>
              <a:rPr lang="el-GR" sz="1400" b="0" i="0" u="none" strike="noStrike" dirty="0">
                <a:solidFill>
                  <a:srgbClr val="000000"/>
                </a:solidFill>
                <a:effectLst/>
                <a:latin typeface="Calibri" panose="020F0502020204030204" pitchFamily="34" charset="0"/>
              </a:rPr>
              <a:t> από τους χρήστες,</a:t>
            </a:r>
            <a:r>
              <a:rPr lang="en-US" sz="1400" dirty="0">
                <a:solidFill>
                  <a:srgbClr val="000000"/>
                </a:solidFill>
                <a:latin typeface="Calibri" panose="020F0502020204030204" pitchFamily="34" charset="0"/>
              </a:rPr>
              <a:t>                      </a:t>
            </a:r>
            <a:r>
              <a:rPr lang="el-GR" sz="1400" b="0" i="0" u="none" strike="noStrike" dirty="0">
                <a:solidFill>
                  <a:srgbClr val="000000"/>
                </a:solidFill>
                <a:effectLst/>
                <a:latin typeface="Calibri" panose="020F0502020204030204" pitchFamily="34" charset="0"/>
              </a:rPr>
              <a:t>αν απαιτεί </a:t>
            </a:r>
            <a:r>
              <a:rPr lang="el-GR" sz="1400" b="1" i="0" u="none" strike="noStrike" dirty="0">
                <a:solidFill>
                  <a:schemeClr val="accent1"/>
                </a:solidFill>
                <a:effectLst/>
                <a:latin typeface="Calibri" panose="020F0502020204030204" pitchFamily="34" charset="0"/>
              </a:rPr>
              <a:t>πραγματικό χρόνο</a:t>
            </a:r>
            <a:r>
              <a:rPr lang="el-GR" sz="1400" b="0" i="0" u="none" strike="noStrike" dirty="0">
                <a:solidFill>
                  <a:schemeClr val="accent1"/>
                </a:solidFill>
                <a:effectLst/>
                <a:latin typeface="Calibri" panose="020F0502020204030204" pitchFamily="34" charset="0"/>
              </a:rPr>
              <a:t> </a:t>
            </a:r>
            <a:r>
              <a:rPr lang="el-GR" sz="1400" b="0" i="0" u="none" strike="noStrike" dirty="0">
                <a:solidFill>
                  <a:srgbClr val="000000"/>
                </a:solidFill>
                <a:effectLst/>
                <a:latin typeface="Calibri" panose="020F0502020204030204" pitchFamily="34" charset="0"/>
              </a:rPr>
              <a:t>νοητικής λειτουργίας </a:t>
            </a:r>
            <a:endParaRPr lang="el-GR" sz="1400" b="0" dirty="0">
              <a:effectLst/>
            </a:endParaRPr>
          </a:p>
          <a:p>
            <a:pPr marL="0" indent="0">
              <a:buNone/>
            </a:pPr>
            <a:r>
              <a:rPr lang="el-GR" sz="1000" dirty="0"/>
              <a:t/>
            </a:r>
            <a:br>
              <a:rPr lang="el-GR" sz="1000" dirty="0"/>
            </a:br>
            <a:endParaRPr lang="el-GR" sz="1000" dirty="0"/>
          </a:p>
        </p:txBody>
      </p:sp>
    </p:spTree>
    <p:extLst>
      <p:ext uri="{BB962C8B-B14F-4D97-AF65-F5344CB8AC3E}">
        <p14:creationId xmlns:p14="http://schemas.microsoft.com/office/powerpoint/2010/main" val="219846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33FBE4-120A-245A-A2C4-25A141A3C0DC}"/>
              </a:ext>
            </a:extLst>
          </p:cNvPr>
          <p:cNvSpPr>
            <a:spLocks noGrp="1"/>
          </p:cNvSpPr>
          <p:nvPr>
            <p:ph type="title"/>
          </p:nvPr>
        </p:nvSpPr>
        <p:spPr>
          <a:xfrm>
            <a:off x="1714500" y="170713"/>
            <a:ext cx="9790112" cy="776065"/>
          </a:xfrm>
        </p:spPr>
        <p:txBody>
          <a:bodyPr/>
          <a:lstStyle/>
          <a:p>
            <a:r>
              <a:rPr lang="el-GR" sz="3600" dirty="0">
                <a:ln w="0"/>
                <a:solidFill>
                  <a:schemeClr val="accent2">
                    <a:lumMod val="75000"/>
                  </a:schemeClr>
                </a:solidFill>
                <a:effectLst>
                  <a:outerShdw blurRad="38100" dist="25400" dir="5400000" algn="ctr" rotWithShape="0">
                    <a:srgbClr val="6E747A">
                      <a:alpha val="43000"/>
                    </a:srgbClr>
                  </a:outerShdw>
                </a:effectLst>
              </a:rPr>
              <a:t>Παιδαγωγικό πλαίσιο εφαρμογής </a:t>
            </a:r>
            <a:r>
              <a:rPr lang="fr-FR" sz="3600" dirty="0">
                <a:ln w="0"/>
                <a:solidFill>
                  <a:schemeClr val="accent2">
                    <a:lumMod val="75000"/>
                  </a:schemeClr>
                </a:solidFill>
                <a:effectLst>
                  <a:outerShdw blurRad="38100" dist="25400" dir="5400000" algn="ctr" rotWithShape="0">
                    <a:srgbClr val="6E747A">
                      <a:alpha val="43000"/>
                    </a:srgbClr>
                  </a:outerShdw>
                </a:effectLst>
              </a:rPr>
              <a:t>VR/AR </a:t>
            </a:r>
            <a:endParaRPr lang="el-GR" dirty="0"/>
          </a:p>
        </p:txBody>
      </p:sp>
      <p:sp>
        <p:nvSpPr>
          <p:cNvPr id="7" name="Θέση περιεχομένου 6">
            <a:extLst>
              <a:ext uri="{FF2B5EF4-FFF2-40B4-BE49-F238E27FC236}">
                <a16:creationId xmlns:a16="http://schemas.microsoft.com/office/drawing/2014/main" id="{EF8AB803-1E43-5ADA-B80B-70C22BEC0710}"/>
              </a:ext>
            </a:extLst>
          </p:cNvPr>
          <p:cNvSpPr>
            <a:spLocks noGrp="1"/>
          </p:cNvSpPr>
          <p:nvPr>
            <p:ph idx="1"/>
          </p:nvPr>
        </p:nvSpPr>
        <p:spPr/>
        <p:txBody>
          <a:bodyPr/>
          <a:lstStyle/>
          <a:p>
            <a:endParaRPr lang="el-GR"/>
          </a:p>
        </p:txBody>
      </p:sp>
      <p:graphicFrame>
        <p:nvGraphicFramePr>
          <p:cNvPr id="3" name="Table 9">
            <a:extLst>
              <a:ext uri="{FF2B5EF4-FFF2-40B4-BE49-F238E27FC236}">
                <a16:creationId xmlns:a16="http://schemas.microsoft.com/office/drawing/2014/main" id="{BA77E18B-7193-72BE-8CCB-E431DC45AF4C}"/>
              </a:ext>
            </a:extLst>
          </p:cNvPr>
          <p:cNvGraphicFramePr>
            <a:graphicFrameLocks noGrp="1"/>
          </p:cNvGraphicFramePr>
          <p:nvPr>
            <p:extLst>
              <p:ext uri="{D42A27DB-BD31-4B8C-83A1-F6EECF244321}">
                <p14:modId xmlns:p14="http://schemas.microsoft.com/office/powerpoint/2010/main" val="688559048"/>
              </p:ext>
            </p:extLst>
          </p:nvPr>
        </p:nvGraphicFramePr>
        <p:xfrm>
          <a:off x="687387" y="1257813"/>
          <a:ext cx="11369403" cy="5529195"/>
        </p:xfrm>
        <a:graphic>
          <a:graphicData uri="http://schemas.openxmlformats.org/drawingml/2006/table">
            <a:tbl>
              <a:tblPr firstRow="1" bandRow="1">
                <a:tableStyleId>{5C22544A-7EE6-4342-B048-85BDC9FD1C3A}</a:tableStyleId>
              </a:tblPr>
              <a:tblGrid>
                <a:gridCol w="2525321">
                  <a:extLst>
                    <a:ext uri="{9D8B030D-6E8A-4147-A177-3AD203B41FA5}">
                      <a16:colId xmlns:a16="http://schemas.microsoft.com/office/drawing/2014/main" val="3551607973"/>
                    </a:ext>
                  </a:extLst>
                </a:gridCol>
                <a:gridCol w="3071248">
                  <a:extLst>
                    <a:ext uri="{9D8B030D-6E8A-4147-A177-3AD203B41FA5}">
                      <a16:colId xmlns:a16="http://schemas.microsoft.com/office/drawing/2014/main" val="2179095895"/>
                    </a:ext>
                  </a:extLst>
                </a:gridCol>
                <a:gridCol w="2822233">
                  <a:extLst>
                    <a:ext uri="{9D8B030D-6E8A-4147-A177-3AD203B41FA5}">
                      <a16:colId xmlns:a16="http://schemas.microsoft.com/office/drawing/2014/main" val="2711606752"/>
                    </a:ext>
                  </a:extLst>
                </a:gridCol>
                <a:gridCol w="2950601">
                  <a:extLst>
                    <a:ext uri="{9D8B030D-6E8A-4147-A177-3AD203B41FA5}">
                      <a16:colId xmlns:a16="http://schemas.microsoft.com/office/drawing/2014/main" val="2899772497"/>
                    </a:ext>
                  </a:extLst>
                </a:gridCol>
              </a:tblGrid>
              <a:tr h="408555">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l-GR" sz="1800" b="1" u="sng" dirty="0"/>
                        <a:t>Κονστρουκτιβισμός</a:t>
                      </a:r>
                      <a:endParaRPr lang="en-US" sz="1800" b="1" u="sng" dirty="0"/>
                    </a:p>
                  </a:txBody>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l-GR" sz="1800" b="1" u="sng" dirty="0"/>
                        <a:t>Θεωρία Κοινωνικής Μάθησης</a:t>
                      </a:r>
                      <a:endParaRPr lang="en-US" sz="1800" b="1" u="sng" dirty="0"/>
                    </a:p>
                  </a:txBody>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r>
                        <a:rPr lang="el-GR" u="sng" dirty="0"/>
                        <a:t>Κονεκτιβισμός</a:t>
                      </a:r>
                      <a:endParaRPr lang="en-US" u="sng" dirty="0"/>
                    </a:p>
                  </a:txBody>
                  <a:tcPr/>
                </a:tc>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r>
                        <a:rPr lang="el-GR" sz="1800" b="1" u="sng" dirty="0"/>
                        <a:t>Θεωρία της Δραστηριότητας </a:t>
                      </a:r>
                      <a:endParaRPr lang="en-US" sz="1800" b="1" u="sng" dirty="0"/>
                    </a:p>
                  </a:txBody>
                  <a:tcPr/>
                </a:tc>
                <a:extLst>
                  <a:ext uri="{0D108BD9-81ED-4DB2-BD59-A6C34878D82A}">
                    <a16:rowId xmlns:a16="http://schemas.microsoft.com/office/drawing/2014/main" val="4260486346"/>
                  </a:ext>
                </a:extLst>
              </a:tr>
              <a:tr h="48858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l-GR" sz="1800" b="1" u="sng" dirty="0"/>
                        <a:t>Κονστρουκτιβισμός</a:t>
                      </a:r>
                      <a:endParaRPr lang="en-US" sz="1800" b="1" u="sng"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l-GR" sz="1800" b="1" u="sng" dirty="0"/>
                        <a:t>Θεωρία Κοινωνικής Μάθησης</a:t>
                      </a:r>
                      <a:endParaRPr lang="en-US" sz="1800" b="1" u="sng"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r>
                        <a:rPr lang="el-GR" sz="1800" b="1" u="sng" dirty="0"/>
                        <a:t>Κονεκτιβισμός</a:t>
                      </a:r>
                      <a:r>
                        <a:rPr lang="el-GR" dirty="0"/>
                        <a:t> </a:t>
                      </a:r>
                      <a:endParaRPr lang="en-US"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a:r>
                        <a:rPr lang="el-GR" sz="1400" b="1" u="sng" dirty="0"/>
                        <a:t>Συνεργατική Μάθηση Μέσω Υπολογιστή </a:t>
                      </a:r>
                      <a:r>
                        <a:rPr lang="en-US" sz="1400" b="1" u="sng" dirty="0"/>
                        <a:t>(CSCL)</a:t>
                      </a:r>
                    </a:p>
                  </a:txBody>
                  <a:tcPr/>
                </a:tc>
                <a:extLst>
                  <a:ext uri="{0D108BD9-81ED-4DB2-BD59-A6C34878D82A}">
                    <a16:rowId xmlns:a16="http://schemas.microsoft.com/office/drawing/2014/main" val="2246372518"/>
                  </a:ext>
                </a:extLst>
              </a:tr>
              <a:tr h="129330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l-GR" sz="1400" dirty="0"/>
                        <a:t>Οι άνθρωποι κατασκευάζουν νοήματα από την εμπειρία τους</a:t>
                      </a:r>
                      <a:endParaRPr lang="en-US" sz="1400"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indent="-285750">
                        <a:buFont typeface="Wingdings" panose="05000000000000000000" pitchFamily="2" charset="2"/>
                        <a:buChar char="Ø"/>
                      </a:pPr>
                      <a:r>
                        <a:rPr lang="el-GR" sz="1400" dirty="0"/>
                        <a:t>Οι άνθρωποι μαθαίνουν μέσω της παρατήρησης και της μίμησης</a:t>
                      </a:r>
                      <a:endParaRPr lang="en-US" sz="1400"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indent="-285750">
                        <a:buFont typeface="Wingdings" panose="05000000000000000000" pitchFamily="2" charset="2"/>
                        <a:buChar char="Ø"/>
                      </a:pPr>
                      <a:r>
                        <a:rPr lang="el-GR" sz="1400" dirty="0"/>
                        <a:t>Οι άνθρωποι μαθαίνουν μέσω δικτύων</a:t>
                      </a:r>
                      <a:endParaRPr lang="en-US" sz="1400"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indent="-285750">
                        <a:buFont typeface="Wingdings" panose="05000000000000000000" pitchFamily="2" charset="2"/>
                        <a:buChar char="Ø"/>
                      </a:pPr>
                      <a:r>
                        <a:rPr lang="el-GR" sz="1400" dirty="0"/>
                        <a:t>Οι άνθρωποι μαθαίνουν μέσα από δραστηριότητες που δημιουργούν διασυνδέσεις με το υποκείμενο, τους στόχους, την κοινότητα, τα γνωστικά εργαλεία και τεχνουργήματα </a:t>
                      </a:r>
                      <a:endParaRPr lang="en-US" sz="1400" dirty="0"/>
                    </a:p>
                  </a:txBody>
                  <a:tcPr/>
                </a:tc>
                <a:extLst>
                  <a:ext uri="{0D108BD9-81ED-4DB2-BD59-A6C34878D82A}">
                    <a16:rowId xmlns:a16="http://schemas.microsoft.com/office/drawing/2014/main" val="638331904"/>
                  </a:ext>
                </a:extLst>
              </a:tr>
              <a:tr h="175313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l-GR" sz="1400" dirty="0"/>
                        <a:t>Μάθηση:</a:t>
                      </a:r>
                    </a:p>
                    <a:p>
                      <a:pPr marL="285750" indent="-285750">
                        <a:buFont typeface="Arial" panose="020B0604020202020204" pitchFamily="34" charset="0"/>
                        <a:buChar char="•"/>
                      </a:pPr>
                      <a:r>
                        <a:rPr lang="el-GR" sz="1400" dirty="0"/>
                        <a:t>Αυτοκαθοριζόμενη</a:t>
                      </a:r>
                    </a:p>
                    <a:p>
                      <a:pPr marL="285750" indent="-285750">
                        <a:buFont typeface="Arial" panose="020B0604020202020204" pitchFamily="34" charset="0"/>
                        <a:buChar char="•"/>
                      </a:pPr>
                      <a:r>
                        <a:rPr lang="el-GR" sz="1400" dirty="0"/>
                        <a:t>Εγκατεστημένη</a:t>
                      </a:r>
                      <a:endParaRPr lang="en-US" sz="1400"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indent="0">
                        <a:buFont typeface="Arial" panose="020B0604020202020204" pitchFamily="34" charset="0"/>
                        <a:buNone/>
                      </a:pPr>
                      <a:r>
                        <a:rPr lang="el-GR" sz="1400" dirty="0"/>
                        <a:t>Μάθηση: </a:t>
                      </a:r>
                    </a:p>
                    <a:p>
                      <a:pPr marL="0" indent="0">
                        <a:buFont typeface="Arial" panose="020B0604020202020204" pitchFamily="34" charset="0"/>
                        <a:buNone/>
                      </a:pPr>
                      <a:r>
                        <a:rPr lang="el-GR" sz="1400" dirty="0"/>
                        <a:t>Προσωπική</a:t>
                      </a:r>
                      <a:r>
                        <a:rPr lang="en-US" sz="1400" dirty="0"/>
                        <a:t> </a:t>
                      </a:r>
                      <a:r>
                        <a:rPr lang="el-GR" sz="1400" dirty="0"/>
                        <a:t>και Κοινωνική </a:t>
                      </a:r>
                    </a:p>
                    <a:p>
                      <a:pPr marL="285750" indent="-285750">
                        <a:buFont typeface="Arial" panose="020B0604020202020204" pitchFamily="34" charset="0"/>
                        <a:buChar char="•"/>
                      </a:pPr>
                      <a:r>
                        <a:rPr lang="el-GR" sz="1400" dirty="0"/>
                        <a:t>Δράση</a:t>
                      </a:r>
                    </a:p>
                    <a:p>
                      <a:pPr marL="285750" indent="-285750">
                        <a:buFont typeface="Arial" panose="020B0604020202020204" pitchFamily="34" charset="0"/>
                        <a:buChar char="•"/>
                      </a:pPr>
                      <a:r>
                        <a:rPr lang="el-GR" sz="1400" dirty="0"/>
                        <a:t>Κινητοποίηση </a:t>
                      </a:r>
                      <a:endParaRPr lang="en-US" sz="1400"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l-GR" sz="1400" dirty="0"/>
                        <a:t>Μάθηση:</a:t>
                      </a:r>
                    </a:p>
                    <a:p>
                      <a:r>
                        <a:rPr lang="el-GR" sz="1400" dirty="0"/>
                        <a:t>Εξαρτημένη από</a:t>
                      </a:r>
                    </a:p>
                    <a:p>
                      <a:pPr marL="285750" indent="-285750">
                        <a:buFont typeface="Arial" panose="020B0604020202020204" pitchFamily="34" charset="0"/>
                        <a:buChar char="•"/>
                      </a:pPr>
                      <a:r>
                        <a:rPr lang="el-GR" sz="1400" dirty="0"/>
                        <a:t>Εσωτερικούς κόμβους</a:t>
                      </a:r>
                    </a:p>
                    <a:p>
                      <a:pPr marL="285750" indent="-285750">
                        <a:buFont typeface="Arial" panose="020B0604020202020204" pitchFamily="34" charset="0"/>
                        <a:buChar char="•"/>
                      </a:pPr>
                      <a:r>
                        <a:rPr lang="el-GR" sz="1400" dirty="0"/>
                        <a:t>Εξωτερικούς κόμβους</a:t>
                      </a:r>
                      <a:endParaRPr lang="en-US" sz="1400"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l-GR" sz="1400" dirty="0"/>
                        <a:t>Μάθηση:</a:t>
                      </a:r>
                    </a:p>
                    <a:p>
                      <a:pPr marL="285750" indent="-285750">
                        <a:buFont typeface="Arial" panose="020B0604020202020204" pitchFamily="34" charset="0"/>
                        <a:buChar char="•"/>
                      </a:pPr>
                      <a:r>
                        <a:rPr lang="el-GR" sz="1400" dirty="0"/>
                        <a:t>Υποκείμενο/ Άτομο δρων</a:t>
                      </a:r>
                    </a:p>
                    <a:p>
                      <a:pPr marL="285750" indent="-285750">
                        <a:buFont typeface="Arial" panose="020B0604020202020204" pitchFamily="34" charset="0"/>
                        <a:buChar char="•"/>
                      </a:pPr>
                      <a:r>
                        <a:rPr lang="el-GR" sz="1400" dirty="0"/>
                        <a:t>«Αντικείμενο» κινητοποίησης</a:t>
                      </a:r>
                    </a:p>
                    <a:p>
                      <a:pPr marL="285750" indent="-285750">
                        <a:buFont typeface="Arial" panose="020B0604020202020204" pitchFamily="34" charset="0"/>
                        <a:buChar char="•"/>
                      </a:pPr>
                      <a:r>
                        <a:rPr lang="el-GR" sz="1400" dirty="0"/>
                        <a:t>Ενέργειες συνειδητές-</a:t>
                      </a:r>
                      <a:r>
                        <a:rPr lang="el-GR" sz="1400" baseline="0" dirty="0"/>
                        <a:t> στοχευμένες </a:t>
                      </a:r>
                      <a:endParaRPr lang="el-GR" sz="1400" dirty="0"/>
                    </a:p>
                    <a:p>
                      <a:pPr marL="285750" indent="-285750">
                        <a:buFont typeface="Arial" panose="020B0604020202020204" pitchFamily="34" charset="0"/>
                        <a:buChar char="•"/>
                      </a:pPr>
                      <a:r>
                        <a:rPr lang="el-GR" sz="1400" dirty="0"/>
                        <a:t>Πράξεις</a:t>
                      </a:r>
                      <a:r>
                        <a:rPr lang="el-GR" sz="1400" baseline="0" dirty="0"/>
                        <a:t> εσωτερικευμένες- υποσυνείδητες</a:t>
                      </a:r>
                      <a:endParaRPr lang="el-GR" sz="1400" dirty="0"/>
                    </a:p>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2557993414"/>
                  </a:ext>
                </a:extLst>
              </a:tr>
              <a:tr h="129330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indent="-285750">
                        <a:buFont typeface="Wingdings" panose="05000000000000000000" pitchFamily="2" charset="2"/>
                        <a:buChar char="§"/>
                      </a:pPr>
                      <a:r>
                        <a:rPr lang="el-GR" sz="1400" dirty="0"/>
                        <a:t>Εμπειρία</a:t>
                      </a:r>
                    </a:p>
                    <a:p>
                      <a:pPr marL="285750" indent="-285750">
                        <a:buFont typeface="Wingdings" panose="05000000000000000000" pitchFamily="2" charset="2"/>
                        <a:buChar char="§"/>
                      </a:pPr>
                      <a:r>
                        <a:rPr lang="el-GR" sz="1400" dirty="0"/>
                        <a:t>Κοινωνικοπολιτισμικό υπόβαθρο</a:t>
                      </a:r>
                    </a:p>
                    <a:p>
                      <a:pPr marL="285750" indent="-285750">
                        <a:buFont typeface="Wingdings" panose="05000000000000000000" pitchFamily="2" charset="2"/>
                        <a:buChar char="§"/>
                      </a:pPr>
                      <a:r>
                        <a:rPr lang="el-GR" sz="1400" dirty="0"/>
                        <a:t>Γνωστικό υπόβαθρο</a:t>
                      </a:r>
                    </a:p>
                    <a:p>
                      <a:pPr marL="0" indent="0">
                        <a:buFont typeface="Wingdings" panose="05000000000000000000" pitchFamily="2" charset="2"/>
                        <a:buNone/>
                      </a:pPr>
                      <a:endParaRPr lang="el-GR" sz="1700"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indent="-285750">
                        <a:buFont typeface="Wingdings" panose="05000000000000000000" pitchFamily="2" charset="2"/>
                        <a:buChar char="§"/>
                      </a:pPr>
                      <a:r>
                        <a:rPr lang="el-GR" sz="1400" dirty="0"/>
                        <a:t>Παρατήρηση</a:t>
                      </a:r>
                    </a:p>
                    <a:p>
                      <a:pPr marL="285750" indent="-285750">
                        <a:buFont typeface="Wingdings" panose="05000000000000000000" pitchFamily="2" charset="2"/>
                        <a:buChar char="§"/>
                      </a:pPr>
                      <a:r>
                        <a:rPr lang="el-GR" sz="1400" dirty="0"/>
                        <a:t>Μίμηση</a:t>
                      </a:r>
                    </a:p>
                    <a:p>
                      <a:pPr marL="285750" indent="-285750">
                        <a:buFont typeface="Wingdings" panose="05000000000000000000" pitchFamily="2" charset="2"/>
                        <a:buChar char="§"/>
                      </a:pPr>
                      <a:r>
                        <a:rPr lang="el-GR" sz="1400" dirty="0"/>
                        <a:t>Κοινωνικοπολιτισμικό Υπόβαθρο </a:t>
                      </a:r>
                      <a:endParaRPr lang="en-US" sz="1400"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indent="-285750" algn="l">
                        <a:buFont typeface="Wingdings" panose="05000000000000000000" pitchFamily="2" charset="2"/>
                        <a:buChar char="§"/>
                      </a:pPr>
                      <a:r>
                        <a:rPr lang="el-GR" sz="1400" dirty="0"/>
                        <a:t>Δίκτυο</a:t>
                      </a:r>
                    </a:p>
                    <a:p>
                      <a:pPr marL="285750" indent="-285750" algn="l">
                        <a:buFont typeface="Wingdings" panose="05000000000000000000" pitchFamily="2" charset="2"/>
                        <a:buChar char="§"/>
                      </a:pPr>
                      <a:r>
                        <a:rPr lang="el-GR" sz="1400" dirty="0"/>
                        <a:t>Κοινωνικο-πολιτισμικό υπόβαθρο</a:t>
                      </a:r>
                    </a:p>
                    <a:p>
                      <a:pPr marL="285750" indent="-285750" algn="l">
                        <a:buFont typeface="Wingdings" panose="05000000000000000000" pitchFamily="2" charset="2"/>
                        <a:buChar char="§"/>
                      </a:pPr>
                      <a:r>
                        <a:rPr lang="el-GR" sz="1400" dirty="0"/>
                        <a:t>Κριτική σκέψη</a:t>
                      </a:r>
                      <a:endParaRPr lang="en-US" sz="1400" dirty="0"/>
                    </a:p>
                  </a:txBody>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indent="-285750">
                        <a:buFont typeface="Wingdings" panose="05000000000000000000" pitchFamily="2" charset="2"/>
                        <a:buChar char="§"/>
                      </a:pPr>
                      <a:r>
                        <a:rPr lang="el-GR" sz="1400" dirty="0"/>
                        <a:t>Αλληλεπίδραση</a:t>
                      </a:r>
                    </a:p>
                    <a:p>
                      <a:pPr marL="285750" indent="-285750">
                        <a:buFont typeface="Wingdings" panose="05000000000000000000" pitchFamily="2" charset="2"/>
                        <a:buChar char="§"/>
                      </a:pPr>
                      <a:r>
                        <a:rPr lang="el-GR" sz="1400" dirty="0"/>
                        <a:t>Κοινωνικοί χώροι μάθησης</a:t>
                      </a:r>
                    </a:p>
                    <a:p>
                      <a:pPr marL="285750" indent="-285750">
                        <a:buFont typeface="Wingdings" panose="05000000000000000000" pitchFamily="2" charset="2"/>
                        <a:buChar char="§"/>
                      </a:pPr>
                      <a:r>
                        <a:rPr lang="el-GR" sz="1400" dirty="0"/>
                        <a:t>Κοινωνικο-πολιτισμικό υπόβαθρο</a:t>
                      </a:r>
                    </a:p>
                    <a:p>
                      <a:pPr marL="285750" indent="-285750">
                        <a:buFont typeface="Wingdings" panose="05000000000000000000" pitchFamily="2" charset="2"/>
                        <a:buChar char="§"/>
                      </a:pPr>
                      <a:endParaRPr lang="el-GR" sz="1400" dirty="0"/>
                    </a:p>
                    <a:p>
                      <a:pPr marL="0" indent="0">
                        <a:buFont typeface="Wingdings" panose="05000000000000000000" pitchFamily="2" charset="2"/>
                        <a:buNone/>
                      </a:pPr>
                      <a:endParaRPr lang="el-GR" sz="1400" dirty="0"/>
                    </a:p>
                    <a:p>
                      <a:pPr marL="285750" indent="-285750">
                        <a:buFont typeface="Wingdings" panose="05000000000000000000" pitchFamily="2" charset="2"/>
                        <a:buChar char="§"/>
                      </a:pPr>
                      <a:endParaRPr lang="en-US" sz="1400" dirty="0"/>
                    </a:p>
                  </a:txBody>
                  <a:tcPr/>
                </a:tc>
                <a:extLst>
                  <a:ext uri="{0D108BD9-81ED-4DB2-BD59-A6C34878D82A}">
                    <a16:rowId xmlns:a16="http://schemas.microsoft.com/office/drawing/2014/main" val="3339673007"/>
                  </a:ext>
                </a:extLst>
              </a:tr>
            </a:tbl>
          </a:graphicData>
        </a:graphic>
      </p:graphicFrame>
    </p:spTree>
    <p:extLst>
      <p:ext uri="{BB962C8B-B14F-4D97-AF65-F5344CB8AC3E}">
        <p14:creationId xmlns:p14="http://schemas.microsoft.com/office/powerpoint/2010/main" val="4160809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2065AFC3-729B-2DD6-5254-08E3BD936531}"/>
              </a:ext>
            </a:extLst>
          </p:cNvPr>
          <p:cNvPicPr>
            <a:picLocks noChangeAspect="1"/>
          </p:cNvPicPr>
          <p:nvPr/>
        </p:nvPicPr>
        <p:blipFill>
          <a:blip r:embed="rId2"/>
          <a:stretch>
            <a:fillRect/>
          </a:stretch>
        </p:blipFill>
        <p:spPr>
          <a:xfrm>
            <a:off x="3206627" y="2264287"/>
            <a:ext cx="841321" cy="469433"/>
          </a:xfrm>
          <a:prstGeom prst="rect">
            <a:avLst/>
          </a:prstGeom>
        </p:spPr>
      </p:pic>
      <p:pic>
        <p:nvPicPr>
          <p:cNvPr id="7" name="Εικόνα 6">
            <a:extLst>
              <a:ext uri="{FF2B5EF4-FFF2-40B4-BE49-F238E27FC236}">
                <a16:creationId xmlns:a16="http://schemas.microsoft.com/office/drawing/2014/main" id="{2F4D64ED-700B-864E-9960-0F57E06920E9}"/>
              </a:ext>
            </a:extLst>
          </p:cNvPr>
          <p:cNvPicPr>
            <a:picLocks noChangeAspect="1"/>
          </p:cNvPicPr>
          <p:nvPr/>
        </p:nvPicPr>
        <p:blipFill>
          <a:blip r:embed="rId3"/>
          <a:stretch>
            <a:fillRect/>
          </a:stretch>
        </p:blipFill>
        <p:spPr>
          <a:xfrm>
            <a:off x="7601159" y="2090536"/>
            <a:ext cx="914479" cy="597460"/>
          </a:xfrm>
          <a:prstGeom prst="rect">
            <a:avLst/>
          </a:prstGeom>
        </p:spPr>
      </p:pic>
      <p:pic>
        <p:nvPicPr>
          <p:cNvPr id="9" name="Εικόνα 8">
            <a:extLst>
              <a:ext uri="{FF2B5EF4-FFF2-40B4-BE49-F238E27FC236}">
                <a16:creationId xmlns:a16="http://schemas.microsoft.com/office/drawing/2014/main" id="{7B6F7C10-8AD3-0B4F-2FAF-7146D35A4FEE}"/>
              </a:ext>
            </a:extLst>
          </p:cNvPr>
          <p:cNvPicPr>
            <a:picLocks noChangeAspect="1"/>
          </p:cNvPicPr>
          <p:nvPr/>
        </p:nvPicPr>
        <p:blipFill>
          <a:blip r:embed="rId4"/>
          <a:stretch>
            <a:fillRect/>
          </a:stretch>
        </p:blipFill>
        <p:spPr>
          <a:xfrm>
            <a:off x="5382706" y="3806525"/>
            <a:ext cx="713294" cy="1054699"/>
          </a:xfrm>
          <a:prstGeom prst="rect">
            <a:avLst/>
          </a:prstGeom>
        </p:spPr>
      </p:pic>
      <p:sp>
        <p:nvSpPr>
          <p:cNvPr id="14" name="TextBox 13">
            <a:extLst>
              <a:ext uri="{FF2B5EF4-FFF2-40B4-BE49-F238E27FC236}">
                <a16:creationId xmlns:a16="http://schemas.microsoft.com/office/drawing/2014/main" id="{63998022-9662-DD9B-5E9A-50C9C5CCF6A4}"/>
              </a:ext>
            </a:extLst>
          </p:cNvPr>
          <p:cNvSpPr txBox="1"/>
          <p:nvPr/>
        </p:nvSpPr>
        <p:spPr>
          <a:xfrm>
            <a:off x="-1259038" y="3733642"/>
            <a:ext cx="609600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Μαθαίνω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πως να μαθαίνω</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CACB7CD7-79D1-4198-5555-C1D735C1C3C2}"/>
              </a:ext>
            </a:extLst>
          </p:cNvPr>
          <p:cNvSpPr txBox="1"/>
          <p:nvPr/>
        </p:nvSpPr>
        <p:spPr>
          <a:xfrm>
            <a:off x="988476" y="4187425"/>
            <a:ext cx="672465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Μαθαίνουμε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Calibri" panose="020F0502020204030204"/>
                <a:ea typeface="+mn-ea"/>
                <a:cs typeface="+mn-cs"/>
              </a:rPr>
              <a:t>μαζί και μόνοι</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e 6">
            <a:extLst>
              <a:ext uri="{FF2B5EF4-FFF2-40B4-BE49-F238E27FC236}">
                <a16:creationId xmlns:a16="http://schemas.microsoft.com/office/drawing/2014/main" id="{65E7BB44-8C27-1C5A-B3A9-A3D984A37AC1}"/>
              </a:ext>
            </a:extLst>
          </p:cNvPr>
          <p:cNvGraphicFramePr>
            <a:graphicFrameLocks noGrp="1"/>
          </p:cNvGraphicFramePr>
          <p:nvPr>
            <p:extLst>
              <p:ext uri="{D42A27DB-BD31-4B8C-83A1-F6EECF244321}">
                <p14:modId xmlns:p14="http://schemas.microsoft.com/office/powerpoint/2010/main" val="133219774"/>
              </p:ext>
            </p:extLst>
          </p:nvPr>
        </p:nvGraphicFramePr>
        <p:xfrm>
          <a:off x="729223" y="1276650"/>
          <a:ext cx="2263090" cy="1988552"/>
        </p:xfrm>
        <a:graphic>
          <a:graphicData uri="http://schemas.openxmlformats.org/drawingml/2006/table">
            <a:tbl>
              <a:tblPr firstRow="1" bandRow="1">
                <a:tableStyleId>{B301B821-A1FF-4177-AEE7-76D212191A09}</a:tableStyleId>
              </a:tblPr>
              <a:tblGrid>
                <a:gridCol w="2263090">
                  <a:extLst>
                    <a:ext uri="{9D8B030D-6E8A-4147-A177-3AD203B41FA5}">
                      <a16:colId xmlns:a16="http://schemas.microsoft.com/office/drawing/2014/main" val="1909977426"/>
                    </a:ext>
                  </a:extLst>
                </a:gridCol>
              </a:tblGrid>
              <a:tr h="748093">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algn="ctr"/>
                      <a:r>
                        <a:rPr lang="el-GR" dirty="0"/>
                        <a:t>Η μάθηση γίνεται βάσει </a:t>
                      </a:r>
                      <a:endParaRPr lang="en-US" dirty="0"/>
                    </a:p>
                  </a:txBody>
                  <a:tcPr>
                    <a:lnB w="12700" cmpd="sng">
                      <a:noFill/>
                    </a:lnB>
                  </a:tcPr>
                </a:tc>
                <a:extLst>
                  <a:ext uri="{0D108BD9-81ED-4DB2-BD59-A6C34878D82A}">
                    <a16:rowId xmlns:a16="http://schemas.microsoft.com/office/drawing/2014/main" val="3600138474"/>
                  </a:ext>
                </a:extLst>
              </a:tr>
              <a:tr h="124045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468630" indent="-285750">
                        <a:buFont typeface="Arial" panose="020B0604020202020204" pitchFamily="34" charset="0"/>
                        <a:buChar char="•"/>
                      </a:pPr>
                      <a:r>
                        <a:rPr lang="el-GR" dirty="0"/>
                        <a:t>Πλαισίου </a:t>
                      </a:r>
                    </a:p>
                    <a:p>
                      <a:pPr marL="182880"/>
                      <a:endParaRPr lang="en-US" dirty="0"/>
                    </a:p>
                    <a:p>
                      <a:pPr marL="468630" indent="-285750">
                        <a:buFont typeface="Arial" panose="020B0604020202020204" pitchFamily="34" charset="0"/>
                        <a:buChar char="•"/>
                      </a:pPr>
                      <a:r>
                        <a:rPr lang="el-GR" dirty="0"/>
                        <a:t>Περιβάλλοντος </a:t>
                      </a:r>
                      <a:endParaRPr lang="en-US"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53611725"/>
                  </a:ext>
                </a:extLst>
              </a:tr>
            </a:tbl>
          </a:graphicData>
        </a:graphic>
      </p:graphicFrame>
      <p:graphicFrame>
        <p:nvGraphicFramePr>
          <p:cNvPr id="3" name="Table 8">
            <a:extLst>
              <a:ext uri="{FF2B5EF4-FFF2-40B4-BE49-F238E27FC236}">
                <a16:creationId xmlns:a16="http://schemas.microsoft.com/office/drawing/2014/main" id="{94D41EF1-85B2-A0E0-6EE4-A2F6466E8DFD}"/>
              </a:ext>
            </a:extLst>
          </p:cNvPr>
          <p:cNvGraphicFramePr>
            <a:graphicFrameLocks noGrp="1"/>
          </p:cNvGraphicFramePr>
          <p:nvPr>
            <p:extLst>
              <p:ext uri="{D42A27DB-BD31-4B8C-83A1-F6EECF244321}">
                <p14:modId xmlns:p14="http://schemas.microsoft.com/office/powerpoint/2010/main" val="3403491830"/>
              </p:ext>
            </p:extLst>
          </p:nvPr>
        </p:nvGraphicFramePr>
        <p:xfrm>
          <a:off x="4262262" y="1175402"/>
          <a:ext cx="3040655" cy="2177769"/>
        </p:xfrm>
        <a:graphic>
          <a:graphicData uri="http://schemas.openxmlformats.org/drawingml/2006/table">
            <a:tbl>
              <a:tblPr firstRow="1" bandRow="1">
                <a:tableStyleId>{B301B821-A1FF-4177-AEE7-76D212191A09}</a:tableStyleId>
              </a:tblPr>
              <a:tblGrid>
                <a:gridCol w="3040655">
                  <a:extLst>
                    <a:ext uri="{9D8B030D-6E8A-4147-A177-3AD203B41FA5}">
                      <a16:colId xmlns:a16="http://schemas.microsoft.com/office/drawing/2014/main" val="2924304986"/>
                    </a:ext>
                  </a:extLst>
                </a:gridCol>
              </a:tblGrid>
              <a:tr h="725923">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r>
                        <a:rPr lang="el-GR" dirty="0"/>
                        <a:t>Δημιουργία Αυθεντικών Περιβαλλόντων μάθησης</a:t>
                      </a:r>
                      <a:endParaRPr lang="en-US" dirty="0"/>
                    </a:p>
                  </a:txBody>
                  <a:tcPr/>
                </a:tc>
                <a:extLst>
                  <a:ext uri="{0D108BD9-81ED-4DB2-BD59-A6C34878D82A}">
                    <a16:rowId xmlns:a16="http://schemas.microsoft.com/office/drawing/2014/main" val="1400594595"/>
                  </a:ext>
                </a:extLst>
              </a:tr>
              <a:tr h="725923">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l-GR" dirty="0"/>
                        <a:t>Απουσία Οικονομικών και φυσικών περιορισμών</a:t>
                      </a:r>
                      <a:endParaRPr lang="en-US" dirty="0"/>
                    </a:p>
                  </a:txBody>
                  <a:tcPr/>
                </a:tc>
                <a:extLst>
                  <a:ext uri="{0D108BD9-81ED-4DB2-BD59-A6C34878D82A}">
                    <a16:rowId xmlns:a16="http://schemas.microsoft.com/office/drawing/2014/main" val="2363123423"/>
                  </a:ext>
                </a:extLst>
              </a:tr>
              <a:tr h="725923">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l-GR" dirty="0"/>
                        <a:t>Χρήση εργαλείων (π.χ. βιβλία, χάρτες, </a:t>
                      </a:r>
                      <a:r>
                        <a:rPr lang="fr-FR" dirty="0"/>
                        <a:t>VR/ AR)</a:t>
                      </a:r>
                      <a:endParaRPr lang="en-US" dirty="0"/>
                    </a:p>
                  </a:txBody>
                  <a:tcPr/>
                </a:tc>
                <a:extLst>
                  <a:ext uri="{0D108BD9-81ED-4DB2-BD59-A6C34878D82A}">
                    <a16:rowId xmlns:a16="http://schemas.microsoft.com/office/drawing/2014/main" val="781289302"/>
                  </a:ext>
                </a:extLst>
              </a:tr>
            </a:tbl>
          </a:graphicData>
        </a:graphic>
      </p:graphicFrame>
      <p:graphicFrame>
        <p:nvGraphicFramePr>
          <p:cNvPr id="11" name="Table 11">
            <a:extLst>
              <a:ext uri="{FF2B5EF4-FFF2-40B4-BE49-F238E27FC236}">
                <a16:creationId xmlns:a16="http://schemas.microsoft.com/office/drawing/2014/main" id="{5D6EF423-04D5-DDD3-95B3-9621B5B0B5F1}"/>
              </a:ext>
            </a:extLst>
          </p:cNvPr>
          <p:cNvGraphicFramePr>
            <a:graphicFrameLocks noGrp="1"/>
          </p:cNvGraphicFramePr>
          <p:nvPr>
            <p:extLst>
              <p:ext uri="{D42A27DB-BD31-4B8C-83A1-F6EECF244321}">
                <p14:modId xmlns:p14="http://schemas.microsoft.com/office/powerpoint/2010/main" val="1579429520"/>
              </p:ext>
            </p:extLst>
          </p:nvPr>
        </p:nvGraphicFramePr>
        <p:xfrm>
          <a:off x="8890612" y="493380"/>
          <a:ext cx="2750544" cy="4694463"/>
        </p:xfrm>
        <a:graphic>
          <a:graphicData uri="http://schemas.openxmlformats.org/drawingml/2006/table">
            <a:tbl>
              <a:tblPr firstRow="1" bandRow="1">
                <a:tableStyleId>{5C22544A-7EE6-4342-B048-85BDC9FD1C3A}</a:tableStyleId>
              </a:tblPr>
              <a:tblGrid>
                <a:gridCol w="2750544">
                  <a:extLst>
                    <a:ext uri="{9D8B030D-6E8A-4147-A177-3AD203B41FA5}">
                      <a16:colId xmlns:a16="http://schemas.microsoft.com/office/drawing/2014/main" val="3691978811"/>
                    </a:ext>
                  </a:extLst>
                </a:gridCol>
              </a:tblGrid>
              <a:tr h="762543">
                <a:tc>
                  <a:txBody>
                    <a:bodyPr/>
                    <a:lstStyle/>
                    <a:p>
                      <a:r>
                        <a:rPr lang="el-GR" dirty="0">
                          <a:latin typeface="Calibri" panose="020F0502020204030204" pitchFamily="34" charset="0"/>
                          <a:ea typeface="Calibri" panose="020F0502020204030204" pitchFamily="34" charset="0"/>
                          <a:cs typeface="Calibri" panose="020F0502020204030204" pitchFamily="34" charset="0"/>
                        </a:rPr>
                        <a:t>Αύξηση συνεργατικών δραστηριοτήτων</a:t>
                      </a:r>
                      <a:endParaRPr lang="en-US"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742697525"/>
                  </a:ext>
                </a:extLst>
              </a:tr>
              <a:tr h="615754">
                <a:tc>
                  <a:txBody>
                    <a:bodyPr/>
                    <a:lstStyle/>
                    <a:p>
                      <a:r>
                        <a:rPr lang="el-GR" dirty="0">
                          <a:latin typeface="Calibri" panose="020F0502020204030204" pitchFamily="34" charset="0"/>
                          <a:ea typeface="Calibri" panose="020F0502020204030204" pitchFamily="34" charset="0"/>
                          <a:cs typeface="Calibri" panose="020F0502020204030204" pitchFamily="34" charset="0"/>
                        </a:rPr>
                        <a:t>Αύξηση της ομαδικής επεξεργασίας δεδομένων</a:t>
                      </a:r>
                      <a:endParaRPr lang="en-US"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746994879"/>
                  </a:ext>
                </a:extLst>
              </a:tr>
              <a:tr h="725923">
                <a:tc>
                  <a:txBody>
                    <a:bodyPr/>
                    <a:lstStyle/>
                    <a:p>
                      <a:r>
                        <a:rPr lang="el-GR" dirty="0">
                          <a:latin typeface="Calibri" panose="020F0502020204030204" pitchFamily="34" charset="0"/>
                          <a:ea typeface="Calibri" panose="020F0502020204030204" pitchFamily="34" charset="0"/>
                          <a:cs typeface="Calibri" panose="020F0502020204030204" pitchFamily="34" charset="0"/>
                        </a:rPr>
                        <a:t>Αναστοχασμός για την ενίσχυση ακαδημαϊκών επιτευγμάτων</a:t>
                      </a:r>
                      <a:endParaRPr lang="en-US"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389259860"/>
                  </a:ext>
                </a:extLst>
              </a:tr>
              <a:tr h="725923">
                <a:tc>
                  <a:txBody>
                    <a:bodyPr/>
                    <a:lstStyle/>
                    <a:p>
                      <a:r>
                        <a:rPr lang="el-GR" dirty="0">
                          <a:latin typeface="Calibri" panose="020F0502020204030204" pitchFamily="34" charset="0"/>
                          <a:ea typeface="Calibri" panose="020F0502020204030204" pitchFamily="34" charset="0"/>
                          <a:cs typeface="Calibri" panose="020F0502020204030204" pitchFamily="34" charset="0"/>
                        </a:rPr>
                        <a:t>Σχεδιασμός εκπαιδευτικού υλικού καταναλώσιμου από διάφορες διαδρομές</a:t>
                      </a:r>
                      <a:endParaRPr lang="en-US"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147203870"/>
                  </a:ext>
                </a:extLst>
              </a:tr>
              <a:tr h="0">
                <a:tc>
                  <a:txBody>
                    <a:bodyPr/>
                    <a:lstStyle/>
                    <a:p>
                      <a:r>
                        <a:rPr lang="el-GR" dirty="0">
                          <a:latin typeface="Calibri" panose="020F0502020204030204" pitchFamily="34" charset="0"/>
                          <a:ea typeface="Calibri" panose="020F0502020204030204" pitchFamily="34" charset="0"/>
                          <a:cs typeface="Calibri" panose="020F0502020204030204" pitchFamily="34" charset="0"/>
                        </a:rPr>
                        <a:t>Πλαισίωση δραστηριοτήτων με ψηφιακά εργαλεία – Δημιουργία αλληλεπιδράσεων  </a:t>
                      </a:r>
                      <a:r>
                        <a:rPr lang="fr-FR" dirty="0">
                          <a:latin typeface="Calibri" panose="020F0502020204030204" pitchFamily="34" charset="0"/>
                          <a:ea typeface="Calibri" panose="020F0502020204030204" pitchFamily="34" charset="0"/>
                          <a:cs typeface="Calibri" panose="020F0502020204030204" pitchFamily="34" charset="0"/>
                        </a:rPr>
                        <a:t>VR/ AR</a:t>
                      </a:r>
                      <a:endParaRPr lang="en-US"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87692263"/>
                  </a:ext>
                </a:extLst>
              </a:tr>
            </a:tbl>
          </a:graphicData>
        </a:graphic>
      </p:graphicFrame>
      <p:graphicFrame>
        <p:nvGraphicFramePr>
          <p:cNvPr id="12" name="Table 13">
            <a:extLst>
              <a:ext uri="{FF2B5EF4-FFF2-40B4-BE49-F238E27FC236}">
                <a16:creationId xmlns:a16="http://schemas.microsoft.com/office/drawing/2014/main" id="{5143E667-740B-3C9B-4A88-7C803129FDE5}"/>
              </a:ext>
            </a:extLst>
          </p:cNvPr>
          <p:cNvGraphicFramePr>
            <a:graphicFrameLocks noGrp="1"/>
          </p:cNvGraphicFramePr>
          <p:nvPr>
            <p:extLst>
              <p:ext uri="{D42A27DB-BD31-4B8C-83A1-F6EECF244321}">
                <p14:modId xmlns:p14="http://schemas.microsoft.com/office/powerpoint/2010/main" val="1022757465"/>
              </p:ext>
            </p:extLst>
          </p:nvPr>
        </p:nvGraphicFramePr>
        <p:xfrm>
          <a:off x="2583455" y="5002836"/>
          <a:ext cx="6015211" cy="1201599"/>
        </p:xfrm>
        <a:graphic>
          <a:graphicData uri="http://schemas.openxmlformats.org/drawingml/2006/table">
            <a:tbl>
              <a:tblPr firstRow="1" bandRow="1">
                <a:tableStyleId>{5C22544A-7EE6-4342-B048-85BDC9FD1C3A}</a:tableStyleId>
              </a:tblPr>
              <a:tblGrid>
                <a:gridCol w="6015211">
                  <a:extLst>
                    <a:ext uri="{9D8B030D-6E8A-4147-A177-3AD203B41FA5}">
                      <a16:colId xmlns:a16="http://schemas.microsoft.com/office/drawing/2014/main" val="4116146574"/>
                    </a:ext>
                  </a:extLst>
                </a:gridCol>
              </a:tblGrid>
              <a:tr h="305448">
                <a:tc>
                  <a:txBody>
                    <a:bodyPr/>
                    <a:lstStyle/>
                    <a:p>
                      <a:pPr algn="ctr"/>
                      <a:r>
                        <a:rPr lang="el-GR" dirty="0">
                          <a:latin typeface="Calibri" panose="020F0502020204030204" pitchFamily="34" charset="0"/>
                          <a:ea typeface="Calibri" panose="020F0502020204030204" pitchFamily="34" charset="0"/>
                          <a:cs typeface="Calibri" panose="020F0502020204030204" pitchFamily="34" charset="0"/>
                        </a:rPr>
                        <a:t>Ενδυνάμωση Μνήμης</a:t>
                      </a:r>
                      <a:endParaRPr lang="en-US"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93309288"/>
                  </a:ext>
                </a:extLst>
              </a:tr>
              <a:tr h="450032">
                <a:tc>
                  <a:txBody>
                    <a:bodyPr/>
                    <a:lstStyle/>
                    <a:p>
                      <a:pPr algn="ctr"/>
                      <a:r>
                        <a:rPr lang="el-GR" dirty="0">
                          <a:latin typeface="Calibri" panose="020F0502020204030204" pitchFamily="34" charset="0"/>
                          <a:ea typeface="Calibri" panose="020F0502020204030204" pitchFamily="34" charset="0"/>
                          <a:cs typeface="Calibri" panose="020F0502020204030204" pitchFamily="34" charset="0"/>
                        </a:rPr>
                        <a:t>Δημιουργία </a:t>
                      </a:r>
                      <a:r>
                        <a:rPr lang="el-GR" dirty="0" err="1">
                          <a:latin typeface="Calibri" panose="020F0502020204030204" pitchFamily="34" charset="0"/>
                          <a:ea typeface="Calibri" panose="020F0502020204030204" pitchFamily="34" charset="0"/>
                          <a:cs typeface="Calibri" panose="020F0502020204030204" pitchFamily="34" charset="0"/>
                        </a:rPr>
                        <a:t>Κοινωνικο</a:t>
                      </a:r>
                      <a:r>
                        <a:rPr lang="el-GR" dirty="0">
                          <a:latin typeface="Calibri" panose="020F0502020204030204" pitchFamily="34" charset="0"/>
                          <a:ea typeface="Calibri" panose="020F0502020204030204" pitchFamily="34" charset="0"/>
                          <a:cs typeface="Calibri" panose="020F0502020204030204" pitchFamily="34" charset="0"/>
                        </a:rPr>
                        <a:t>- Πολιτισμικών Διασυνδέσεων</a:t>
                      </a:r>
                      <a:endParaRPr lang="en-US"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195177154"/>
                  </a:ext>
                </a:extLst>
              </a:tr>
              <a:tr h="385807">
                <a:tc>
                  <a:txBody>
                    <a:bodyPr/>
                    <a:lstStyle/>
                    <a:p>
                      <a:pPr algn="ctr"/>
                      <a:r>
                        <a:rPr lang="el-GR" b="1" dirty="0">
                          <a:latin typeface="Calibri" panose="020F0502020204030204" pitchFamily="34" charset="0"/>
                          <a:ea typeface="Calibri" panose="020F0502020204030204" pitchFamily="34" charset="0"/>
                          <a:cs typeface="Calibri" panose="020F0502020204030204" pitchFamily="34" charset="0"/>
                        </a:rPr>
                        <a:t>Καθολική Σχεδίαση για τη Μάθηση</a:t>
                      </a:r>
                      <a:endParaRPr lang="en-US" b="1"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10403601"/>
                  </a:ext>
                </a:extLst>
              </a:tr>
            </a:tbl>
          </a:graphicData>
        </a:graphic>
      </p:graphicFrame>
    </p:spTree>
    <p:extLst>
      <p:ext uri="{BB962C8B-B14F-4D97-AF65-F5344CB8AC3E}">
        <p14:creationId xmlns:p14="http://schemas.microsoft.com/office/powerpoint/2010/main" val="2970620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rrow: Curved Up 9">
            <a:extLst>
              <a:ext uri="{FF2B5EF4-FFF2-40B4-BE49-F238E27FC236}">
                <a16:creationId xmlns:a16="http://schemas.microsoft.com/office/drawing/2014/main" id="{8958D106-5927-06C7-01F1-4D838FFACDFE}"/>
              </a:ext>
            </a:extLst>
          </p:cNvPr>
          <p:cNvSpPr/>
          <p:nvPr/>
        </p:nvSpPr>
        <p:spPr>
          <a:xfrm>
            <a:off x="8361802" y="5769660"/>
            <a:ext cx="1740665" cy="782197"/>
          </a:xfrm>
          <a:prstGeom prst="curvedUpArrow">
            <a:avLst/>
          </a:prstGeom>
          <a:solidFill>
            <a:srgbClr val="ED7D31"/>
          </a:solidFill>
          <a:ln w="12700" cap="flat" cmpd="sng" algn="ctr">
            <a:solidFill>
              <a:srgbClr val="ED7D31">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3DE47928-98D8-379B-45C0-8342FF0814A9}"/>
              </a:ext>
            </a:extLst>
          </p:cNvPr>
          <p:cNvSpPr>
            <a:spLocks noGrp="1"/>
          </p:cNvSpPr>
          <p:nvPr>
            <p:ph type="title"/>
          </p:nvPr>
        </p:nvSpPr>
        <p:spPr>
          <a:xfrm>
            <a:off x="1504951" y="295275"/>
            <a:ext cx="10582274" cy="885825"/>
          </a:xfrm>
        </p:spPr>
        <p:txBody>
          <a:bodyPr>
            <a:normAutofit/>
          </a:bodyPr>
          <a:lstStyle/>
          <a:p>
            <a:r>
              <a:rPr lang="el-GR" sz="2800" dirty="0">
                <a:ln w="0"/>
                <a:solidFill>
                  <a:schemeClr val="accent1"/>
                </a:solidFill>
                <a:effectLst>
                  <a:outerShdw blurRad="38100" dist="25400" dir="5400000" algn="ctr" rotWithShape="0">
                    <a:srgbClr val="6E747A">
                      <a:alpha val="43000"/>
                    </a:srgbClr>
                  </a:outerShdw>
                </a:effectLst>
              </a:rPr>
              <a:t>Η χρήση </a:t>
            </a:r>
            <a:r>
              <a:rPr lang="en-US" sz="2800" dirty="0">
                <a:ln w="0"/>
                <a:solidFill>
                  <a:schemeClr val="accent1"/>
                </a:solidFill>
                <a:effectLst>
                  <a:outerShdw blurRad="38100" dist="25400" dir="5400000" algn="ctr" rotWithShape="0">
                    <a:srgbClr val="6E747A">
                      <a:alpha val="43000"/>
                    </a:srgbClr>
                  </a:outerShdw>
                </a:effectLst>
              </a:rPr>
              <a:t>VR/AR</a:t>
            </a:r>
            <a:r>
              <a:rPr lang="el-GR" sz="2800" dirty="0">
                <a:ln w="0"/>
                <a:solidFill>
                  <a:schemeClr val="accent1"/>
                </a:solidFill>
                <a:effectLst>
                  <a:outerShdw blurRad="38100" dist="25400" dir="5400000" algn="ctr" rotWithShape="0">
                    <a:srgbClr val="6E747A">
                      <a:alpha val="43000"/>
                    </a:srgbClr>
                  </a:outerShdw>
                </a:effectLst>
              </a:rPr>
              <a:t> περιβαλλόντων στην</a:t>
            </a:r>
            <a:r>
              <a:rPr lang="en-US" sz="2800" dirty="0">
                <a:ln w="0"/>
                <a:solidFill>
                  <a:schemeClr val="accent1"/>
                </a:solidFill>
                <a:effectLst>
                  <a:outerShdw blurRad="38100" dist="25400" dir="5400000" algn="ctr" rotWithShape="0">
                    <a:srgbClr val="6E747A">
                      <a:alpha val="43000"/>
                    </a:srgbClr>
                  </a:outerShdw>
                </a:effectLst>
              </a:rPr>
              <a:t> </a:t>
            </a:r>
            <a:r>
              <a:rPr lang="el-GR" sz="2800" dirty="0">
                <a:ln w="0"/>
                <a:solidFill>
                  <a:schemeClr val="accent1"/>
                </a:solidFill>
                <a:effectLst>
                  <a:outerShdw blurRad="38100" dist="25400" dir="5400000" algn="ctr" rotWithShape="0">
                    <a:srgbClr val="6E747A">
                      <a:alpha val="43000"/>
                    </a:srgbClr>
                  </a:outerShdw>
                </a:effectLst>
              </a:rPr>
              <a:t>Εκπαίδευση </a:t>
            </a:r>
            <a:r>
              <a:rPr lang="en-US" sz="2800" dirty="0">
                <a:ln w="0"/>
                <a:solidFill>
                  <a:schemeClr val="accent1"/>
                </a:solidFill>
                <a:effectLst>
                  <a:outerShdw blurRad="38100" dist="25400" dir="5400000" algn="ctr" rotWithShape="0">
                    <a:srgbClr val="6E747A">
                      <a:alpha val="43000"/>
                    </a:srgbClr>
                  </a:outerShdw>
                </a:effectLst>
              </a:rPr>
              <a:t>(VLE)</a:t>
            </a:r>
            <a:endParaRPr lang="el-GR" sz="2800" dirty="0">
              <a:ln w="0"/>
              <a:solidFill>
                <a:schemeClr val="accent1"/>
              </a:solidFill>
              <a:effectLst>
                <a:outerShdw blurRad="38100" dist="25400" dir="5400000" algn="ctr" rotWithShape="0">
                  <a:srgbClr val="6E747A">
                    <a:alpha val="43000"/>
                  </a:srgbClr>
                </a:outerShdw>
              </a:effectLst>
            </a:endParaRPr>
          </a:p>
        </p:txBody>
      </p:sp>
      <p:graphicFrame>
        <p:nvGraphicFramePr>
          <p:cNvPr id="6" name="Table 4">
            <a:extLst>
              <a:ext uri="{FF2B5EF4-FFF2-40B4-BE49-F238E27FC236}">
                <a16:creationId xmlns:a16="http://schemas.microsoft.com/office/drawing/2014/main" id="{22EBE830-1D8E-9C58-D620-4572893CBAD0}"/>
              </a:ext>
            </a:extLst>
          </p:cNvPr>
          <p:cNvGraphicFramePr>
            <a:graphicFrameLocks noGrp="1"/>
          </p:cNvGraphicFramePr>
          <p:nvPr>
            <p:extLst>
              <p:ext uri="{D42A27DB-BD31-4B8C-83A1-F6EECF244321}">
                <p14:modId xmlns:p14="http://schemas.microsoft.com/office/powerpoint/2010/main" val="1059557517"/>
              </p:ext>
            </p:extLst>
          </p:nvPr>
        </p:nvGraphicFramePr>
        <p:xfrm>
          <a:off x="559334" y="1432696"/>
          <a:ext cx="4776502" cy="1709163"/>
        </p:xfrm>
        <a:graphic>
          <a:graphicData uri="http://schemas.openxmlformats.org/drawingml/2006/table">
            <a:tbl>
              <a:tblPr firstRow="1" bandRow="1"/>
              <a:tblGrid>
                <a:gridCol w="1828845">
                  <a:extLst>
                    <a:ext uri="{9D8B030D-6E8A-4147-A177-3AD203B41FA5}">
                      <a16:colId xmlns:a16="http://schemas.microsoft.com/office/drawing/2014/main" val="1137265808"/>
                    </a:ext>
                  </a:extLst>
                </a:gridCol>
                <a:gridCol w="2947657">
                  <a:extLst>
                    <a:ext uri="{9D8B030D-6E8A-4147-A177-3AD203B41FA5}">
                      <a16:colId xmlns:a16="http://schemas.microsoft.com/office/drawing/2014/main" val="2167353191"/>
                    </a:ext>
                  </a:extLst>
                </a:gridCol>
              </a:tblGrid>
              <a:tr h="455777">
                <a:tc>
                  <a:txBody>
                    <a:bodyPr/>
                    <a:lstStyle>
                      <a:lvl1pPr marL="0" algn="l" defTabSz="457200" rtl="0" eaLnBrk="1" latinLnBrk="0" hangingPunct="1">
                        <a:defRPr sz="1800" b="1" kern="1200">
                          <a:solidFill>
                            <a:schemeClr val="dk1"/>
                          </a:solidFill>
                          <a:latin typeface="Calibri" panose="020F0502020204030204"/>
                        </a:defRPr>
                      </a:lvl1pPr>
                      <a:lvl2pPr marL="457200" algn="l" defTabSz="457200" rtl="0" eaLnBrk="1" latinLnBrk="0" hangingPunct="1">
                        <a:defRPr sz="1800" b="1" kern="1200">
                          <a:solidFill>
                            <a:schemeClr val="dk1"/>
                          </a:solidFill>
                          <a:latin typeface="Calibri" panose="020F0502020204030204"/>
                        </a:defRPr>
                      </a:lvl2pPr>
                      <a:lvl3pPr marL="914400" algn="l" defTabSz="457200" rtl="0" eaLnBrk="1" latinLnBrk="0" hangingPunct="1">
                        <a:defRPr sz="1800" b="1" kern="1200">
                          <a:solidFill>
                            <a:schemeClr val="dk1"/>
                          </a:solidFill>
                          <a:latin typeface="Calibri" panose="020F0502020204030204"/>
                        </a:defRPr>
                      </a:lvl3pPr>
                      <a:lvl4pPr marL="1371600" algn="l" defTabSz="457200" rtl="0" eaLnBrk="1" latinLnBrk="0" hangingPunct="1">
                        <a:defRPr sz="1800" b="1" kern="1200">
                          <a:solidFill>
                            <a:schemeClr val="dk1"/>
                          </a:solidFill>
                          <a:latin typeface="Calibri" panose="020F0502020204030204"/>
                        </a:defRPr>
                      </a:lvl4pPr>
                      <a:lvl5pPr marL="1828800" algn="l" defTabSz="457200" rtl="0" eaLnBrk="1" latinLnBrk="0" hangingPunct="1">
                        <a:defRPr sz="1800" b="1" kern="1200">
                          <a:solidFill>
                            <a:schemeClr val="dk1"/>
                          </a:solidFill>
                          <a:latin typeface="Calibri" panose="020F0502020204030204"/>
                        </a:defRPr>
                      </a:lvl5pPr>
                      <a:lvl6pPr marL="2286000" algn="l" defTabSz="457200" rtl="0" eaLnBrk="1" latinLnBrk="0" hangingPunct="1">
                        <a:defRPr sz="1800" b="1" kern="1200">
                          <a:solidFill>
                            <a:schemeClr val="dk1"/>
                          </a:solidFill>
                          <a:latin typeface="Calibri" panose="020F0502020204030204"/>
                        </a:defRPr>
                      </a:lvl6pPr>
                      <a:lvl7pPr marL="2743200" algn="l" defTabSz="457200" rtl="0" eaLnBrk="1" latinLnBrk="0" hangingPunct="1">
                        <a:defRPr sz="1800" b="1" kern="1200">
                          <a:solidFill>
                            <a:schemeClr val="dk1"/>
                          </a:solidFill>
                          <a:latin typeface="Calibri" panose="020F0502020204030204"/>
                        </a:defRPr>
                      </a:lvl7pPr>
                      <a:lvl8pPr marL="3200400" algn="l" defTabSz="457200" rtl="0" eaLnBrk="1" latinLnBrk="0" hangingPunct="1">
                        <a:defRPr sz="1800" b="1" kern="1200">
                          <a:solidFill>
                            <a:schemeClr val="dk1"/>
                          </a:solidFill>
                          <a:latin typeface="Calibri" panose="020F0502020204030204"/>
                        </a:defRPr>
                      </a:lvl8pPr>
                      <a:lvl9pPr marL="3657600" algn="l" defTabSz="457200" rtl="0" eaLnBrk="1" latinLnBrk="0" hangingPunct="1">
                        <a:defRPr sz="1800" b="1" kern="1200">
                          <a:solidFill>
                            <a:schemeClr val="dk1"/>
                          </a:solidFill>
                          <a:latin typeface="Calibri" panose="020F0502020204030204"/>
                        </a:defRPr>
                      </a:lvl9pPr>
                    </a:lstStyle>
                    <a:p>
                      <a:r>
                        <a:rPr lang="el-GR" dirty="0"/>
                        <a:t>Πλεονεκτήματα</a:t>
                      </a:r>
                      <a:endParaRPr lang="en-US"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20000"/>
                      </a:srgbClr>
                    </a:solidFill>
                  </a:tcPr>
                </a:tc>
                <a:tc>
                  <a:txBody>
                    <a:bodyPr/>
                    <a:lstStyle>
                      <a:lvl1pPr marL="0" algn="l" defTabSz="457200" rtl="0" eaLnBrk="1" latinLnBrk="0" hangingPunct="1">
                        <a:defRPr sz="1800" b="1" kern="1200">
                          <a:solidFill>
                            <a:schemeClr val="dk1"/>
                          </a:solidFill>
                          <a:latin typeface="Calibri" panose="020F0502020204030204"/>
                        </a:defRPr>
                      </a:lvl1pPr>
                      <a:lvl2pPr marL="457200" algn="l" defTabSz="457200" rtl="0" eaLnBrk="1" latinLnBrk="0" hangingPunct="1">
                        <a:defRPr sz="1800" b="1" kern="1200">
                          <a:solidFill>
                            <a:schemeClr val="dk1"/>
                          </a:solidFill>
                          <a:latin typeface="Calibri" panose="020F0502020204030204"/>
                        </a:defRPr>
                      </a:lvl2pPr>
                      <a:lvl3pPr marL="914400" algn="l" defTabSz="457200" rtl="0" eaLnBrk="1" latinLnBrk="0" hangingPunct="1">
                        <a:defRPr sz="1800" b="1" kern="1200">
                          <a:solidFill>
                            <a:schemeClr val="dk1"/>
                          </a:solidFill>
                          <a:latin typeface="Calibri" panose="020F0502020204030204"/>
                        </a:defRPr>
                      </a:lvl3pPr>
                      <a:lvl4pPr marL="1371600" algn="l" defTabSz="457200" rtl="0" eaLnBrk="1" latinLnBrk="0" hangingPunct="1">
                        <a:defRPr sz="1800" b="1" kern="1200">
                          <a:solidFill>
                            <a:schemeClr val="dk1"/>
                          </a:solidFill>
                          <a:latin typeface="Calibri" panose="020F0502020204030204"/>
                        </a:defRPr>
                      </a:lvl4pPr>
                      <a:lvl5pPr marL="1828800" algn="l" defTabSz="457200" rtl="0" eaLnBrk="1" latinLnBrk="0" hangingPunct="1">
                        <a:defRPr sz="1800" b="1" kern="1200">
                          <a:solidFill>
                            <a:schemeClr val="dk1"/>
                          </a:solidFill>
                          <a:latin typeface="Calibri" panose="020F0502020204030204"/>
                        </a:defRPr>
                      </a:lvl5pPr>
                      <a:lvl6pPr marL="2286000" algn="l" defTabSz="457200" rtl="0" eaLnBrk="1" latinLnBrk="0" hangingPunct="1">
                        <a:defRPr sz="1800" b="1" kern="1200">
                          <a:solidFill>
                            <a:schemeClr val="dk1"/>
                          </a:solidFill>
                          <a:latin typeface="Calibri" panose="020F0502020204030204"/>
                        </a:defRPr>
                      </a:lvl6pPr>
                      <a:lvl7pPr marL="2743200" algn="l" defTabSz="457200" rtl="0" eaLnBrk="1" latinLnBrk="0" hangingPunct="1">
                        <a:defRPr sz="1800" b="1" kern="1200">
                          <a:solidFill>
                            <a:schemeClr val="dk1"/>
                          </a:solidFill>
                          <a:latin typeface="Calibri" panose="020F0502020204030204"/>
                        </a:defRPr>
                      </a:lvl7pPr>
                      <a:lvl8pPr marL="3200400" algn="l" defTabSz="457200" rtl="0" eaLnBrk="1" latinLnBrk="0" hangingPunct="1">
                        <a:defRPr sz="1800" b="1" kern="1200">
                          <a:solidFill>
                            <a:schemeClr val="dk1"/>
                          </a:solidFill>
                          <a:latin typeface="Calibri" panose="020F0502020204030204"/>
                        </a:defRPr>
                      </a:lvl8pPr>
                      <a:lvl9pPr marL="3657600" algn="l" defTabSz="457200" rtl="0" eaLnBrk="1" latinLnBrk="0" hangingPunct="1">
                        <a:defRPr sz="1800" b="1" kern="1200">
                          <a:solidFill>
                            <a:schemeClr val="dk1"/>
                          </a:solidFill>
                          <a:latin typeface="Calibri" panose="020F0502020204030204"/>
                        </a:defRPr>
                      </a:lvl9pPr>
                    </a:lstStyle>
                    <a:p>
                      <a:r>
                        <a:rPr lang="el-GR" dirty="0"/>
                        <a:t>Μειονεκτήματα </a:t>
                      </a:r>
                      <a:endParaRPr lang="en-US"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1594252047"/>
                  </a:ext>
                </a:extLst>
              </a:tr>
              <a:tr h="79760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l-GR" dirty="0"/>
                        <a:t>Προσβασιμότητα </a:t>
                      </a:r>
                      <a:endParaRPr lang="en-US"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4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l-GR" dirty="0"/>
                        <a:t>Εξάρτηση από την οπτική του δημιουργού</a:t>
                      </a:r>
                      <a:endParaRPr lang="en-US"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40000"/>
                      </a:srgbClr>
                    </a:solidFill>
                  </a:tcPr>
                </a:tc>
                <a:extLst>
                  <a:ext uri="{0D108BD9-81ED-4DB2-BD59-A6C34878D82A}">
                    <a16:rowId xmlns:a16="http://schemas.microsoft.com/office/drawing/2014/main" val="1252044700"/>
                  </a:ext>
                </a:extLst>
              </a:tr>
              <a:tr h="455777">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el-GR" dirty="0"/>
                        <a:t>Συνεργασία</a:t>
                      </a:r>
                      <a:endParaRPr lang="en-US"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r>
                        <a:rPr lang="fr-FR" dirty="0"/>
                        <a:t>Hardware </a:t>
                      </a:r>
                      <a:r>
                        <a:rPr lang="el-GR" dirty="0"/>
                        <a:t>του υπολογιστή</a:t>
                      </a:r>
                      <a:endParaRPr lang="en-US"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2446700541"/>
                  </a:ext>
                </a:extLst>
              </a:tr>
            </a:tbl>
          </a:graphicData>
        </a:graphic>
      </p:graphicFrame>
      <p:graphicFrame>
        <p:nvGraphicFramePr>
          <p:cNvPr id="11" name="Table 7">
            <a:extLst>
              <a:ext uri="{FF2B5EF4-FFF2-40B4-BE49-F238E27FC236}">
                <a16:creationId xmlns:a16="http://schemas.microsoft.com/office/drawing/2014/main" id="{DD63BACE-2F6B-86F8-7DF4-05F1B540D386}"/>
              </a:ext>
            </a:extLst>
          </p:cNvPr>
          <p:cNvGraphicFramePr>
            <a:graphicFrameLocks noGrp="1"/>
          </p:cNvGraphicFramePr>
          <p:nvPr>
            <p:extLst>
              <p:ext uri="{D42A27DB-BD31-4B8C-83A1-F6EECF244321}">
                <p14:modId xmlns:p14="http://schemas.microsoft.com/office/powerpoint/2010/main" val="3172217263"/>
              </p:ext>
            </p:extLst>
          </p:nvPr>
        </p:nvGraphicFramePr>
        <p:xfrm>
          <a:off x="5667930" y="2633329"/>
          <a:ext cx="3066495" cy="3586495"/>
        </p:xfrm>
        <a:graphic>
          <a:graphicData uri="http://schemas.openxmlformats.org/drawingml/2006/table">
            <a:tbl>
              <a:tblPr firstRow="1" bandRow="1"/>
              <a:tblGrid>
                <a:gridCol w="3066495">
                  <a:extLst>
                    <a:ext uri="{9D8B030D-6E8A-4147-A177-3AD203B41FA5}">
                      <a16:colId xmlns:a16="http://schemas.microsoft.com/office/drawing/2014/main" val="232878427"/>
                    </a:ext>
                  </a:extLst>
                </a:gridCol>
              </a:tblGrid>
              <a:tr h="943814">
                <a:tc>
                  <a:txBody>
                    <a:bodyPr/>
                    <a:lstStyle>
                      <a:lvl1pPr marL="0" algn="l" defTabSz="457200" rtl="0" eaLnBrk="1" latinLnBrk="0" hangingPunct="1">
                        <a:defRPr sz="1800" b="1" kern="1200">
                          <a:solidFill>
                            <a:schemeClr val="dk1"/>
                          </a:solidFill>
                          <a:latin typeface="Calibri" panose="020F0502020204030204"/>
                        </a:defRPr>
                      </a:lvl1pPr>
                      <a:lvl2pPr marL="457200" algn="l" defTabSz="457200" rtl="0" eaLnBrk="1" latinLnBrk="0" hangingPunct="1">
                        <a:defRPr sz="1800" b="1" kern="1200">
                          <a:solidFill>
                            <a:schemeClr val="dk1"/>
                          </a:solidFill>
                          <a:latin typeface="Calibri" panose="020F0502020204030204"/>
                        </a:defRPr>
                      </a:lvl2pPr>
                      <a:lvl3pPr marL="914400" algn="l" defTabSz="457200" rtl="0" eaLnBrk="1" latinLnBrk="0" hangingPunct="1">
                        <a:defRPr sz="1800" b="1" kern="1200">
                          <a:solidFill>
                            <a:schemeClr val="dk1"/>
                          </a:solidFill>
                          <a:latin typeface="Calibri" panose="020F0502020204030204"/>
                        </a:defRPr>
                      </a:lvl3pPr>
                      <a:lvl4pPr marL="1371600" algn="l" defTabSz="457200" rtl="0" eaLnBrk="1" latinLnBrk="0" hangingPunct="1">
                        <a:defRPr sz="1800" b="1" kern="1200">
                          <a:solidFill>
                            <a:schemeClr val="dk1"/>
                          </a:solidFill>
                          <a:latin typeface="Calibri" panose="020F0502020204030204"/>
                        </a:defRPr>
                      </a:lvl4pPr>
                      <a:lvl5pPr marL="1828800" algn="l" defTabSz="457200" rtl="0" eaLnBrk="1" latinLnBrk="0" hangingPunct="1">
                        <a:defRPr sz="1800" b="1" kern="1200">
                          <a:solidFill>
                            <a:schemeClr val="dk1"/>
                          </a:solidFill>
                          <a:latin typeface="Calibri" panose="020F0502020204030204"/>
                        </a:defRPr>
                      </a:lvl5pPr>
                      <a:lvl6pPr marL="2286000" algn="l" defTabSz="457200" rtl="0" eaLnBrk="1" latinLnBrk="0" hangingPunct="1">
                        <a:defRPr sz="1800" b="1" kern="1200">
                          <a:solidFill>
                            <a:schemeClr val="dk1"/>
                          </a:solidFill>
                          <a:latin typeface="Calibri" panose="020F0502020204030204"/>
                        </a:defRPr>
                      </a:lvl6pPr>
                      <a:lvl7pPr marL="2743200" algn="l" defTabSz="457200" rtl="0" eaLnBrk="1" latinLnBrk="0" hangingPunct="1">
                        <a:defRPr sz="1800" b="1" kern="1200">
                          <a:solidFill>
                            <a:schemeClr val="dk1"/>
                          </a:solidFill>
                          <a:latin typeface="Calibri" panose="020F0502020204030204"/>
                        </a:defRPr>
                      </a:lvl7pPr>
                      <a:lvl8pPr marL="3200400" algn="l" defTabSz="457200" rtl="0" eaLnBrk="1" latinLnBrk="0" hangingPunct="1">
                        <a:defRPr sz="1800" b="1" kern="1200">
                          <a:solidFill>
                            <a:schemeClr val="dk1"/>
                          </a:solidFill>
                          <a:latin typeface="Calibri" panose="020F0502020204030204"/>
                        </a:defRPr>
                      </a:lvl8pPr>
                      <a:lvl9pPr marL="3657600" algn="l" defTabSz="457200" rtl="0" eaLnBrk="1" latinLnBrk="0" hangingPunct="1">
                        <a:defRPr sz="1800" b="1" kern="1200">
                          <a:solidFill>
                            <a:schemeClr val="dk1"/>
                          </a:solidFill>
                          <a:latin typeface="Calibri" panose="020F0502020204030204"/>
                        </a:defRPr>
                      </a:lvl9pPr>
                    </a:lstStyle>
                    <a:p>
                      <a:r>
                        <a:rPr lang="el-GR" dirty="0"/>
                        <a:t>Οι Φυσικές ενέργειες σε συνδυασμό με τα ψηφιακά εργαλεία</a:t>
                      </a:r>
                      <a:endParaRPr lang="en-US"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2467387495"/>
                  </a:ext>
                </a:extLst>
              </a:tr>
              <a:tr h="264268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indent="-285750">
                        <a:buFont typeface="Wingdings" panose="05000000000000000000" pitchFamily="2" charset="2"/>
                        <a:buChar char="v"/>
                      </a:pPr>
                      <a:r>
                        <a:rPr lang="el-GR" dirty="0"/>
                        <a:t>Καθιστούν τους νοητικούς υπολογισμούς ευκολότερους, γρηγορότερους και πιο αξιόπιστους</a:t>
                      </a:r>
                    </a:p>
                    <a:p>
                      <a:pPr marL="285750" indent="-285750">
                        <a:buFont typeface="Wingdings" panose="05000000000000000000" pitchFamily="2" charset="2"/>
                        <a:buChar char="v"/>
                      </a:pPr>
                      <a:r>
                        <a:rPr lang="el-GR" dirty="0"/>
                        <a:t>Ενισχύουν την ικανότητα των ψηφιακών εργαλείων να επεκτείνουν τη μάθηση</a:t>
                      </a:r>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40000"/>
                      </a:srgbClr>
                    </a:solidFill>
                  </a:tcPr>
                </a:tc>
                <a:extLst>
                  <a:ext uri="{0D108BD9-81ED-4DB2-BD59-A6C34878D82A}">
                    <a16:rowId xmlns:a16="http://schemas.microsoft.com/office/drawing/2014/main" val="3254454578"/>
                  </a:ext>
                </a:extLst>
              </a:tr>
            </a:tbl>
          </a:graphicData>
        </a:graphic>
      </p:graphicFrame>
      <p:sp>
        <p:nvSpPr>
          <p:cNvPr id="10" name="Arrow: Curved Up 8">
            <a:extLst>
              <a:ext uri="{FF2B5EF4-FFF2-40B4-BE49-F238E27FC236}">
                <a16:creationId xmlns:a16="http://schemas.microsoft.com/office/drawing/2014/main" id="{56EB5A1D-ECB1-E6DA-40BB-2B53ADD55DB1}"/>
              </a:ext>
            </a:extLst>
          </p:cNvPr>
          <p:cNvSpPr/>
          <p:nvPr/>
        </p:nvSpPr>
        <p:spPr>
          <a:xfrm>
            <a:off x="4411911" y="6108050"/>
            <a:ext cx="1520327" cy="672029"/>
          </a:xfrm>
          <a:prstGeom prst="curvedUpArrow">
            <a:avLst>
              <a:gd name="adj1" fmla="val 25000"/>
              <a:gd name="adj2" fmla="val 50000"/>
              <a:gd name="adj3" fmla="val 47916"/>
            </a:avLst>
          </a:prstGeom>
          <a:solidFill>
            <a:srgbClr val="ED7D31"/>
          </a:solidFill>
          <a:ln w="12700" cap="flat" cmpd="sng" algn="ctr">
            <a:solidFill>
              <a:srgbClr val="ED7D31">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9" name="Table 5">
            <a:extLst>
              <a:ext uri="{FF2B5EF4-FFF2-40B4-BE49-F238E27FC236}">
                <a16:creationId xmlns:a16="http://schemas.microsoft.com/office/drawing/2014/main" id="{D2C3F735-6E3D-0246-01EC-DAF50292F576}"/>
              </a:ext>
            </a:extLst>
          </p:cNvPr>
          <p:cNvGraphicFramePr>
            <a:graphicFrameLocks noGrp="1"/>
          </p:cNvGraphicFramePr>
          <p:nvPr>
            <p:extLst>
              <p:ext uri="{D42A27DB-BD31-4B8C-83A1-F6EECF244321}">
                <p14:modId xmlns:p14="http://schemas.microsoft.com/office/powerpoint/2010/main" val="740886091"/>
              </p:ext>
            </p:extLst>
          </p:nvPr>
        </p:nvGraphicFramePr>
        <p:xfrm>
          <a:off x="574981" y="3636781"/>
          <a:ext cx="4170496" cy="2705526"/>
        </p:xfrm>
        <a:graphic>
          <a:graphicData uri="http://schemas.openxmlformats.org/drawingml/2006/table">
            <a:tbl>
              <a:tblPr firstRow="1" bandRow="1"/>
              <a:tblGrid>
                <a:gridCol w="4170496">
                  <a:extLst>
                    <a:ext uri="{9D8B030D-6E8A-4147-A177-3AD203B41FA5}">
                      <a16:colId xmlns:a16="http://schemas.microsoft.com/office/drawing/2014/main" val="2339039465"/>
                    </a:ext>
                  </a:extLst>
                </a:gridCol>
              </a:tblGrid>
              <a:tr h="761926">
                <a:tc>
                  <a:txBody>
                    <a:bodyPr/>
                    <a:lstStyle>
                      <a:lvl1pPr marL="0" algn="l" defTabSz="457200" rtl="0" eaLnBrk="1" latinLnBrk="0" hangingPunct="1">
                        <a:defRPr sz="1800" b="1" kern="1200">
                          <a:solidFill>
                            <a:schemeClr val="dk1"/>
                          </a:solidFill>
                          <a:latin typeface="Calibri" panose="020F0502020204030204"/>
                        </a:defRPr>
                      </a:lvl1pPr>
                      <a:lvl2pPr marL="457200" algn="l" defTabSz="457200" rtl="0" eaLnBrk="1" latinLnBrk="0" hangingPunct="1">
                        <a:defRPr sz="1800" b="1" kern="1200">
                          <a:solidFill>
                            <a:schemeClr val="dk1"/>
                          </a:solidFill>
                          <a:latin typeface="Calibri" panose="020F0502020204030204"/>
                        </a:defRPr>
                      </a:lvl2pPr>
                      <a:lvl3pPr marL="914400" algn="l" defTabSz="457200" rtl="0" eaLnBrk="1" latinLnBrk="0" hangingPunct="1">
                        <a:defRPr sz="1800" b="1" kern="1200">
                          <a:solidFill>
                            <a:schemeClr val="dk1"/>
                          </a:solidFill>
                          <a:latin typeface="Calibri" panose="020F0502020204030204"/>
                        </a:defRPr>
                      </a:lvl3pPr>
                      <a:lvl4pPr marL="1371600" algn="l" defTabSz="457200" rtl="0" eaLnBrk="1" latinLnBrk="0" hangingPunct="1">
                        <a:defRPr sz="1800" b="1" kern="1200">
                          <a:solidFill>
                            <a:schemeClr val="dk1"/>
                          </a:solidFill>
                          <a:latin typeface="Calibri" panose="020F0502020204030204"/>
                        </a:defRPr>
                      </a:lvl4pPr>
                      <a:lvl5pPr marL="1828800" algn="l" defTabSz="457200" rtl="0" eaLnBrk="1" latinLnBrk="0" hangingPunct="1">
                        <a:defRPr sz="1800" b="1" kern="1200">
                          <a:solidFill>
                            <a:schemeClr val="dk1"/>
                          </a:solidFill>
                          <a:latin typeface="Calibri" panose="020F0502020204030204"/>
                        </a:defRPr>
                      </a:lvl5pPr>
                      <a:lvl6pPr marL="2286000" algn="l" defTabSz="457200" rtl="0" eaLnBrk="1" latinLnBrk="0" hangingPunct="1">
                        <a:defRPr sz="1800" b="1" kern="1200">
                          <a:solidFill>
                            <a:schemeClr val="dk1"/>
                          </a:solidFill>
                          <a:latin typeface="Calibri" panose="020F0502020204030204"/>
                        </a:defRPr>
                      </a:lvl6pPr>
                      <a:lvl7pPr marL="2743200" algn="l" defTabSz="457200" rtl="0" eaLnBrk="1" latinLnBrk="0" hangingPunct="1">
                        <a:defRPr sz="1800" b="1" kern="1200">
                          <a:solidFill>
                            <a:schemeClr val="dk1"/>
                          </a:solidFill>
                          <a:latin typeface="Calibri" panose="020F0502020204030204"/>
                        </a:defRPr>
                      </a:lvl7pPr>
                      <a:lvl8pPr marL="3200400" algn="l" defTabSz="457200" rtl="0" eaLnBrk="1" latinLnBrk="0" hangingPunct="1">
                        <a:defRPr sz="1800" b="1" kern="1200">
                          <a:solidFill>
                            <a:schemeClr val="dk1"/>
                          </a:solidFill>
                          <a:latin typeface="Calibri" panose="020F0502020204030204"/>
                        </a:defRPr>
                      </a:lvl8pPr>
                      <a:lvl9pPr marL="3657600" algn="l" defTabSz="457200" rtl="0" eaLnBrk="1" latinLnBrk="0" hangingPunct="1">
                        <a:defRPr sz="1800" b="1" kern="1200">
                          <a:solidFill>
                            <a:schemeClr val="dk1"/>
                          </a:solidFill>
                          <a:latin typeface="Calibri" panose="020F0502020204030204"/>
                        </a:defRPr>
                      </a:lvl9pPr>
                    </a:lstStyle>
                    <a:p>
                      <a:pPr algn="ctr"/>
                      <a:r>
                        <a:rPr lang="el-GR" dirty="0"/>
                        <a:t>Ψηφιακά εργαλεία εμβύθισης κινητοποιούν τη μάθηση ανάλογα με τον βαθμό: </a:t>
                      </a:r>
                      <a:endParaRPr lang="en-US"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1958730006"/>
                  </a:ext>
                </a:extLst>
              </a:tr>
              <a:tr h="1791126">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indent="-285750">
                        <a:buFont typeface="Arial" panose="020B0604020202020204" pitchFamily="34" charset="0"/>
                        <a:buChar char="•"/>
                      </a:pPr>
                      <a:r>
                        <a:rPr lang="el-GR" sz="2000" dirty="0" err="1"/>
                        <a:t>Αισθησιο</a:t>
                      </a:r>
                      <a:r>
                        <a:rPr lang="el-GR" sz="2000" dirty="0"/>
                        <a:t>-κινητικής εμπλοκής </a:t>
                      </a:r>
                    </a:p>
                    <a:p>
                      <a:pPr marL="285750" indent="-285750">
                        <a:buFont typeface="Arial" panose="020B0604020202020204" pitchFamily="34" charset="0"/>
                        <a:buChar char="•"/>
                      </a:pPr>
                      <a:r>
                        <a:rPr lang="el-GR" sz="2000" dirty="0"/>
                        <a:t>Συμβατότητας των κινήσεων με το προς εκμάθηση περιεχόμενο</a:t>
                      </a:r>
                    </a:p>
                    <a:p>
                      <a:pPr marL="285750" indent="-285750">
                        <a:buFont typeface="Arial" panose="020B0604020202020204" pitchFamily="34" charset="0"/>
                        <a:buChar char="•"/>
                      </a:pPr>
                      <a:r>
                        <a:rPr lang="el-GR" sz="2000" dirty="0"/>
                        <a:t>Εμβύθισης που βιώνει ο εκπαιδευόμενος</a:t>
                      </a:r>
                      <a:endParaRPr lang="en-US" sz="2000"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40000"/>
                      </a:srgbClr>
                    </a:solidFill>
                  </a:tcPr>
                </a:tc>
                <a:extLst>
                  <a:ext uri="{0D108BD9-81ED-4DB2-BD59-A6C34878D82A}">
                    <a16:rowId xmlns:a16="http://schemas.microsoft.com/office/drawing/2014/main" val="3047596506"/>
                  </a:ext>
                </a:extLst>
              </a:tr>
            </a:tbl>
          </a:graphicData>
        </a:graphic>
      </p:graphicFrame>
      <p:graphicFrame>
        <p:nvGraphicFramePr>
          <p:cNvPr id="12" name="Table 6">
            <a:extLst>
              <a:ext uri="{FF2B5EF4-FFF2-40B4-BE49-F238E27FC236}">
                <a16:creationId xmlns:a16="http://schemas.microsoft.com/office/drawing/2014/main" id="{2CCE0B25-E30F-07F0-8B60-6AEE4FAF3E35}"/>
              </a:ext>
            </a:extLst>
          </p:cNvPr>
          <p:cNvGraphicFramePr>
            <a:graphicFrameLocks noGrp="1"/>
          </p:cNvGraphicFramePr>
          <p:nvPr>
            <p:extLst>
              <p:ext uri="{D42A27DB-BD31-4B8C-83A1-F6EECF244321}">
                <p14:modId xmlns:p14="http://schemas.microsoft.com/office/powerpoint/2010/main" val="789122903"/>
              </p:ext>
            </p:extLst>
          </p:nvPr>
        </p:nvGraphicFramePr>
        <p:xfrm>
          <a:off x="9232135" y="2879982"/>
          <a:ext cx="2688117" cy="2748280"/>
        </p:xfrm>
        <a:graphic>
          <a:graphicData uri="http://schemas.openxmlformats.org/drawingml/2006/table">
            <a:tbl>
              <a:tblPr firstRow="1" bandRow="1"/>
              <a:tblGrid>
                <a:gridCol w="2688117">
                  <a:extLst>
                    <a:ext uri="{9D8B030D-6E8A-4147-A177-3AD203B41FA5}">
                      <a16:colId xmlns:a16="http://schemas.microsoft.com/office/drawing/2014/main" val="2721996151"/>
                    </a:ext>
                  </a:extLst>
                </a:gridCol>
              </a:tblGrid>
              <a:tr h="263940">
                <a:tc>
                  <a:txBody>
                    <a:bodyPr/>
                    <a:lstStyle>
                      <a:lvl1pPr marL="0" algn="l" defTabSz="457200" rtl="0" eaLnBrk="1" latinLnBrk="0" hangingPunct="1">
                        <a:defRPr sz="1800" b="1" kern="1200">
                          <a:solidFill>
                            <a:schemeClr val="dk1"/>
                          </a:solidFill>
                          <a:latin typeface="Calibri" panose="020F0502020204030204"/>
                        </a:defRPr>
                      </a:lvl1pPr>
                      <a:lvl2pPr marL="457200" algn="l" defTabSz="457200" rtl="0" eaLnBrk="1" latinLnBrk="0" hangingPunct="1">
                        <a:defRPr sz="1800" b="1" kern="1200">
                          <a:solidFill>
                            <a:schemeClr val="dk1"/>
                          </a:solidFill>
                          <a:latin typeface="Calibri" panose="020F0502020204030204"/>
                        </a:defRPr>
                      </a:lvl2pPr>
                      <a:lvl3pPr marL="914400" algn="l" defTabSz="457200" rtl="0" eaLnBrk="1" latinLnBrk="0" hangingPunct="1">
                        <a:defRPr sz="1800" b="1" kern="1200">
                          <a:solidFill>
                            <a:schemeClr val="dk1"/>
                          </a:solidFill>
                          <a:latin typeface="Calibri" panose="020F0502020204030204"/>
                        </a:defRPr>
                      </a:lvl3pPr>
                      <a:lvl4pPr marL="1371600" algn="l" defTabSz="457200" rtl="0" eaLnBrk="1" latinLnBrk="0" hangingPunct="1">
                        <a:defRPr sz="1800" b="1" kern="1200">
                          <a:solidFill>
                            <a:schemeClr val="dk1"/>
                          </a:solidFill>
                          <a:latin typeface="Calibri" panose="020F0502020204030204"/>
                        </a:defRPr>
                      </a:lvl4pPr>
                      <a:lvl5pPr marL="1828800" algn="l" defTabSz="457200" rtl="0" eaLnBrk="1" latinLnBrk="0" hangingPunct="1">
                        <a:defRPr sz="1800" b="1" kern="1200">
                          <a:solidFill>
                            <a:schemeClr val="dk1"/>
                          </a:solidFill>
                          <a:latin typeface="Calibri" panose="020F0502020204030204"/>
                        </a:defRPr>
                      </a:lvl5pPr>
                      <a:lvl6pPr marL="2286000" algn="l" defTabSz="457200" rtl="0" eaLnBrk="1" latinLnBrk="0" hangingPunct="1">
                        <a:defRPr sz="1800" b="1" kern="1200">
                          <a:solidFill>
                            <a:schemeClr val="dk1"/>
                          </a:solidFill>
                          <a:latin typeface="Calibri" panose="020F0502020204030204"/>
                        </a:defRPr>
                      </a:lvl6pPr>
                      <a:lvl7pPr marL="2743200" algn="l" defTabSz="457200" rtl="0" eaLnBrk="1" latinLnBrk="0" hangingPunct="1">
                        <a:defRPr sz="1800" b="1" kern="1200">
                          <a:solidFill>
                            <a:schemeClr val="dk1"/>
                          </a:solidFill>
                          <a:latin typeface="Calibri" panose="020F0502020204030204"/>
                        </a:defRPr>
                      </a:lvl7pPr>
                      <a:lvl8pPr marL="3200400" algn="l" defTabSz="457200" rtl="0" eaLnBrk="1" latinLnBrk="0" hangingPunct="1">
                        <a:defRPr sz="1800" b="1" kern="1200">
                          <a:solidFill>
                            <a:schemeClr val="dk1"/>
                          </a:solidFill>
                          <a:latin typeface="Calibri" panose="020F0502020204030204"/>
                        </a:defRPr>
                      </a:lvl8pPr>
                      <a:lvl9pPr marL="3657600" algn="l" defTabSz="457200" rtl="0" eaLnBrk="1" latinLnBrk="0" hangingPunct="1">
                        <a:defRPr sz="1800" b="1" kern="1200">
                          <a:solidFill>
                            <a:schemeClr val="dk1"/>
                          </a:solidFill>
                          <a:latin typeface="Calibri" panose="020F0502020204030204"/>
                        </a:defRPr>
                      </a:lvl9pPr>
                    </a:lstStyle>
                    <a:p>
                      <a:r>
                        <a:rPr lang="el-GR" dirty="0"/>
                        <a:t>Το σώμα μπορεί να επηρεάσει το μυαλό;</a:t>
                      </a:r>
                      <a:endParaRPr lang="en-US"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1887732703"/>
                  </a:ext>
                </a:extLst>
              </a:tr>
              <a:tr h="51049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285750" indent="-285750">
                        <a:buFont typeface="Wingdings" panose="05000000000000000000" pitchFamily="2" charset="2"/>
                        <a:buChar char="Ø"/>
                      </a:pPr>
                      <a:r>
                        <a:rPr lang="el-GR" dirty="0"/>
                        <a:t>Χρήση </a:t>
                      </a:r>
                      <a:r>
                        <a:rPr lang="fr-FR" dirty="0"/>
                        <a:t>avatars</a:t>
                      </a:r>
                    </a:p>
                    <a:p>
                      <a:pPr marL="285750" indent="-285750">
                        <a:buFont typeface="Wingdings" panose="05000000000000000000" pitchFamily="2" charset="2"/>
                        <a:buChar char="Ø"/>
                      </a:pPr>
                      <a:r>
                        <a:rPr lang="el-GR" dirty="0"/>
                        <a:t>Δημιουργία Περιβαλλόντων που αναπαριστούν τον πραγματικό κόσμο</a:t>
                      </a:r>
                    </a:p>
                    <a:p>
                      <a:pPr marL="285750" indent="-285750">
                        <a:buFont typeface="Wingdings" panose="05000000000000000000" pitchFamily="2" charset="2"/>
                        <a:buChar char="Ø"/>
                      </a:pPr>
                      <a:r>
                        <a:rPr lang="el-GR" dirty="0"/>
                        <a:t>Χρήση χειριστηρίων </a:t>
                      </a:r>
                      <a:endParaRPr lang="en-US"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40000"/>
                      </a:srgbClr>
                    </a:solidFill>
                  </a:tcPr>
                </a:tc>
                <a:extLst>
                  <a:ext uri="{0D108BD9-81ED-4DB2-BD59-A6C34878D82A}">
                    <a16:rowId xmlns:a16="http://schemas.microsoft.com/office/drawing/2014/main" val="1168876720"/>
                  </a:ext>
                </a:extLst>
              </a:tr>
              <a:tr h="370840">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marL="0" indent="0">
                        <a:buFont typeface="Wingdings" panose="05000000000000000000" pitchFamily="2" charset="2"/>
                        <a:buNone/>
                      </a:pPr>
                      <a:endParaRPr lang="el-GR" dirty="0"/>
                    </a:p>
                  </a:txBody>
                  <a:tcPr>
                    <a:lnL w="12700" cmpd="sng">
                      <a:solidFill>
                        <a:srgbClr val="ED7D31"/>
                      </a:solidFill>
                    </a:lnL>
                    <a:lnR w="12700" cmpd="sng">
                      <a:solidFill>
                        <a:srgbClr val="ED7D31"/>
                      </a:solidFill>
                    </a:lnR>
                    <a:lnT w="12700" cmpd="sng">
                      <a:solidFill>
                        <a:srgbClr val="ED7D31"/>
                      </a:solidFill>
                    </a:lnT>
                    <a:lnB w="12700" cmpd="sng">
                      <a:solidFill>
                        <a:srgbClr val="ED7D31"/>
                      </a:solidFill>
                    </a:lnB>
                    <a:lnTlToBr w="12700" cmpd="sng">
                      <a:noFill/>
                      <a:prstDash val="solid"/>
                    </a:lnTlToBr>
                    <a:lnBlToTr w="12700" cmpd="sng">
                      <a:noFill/>
                      <a:prstDash val="solid"/>
                    </a:lnBlToTr>
                    <a:solidFill>
                      <a:srgbClr val="ED7D31">
                        <a:tint val="20000"/>
                      </a:srgbClr>
                    </a:solidFill>
                  </a:tcPr>
                </a:tc>
                <a:extLst>
                  <a:ext uri="{0D108BD9-81ED-4DB2-BD59-A6C34878D82A}">
                    <a16:rowId xmlns:a16="http://schemas.microsoft.com/office/drawing/2014/main" val="392300146"/>
                  </a:ext>
                </a:extLst>
              </a:tr>
            </a:tbl>
          </a:graphicData>
        </a:graphic>
      </p:graphicFrame>
    </p:spTree>
    <p:extLst>
      <p:ext uri="{BB962C8B-B14F-4D97-AF65-F5344CB8AC3E}">
        <p14:creationId xmlns:p14="http://schemas.microsoft.com/office/powerpoint/2010/main" val="3324624528"/>
      </p:ext>
    </p:extLst>
  </p:cSld>
  <p:clrMapOvr>
    <a:masterClrMapping/>
  </p:clrMapOvr>
</p:sld>
</file>

<file path=ppt/theme/theme1.xml><?xml version="1.0" encoding="utf-8"?>
<a:theme xmlns:a="http://schemas.openxmlformats.org/drawingml/2006/main" name="Θρόισμα">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1062</TotalTime>
  <Words>1425</Words>
  <Application>Microsoft Office PowerPoint</Application>
  <PresentationFormat>Ευρεία οθόνη</PresentationFormat>
  <Paragraphs>249</Paragraphs>
  <Slides>17</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17</vt:i4>
      </vt:variant>
    </vt:vector>
  </HeadingPairs>
  <TitlesOfParts>
    <vt:vector size="25" baseType="lpstr">
      <vt:lpstr>Arial</vt:lpstr>
      <vt:lpstr>Calibri</vt:lpstr>
      <vt:lpstr>Century Gothic</vt:lpstr>
      <vt:lpstr>Gill Sans MT</vt:lpstr>
      <vt:lpstr>Noto Sans Symbols</vt:lpstr>
      <vt:lpstr>Wingdings</vt:lpstr>
      <vt:lpstr>Wingdings 3</vt:lpstr>
      <vt:lpstr>Θρόισμα</vt:lpstr>
      <vt:lpstr>ΕΙΚΟΝΙΚΗ ΚΑΙ ΕΠΑΥΞΗΜΕΝΗ ΠΡΑΓΜΑΤΙΚΟΤΗΤΑ  ΣΕ ΧΩΡΟΥΣ ΚΟΙΝΩΝΙΚΗΣ ΜΑΘΗΣΗΣ Virtual reality and augmented reality in social learning spaces: a literature review Anthony Scavarelli  · Ali Arya  · Robert J. Teather Received: 28 February 2019 / Accepted: 12 May 2020 </vt:lpstr>
      <vt:lpstr>Παρουσίαση του PowerPoint</vt:lpstr>
      <vt:lpstr>Παρουσίαση του PowerPoint</vt:lpstr>
      <vt:lpstr>ΤΙ ΕΙΝΑΙ Η VIRTUAL REALITY ΚΑΙ Η AUGMENTED REALITY;  </vt:lpstr>
      <vt:lpstr>Παρουσίαση του PowerPoint</vt:lpstr>
      <vt:lpstr>ΜΕΘΟΔΟΙ ΑΛΛΗΛΕΠΙΔΡΑΣΗΣ  </vt:lpstr>
      <vt:lpstr>Παιδαγωγικό πλαίσιο εφαρμογής VR/AR </vt:lpstr>
      <vt:lpstr>Παρουσίαση του PowerPoint</vt:lpstr>
      <vt:lpstr>Η χρήση VR/AR περιβαλλόντων στην Εκπαίδευση (VLE)</vt:lpstr>
      <vt:lpstr>Η προσφορά των VR/AR περιβαλλόντων</vt:lpstr>
      <vt:lpstr>Εξοικειωμενα περιβαλλοντα μαθησησ με την χρηση vr/ar</vt:lpstr>
      <vt:lpstr>Πλατφόρμες που υποστηρίζουν κάποιας μορφής κοινωνική VR/AR τα τελευταία 20 χρόνια</vt:lpstr>
      <vt:lpstr>Θέματα προβληματισμού</vt:lpstr>
      <vt:lpstr>Μελλοντικές Αρχές Διερεύνησης της VR/AR στην εκπαίδευση</vt:lpstr>
      <vt:lpstr>Κατεύθυνση έρευνας για την VR/AR στο μέλλον</vt:lpstr>
      <vt:lpstr>Σύνοψη </vt:lpstr>
      <vt:lpstr>ΕΥΧΑΡΙΣΤΟΥΜΕ ΓΙΑ ΤΗΝ ΠΡΟΣΟΧΗ ΣΑΣ!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katerina karapiperakh</dc:creator>
  <cp:lastModifiedBy>Χαράλαμπος Μουζάκης</cp:lastModifiedBy>
  <cp:revision>2</cp:revision>
  <dcterms:created xsi:type="dcterms:W3CDTF">2023-12-13T18:19:22Z</dcterms:created>
  <dcterms:modified xsi:type="dcterms:W3CDTF">2023-12-22T07:44:45Z</dcterms:modified>
</cp:coreProperties>
</file>