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20"/>
  </p:notesMasterIdLst>
  <p:sldIdLst>
    <p:sldId id="260" r:id="rId2"/>
    <p:sldId id="273" r:id="rId3"/>
    <p:sldId id="261" r:id="rId4"/>
    <p:sldId id="262" r:id="rId5"/>
    <p:sldId id="263" r:id="rId6"/>
    <p:sldId id="264" r:id="rId7"/>
    <p:sldId id="265" r:id="rId8"/>
    <p:sldId id="258" r:id="rId9"/>
    <p:sldId id="257" r:id="rId10"/>
    <p:sldId id="259" r:id="rId11"/>
    <p:sldId id="275" r:id="rId12"/>
    <p:sldId id="277" r:id="rId13"/>
    <p:sldId id="276" r:id="rId14"/>
    <p:sldId id="269" r:id="rId15"/>
    <p:sldId id="270" r:id="rId16"/>
    <p:sldId id="272" r:id="rId17"/>
    <p:sldId id="278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20B4F2-6A18-4761-A2CB-6E3E046B2A1E}" v="690" dt="2023-12-14T20:55:58.1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44" autoAdjust="0"/>
    <p:restoredTop sz="80196" autoAdjust="0"/>
  </p:normalViewPr>
  <p:slideViewPr>
    <p:cSldViewPr snapToGrid="0">
      <p:cViewPr varScale="1">
        <p:scale>
          <a:sx n="92" d="100"/>
          <a:sy n="92" d="100"/>
        </p:scale>
        <p:origin x="12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dirty="0"/>
              <a:t>μελέτες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μελέτες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6E7-48E6-BC55-20AE7A2690B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6E7-48E6-BC55-20AE7A2690B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6E7-48E6-BC55-20AE7A2690B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6E7-48E6-BC55-20AE7A2690B3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Φύλλο1!$A$2:$A$5</c:f>
              <c:strCache>
                <c:ptCount val="3"/>
                <c:pt idx="0">
                  <c:v>Θετικές επιστήμες</c:v>
                </c:pt>
                <c:pt idx="1">
                  <c:v>μη θετικές</c:v>
                </c:pt>
                <c:pt idx="2">
                  <c:v>δεν κατηγοριοποιήθηκε</c:v>
                </c:pt>
              </c:strCache>
            </c:strRef>
          </c:cat>
          <c:val>
            <c:numRef>
              <c:f>Φύλλο1!$B$2:$B$5</c:f>
              <c:numCache>
                <c:formatCode>General</c:formatCode>
                <c:ptCount val="4"/>
                <c:pt idx="0">
                  <c:v>8</c:v>
                </c:pt>
                <c:pt idx="1">
                  <c:v>12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B4-4666-9FA4-6F172778723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0.58392665727949022"/>
          <c:y val="0.53351068331136497"/>
          <c:w val="0.33414477313510071"/>
          <c:h val="0.3598424429548100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301122-E521-4914-949D-AACDCC696A6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467B2858-BD69-4571-A25B-CBB432916E17}">
      <dgm:prSet/>
      <dgm:spPr/>
      <dgm:t>
        <a:bodyPr/>
        <a:lstStyle/>
        <a:p>
          <a:r>
            <a:rPr lang="el-GR" b="0" u="sng"/>
            <a:t>Εισαγωγή:</a:t>
          </a:r>
          <a:endParaRPr lang="el-GR" b="0"/>
        </a:p>
      </dgm:t>
    </dgm:pt>
    <dgm:pt modelId="{D48A35D6-E78D-4163-8BB8-207AF16D3D4A}" type="parTrans" cxnId="{11913E98-117A-47CE-B9B2-7C4D40614B2E}">
      <dgm:prSet/>
      <dgm:spPr/>
      <dgm:t>
        <a:bodyPr/>
        <a:lstStyle/>
        <a:p>
          <a:endParaRPr lang="el-GR"/>
        </a:p>
      </dgm:t>
    </dgm:pt>
    <dgm:pt modelId="{4A5EEB48-85EF-4F0E-A90D-FBC2419DB7AD}" type="sibTrans" cxnId="{11913E98-117A-47CE-B9B2-7C4D40614B2E}">
      <dgm:prSet/>
      <dgm:spPr/>
      <dgm:t>
        <a:bodyPr/>
        <a:lstStyle/>
        <a:p>
          <a:endParaRPr lang="el-GR"/>
        </a:p>
      </dgm:t>
    </dgm:pt>
    <dgm:pt modelId="{04E84190-6CC9-4677-9A71-1068B5CCC859}">
      <dgm:prSet/>
      <dgm:spPr/>
      <dgm:t>
        <a:bodyPr/>
        <a:lstStyle/>
        <a:p>
          <a:r>
            <a:rPr lang="el-GR" dirty="0"/>
            <a:t>Η επικράτηση των πολλαπλών σταδιοδρομιών (</a:t>
          </a:r>
          <a:r>
            <a:rPr lang="el-GR" dirty="0" err="1"/>
            <a:t>multi</a:t>
          </a:r>
          <a:r>
            <a:rPr lang="el-GR" dirty="0"/>
            <a:t> </a:t>
          </a:r>
          <a:r>
            <a:rPr lang="el-GR" dirty="0" err="1"/>
            <a:t>car</a:t>
          </a:r>
          <a:r>
            <a:rPr lang="en-US" dirty="0"/>
            <a:t>e</a:t>
          </a:r>
          <a:r>
            <a:rPr lang="el-GR" dirty="0" err="1"/>
            <a:t>ers</a:t>
          </a:r>
          <a:r>
            <a:rPr lang="el-GR" dirty="0"/>
            <a:t>) </a:t>
          </a:r>
        </a:p>
      </dgm:t>
    </dgm:pt>
    <dgm:pt modelId="{298947DB-8824-442C-A488-7003CFD41720}" type="parTrans" cxnId="{8E5E894F-9DCA-4318-AC15-CF14CAB12B01}">
      <dgm:prSet/>
      <dgm:spPr/>
      <dgm:t>
        <a:bodyPr/>
        <a:lstStyle/>
        <a:p>
          <a:endParaRPr lang="el-GR"/>
        </a:p>
      </dgm:t>
    </dgm:pt>
    <dgm:pt modelId="{BA0D3ED0-A13C-4A9A-AD96-FA5DB1400D9E}" type="sibTrans" cxnId="{8E5E894F-9DCA-4318-AC15-CF14CAB12B01}">
      <dgm:prSet/>
      <dgm:spPr/>
      <dgm:t>
        <a:bodyPr/>
        <a:lstStyle/>
        <a:p>
          <a:endParaRPr lang="el-GR"/>
        </a:p>
      </dgm:t>
    </dgm:pt>
    <dgm:pt modelId="{726892FE-A4D4-40A5-B08B-A79AB54ECB37}">
      <dgm:prSet/>
      <dgm:spPr/>
      <dgm:t>
        <a:bodyPr/>
        <a:lstStyle/>
        <a:p>
          <a:r>
            <a:rPr lang="el-GR" dirty="0"/>
            <a:t>η ανάγκη για εργαζόμενους υψηλής ειδίκευσης</a:t>
          </a:r>
        </a:p>
      </dgm:t>
    </dgm:pt>
    <dgm:pt modelId="{8945E435-8876-4F49-912B-749A842723F6}" type="parTrans" cxnId="{6F1D17E9-5916-4832-97FA-9D52AD4A7BDD}">
      <dgm:prSet/>
      <dgm:spPr/>
      <dgm:t>
        <a:bodyPr/>
        <a:lstStyle/>
        <a:p>
          <a:endParaRPr lang="el-GR"/>
        </a:p>
      </dgm:t>
    </dgm:pt>
    <dgm:pt modelId="{A178668C-B28F-43B3-B5A1-E4373A7DA77D}" type="sibTrans" cxnId="{6F1D17E9-5916-4832-97FA-9D52AD4A7BDD}">
      <dgm:prSet/>
      <dgm:spPr/>
      <dgm:t>
        <a:bodyPr/>
        <a:lstStyle/>
        <a:p>
          <a:endParaRPr lang="el-GR"/>
        </a:p>
      </dgm:t>
    </dgm:pt>
    <dgm:pt modelId="{0AD9548F-2A6C-42D1-8013-BFC0C5AEC235}">
      <dgm:prSet/>
      <dgm:spPr/>
      <dgm:t>
        <a:bodyPr/>
        <a:lstStyle/>
        <a:p>
          <a:pPr algn="l"/>
          <a:r>
            <a:rPr lang="el-GR" dirty="0"/>
            <a:t>Οδήγησαν τα ΑΕΙ  να εισάγουν την </a:t>
          </a:r>
          <a:r>
            <a:rPr lang="el-GR" b="1" u="sng" dirty="0"/>
            <a:t>μεικτή</a:t>
          </a:r>
          <a:r>
            <a:rPr lang="en-US" b="1" u="sng" dirty="0"/>
            <a:t> </a:t>
          </a:r>
          <a:r>
            <a:rPr lang="el-GR" b="1" u="sng" dirty="0"/>
            <a:t>μάθηση </a:t>
          </a:r>
          <a:r>
            <a:rPr lang="el-GR" dirty="0"/>
            <a:t>(</a:t>
          </a:r>
          <a:r>
            <a:rPr lang="en-US" dirty="0"/>
            <a:t>blended learning)</a:t>
          </a:r>
          <a:r>
            <a:rPr lang="el-GR" dirty="0"/>
            <a:t> ως μέθοδο διδασκαλίας προκειμένου να παρέχουν </a:t>
          </a:r>
          <a:r>
            <a:rPr lang="el-GR" b="1" dirty="0"/>
            <a:t>ευελιξία </a:t>
          </a:r>
          <a:r>
            <a:rPr lang="el-GR" dirty="0"/>
            <a:t>και εξατομίκευση σύμφωνα με τις ανάγκες του κάθε εκπαιδευόμενου. (OECD, 2017) </a:t>
          </a:r>
        </a:p>
      </dgm:t>
    </dgm:pt>
    <dgm:pt modelId="{576A1D20-6101-4208-891D-F2255CCE1E25}" type="parTrans" cxnId="{3C7290C2-7404-4CC1-B102-EC3FFB6456E2}">
      <dgm:prSet/>
      <dgm:spPr/>
      <dgm:t>
        <a:bodyPr/>
        <a:lstStyle/>
        <a:p>
          <a:endParaRPr lang="el-GR"/>
        </a:p>
      </dgm:t>
    </dgm:pt>
    <dgm:pt modelId="{50E28D1C-6768-40CB-9595-4FC23EC67456}" type="sibTrans" cxnId="{3C7290C2-7404-4CC1-B102-EC3FFB6456E2}">
      <dgm:prSet/>
      <dgm:spPr/>
      <dgm:t>
        <a:bodyPr/>
        <a:lstStyle/>
        <a:p>
          <a:endParaRPr lang="el-GR"/>
        </a:p>
      </dgm:t>
    </dgm:pt>
    <dgm:pt modelId="{B98461AE-F0C5-4B69-AA1F-AD986C8DA282}" type="pres">
      <dgm:prSet presAssocID="{E4301122-E521-4914-949D-AACDCC696A6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941EB2D-662D-4D96-8085-62897804EF0F}" type="pres">
      <dgm:prSet presAssocID="{467B2858-BD69-4571-A25B-CBB432916E17}" presName="parentText" presStyleLbl="node1" presStyleIdx="0" presStyleCnt="2" custScaleY="32392" custLinFactNeighborX="-884" custLinFactNeighborY="-586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3628A72-0397-4F13-904D-CA2C798816D9}" type="pres">
      <dgm:prSet presAssocID="{467B2858-BD69-4571-A25B-CBB432916E17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A8D347A-6D9D-486C-891D-2F04EF41A283}" type="pres">
      <dgm:prSet presAssocID="{0AD9548F-2A6C-42D1-8013-BFC0C5AEC23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E5E894F-9DCA-4318-AC15-CF14CAB12B01}" srcId="{467B2858-BD69-4571-A25B-CBB432916E17}" destId="{04E84190-6CC9-4677-9A71-1068B5CCC859}" srcOrd="0" destOrd="0" parTransId="{298947DB-8824-442C-A488-7003CFD41720}" sibTransId="{BA0D3ED0-A13C-4A9A-AD96-FA5DB1400D9E}"/>
    <dgm:cxn modelId="{AB6F33B9-D1E4-478C-AACA-DDF63143E0EF}" type="presOf" srcId="{04E84190-6CC9-4677-9A71-1068B5CCC859}" destId="{33628A72-0397-4F13-904D-CA2C798816D9}" srcOrd="0" destOrd="0" presId="urn:microsoft.com/office/officeart/2005/8/layout/vList2"/>
    <dgm:cxn modelId="{31196E70-259F-41E2-B480-526F86FBA04D}" type="presOf" srcId="{E4301122-E521-4914-949D-AACDCC696A62}" destId="{B98461AE-F0C5-4B69-AA1F-AD986C8DA282}" srcOrd="0" destOrd="0" presId="urn:microsoft.com/office/officeart/2005/8/layout/vList2"/>
    <dgm:cxn modelId="{11913E98-117A-47CE-B9B2-7C4D40614B2E}" srcId="{E4301122-E521-4914-949D-AACDCC696A62}" destId="{467B2858-BD69-4571-A25B-CBB432916E17}" srcOrd="0" destOrd="0" parTransId="{D48A35D6-E78D-4163-8BB8-207AF16D3D4A}" sibTransId="{4A5EEB48-85EF-4F0E-A90D-FBC2419DB7AD}"/>
    <dgm:cxn modelId="{3C7290C2-7404-4CC1-B102-EC3FFB6456E2}" srcId="{E4301122-E521-4914-949D-AACDCC696A62}" destId="{0AD9548F-2A6C-42D1-8013-BFC0C5AEC235}" srcOrd="1" destOrd="0" parTransId="{576A1D20-6101-4208-891D-F2255CCE1E25}" sibTransId="{50E28D1C-6768-40CB-9595-4FC23EC67456}"/>
    <dgm:cxn modelId="{36A0AD5C-2ABE-46E2-8DC9-AFB682D12A06}" type="presOf" srcId="{467B2858-BD69-4571-A25B-CBB432916E17}" destId="{6941EB2D-662D-4D96-8085-62897804EF0F}" srcOrd="0" destOrd="0" presId="urn:microsoft.com/office/officeart/2005/8/layout/vList2"/>
    <dgm:cxn modelId="{C9779285-713D-4A4E-99B1-B116C4DCC52F}" type="presOf" srcId="{0AD9548F-2A6C-42D1-8013-BFC0C5AEC235}" destId="{7A8D347A-6D9D-486C-891D-2F04EF41A283}" srcOrd="0" destOrd="0" presId="urn:microsoft.com/office/officeart/2005/8/layout/vList2"/>
    <dgm:cxn modelId="{6F1D17E9-5916-4832-97FA-9D52AD4A7BDD}" srcId="{467B2858-BD69-4571-A25B-CBB432916E17}" destId="{726892FE-A4D4-40A5-B08B-A79AB54ECB37}" srcOrd="1" destOrd="0" parTransId="{8945E435-8876-4F49-912B-749A842723F6}" sibTransId="{A178668C-B28F-43B3-B5A1-E4373A7DA77D}"/>
    <dgm:cxn modelId="{FD432778-5C76-47C0-BB00-3963FB3A8108}" type="presOf" srcId="{726892FE-A4D4-40A5-B08B-A79AB54ECB37}" destId="{33628A72-0397-4F13-904D-CA2C798816D9}" srcOrd="0" destOrd="1" presId="urn:microsoft.com/office/officeart/2005/8/layout/vList2"/>
    <dgm:cxn modelId="{1AC7933C-BDD2-4DD5-A268-5EE4E4C465A9}" type="presParOf" srcId="{B98461AE-F0C5-4B69-AA1F-AD986C8DA282}" destId="{6941EB2D-662D-4D96-8085-62897804EF0F}" srcOrd="0" destOrd="0" presId="urn:microsoft.com/office/officeart/2005/8/layout/vList2"/>
    <dgm:cxn modelId="{02A740F5-AEC7-49E8-833E-A08DCB89EF37}" type="presParOf" srcId="{B98461AE-F0C5-4B69-AA1F-AD986C8DA282}" destId="{33628A72-0397-4F13-904D-CA2C798816D9}" srcOrd="1" destOrd="0" presId="urn:microsoft.com/office/officeart/2005/8/layout/vList2"/>
    <dgm:cxn modelId="{4C8E9BBD-51B5-4F03-8B2F-53EFC6216733}" type="presParOf" srcId="{B98461AE-F0C5-4B69-AA1F-AD986C8DA282}" destId="{7A8D347A-6D9D-486C-891D-2F04EF41A28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7D1257-9ACF-4897-A434-FFADAE93F5BD}" type="doc">
      <dgm:prSet loTypeId="urn:microsoft.com/office/officeart/2005/8/layout/defaul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l-GR"/>
        </a:p>
      </dgm:t>
    </dgm:pt>
    <dgm:pt modelId="{89A1D8A6-739E-4E57-9782-E1DCA7D7A082}">
      <dgm:prSet phldrT="[Κείμενο]" custT="1"/>
      <dgm:spPr/>
      <dgm:t>
        <a:bodyPr/>
        <a:lstStyle/>
        <a:p>
          <a:r>
            <a:rPr lang="el-GR" sz="2400" dirty="0"/>
            <a:t> Διεξήχθη σύμφωνα με: </a:t>
          </a:r>
          <a:br>
            <a:rPr lang="el-GR" sz="2400" dirty="0"/>
          </a:br>
          <a:r>
            <a:rPr lang="el-GR" sz="2400" dirty="0"/>
            <a:t> οδηγίες του Οργανισμού </a:t>
          </a:r>
          <a:r>
            <a:rPr lang="el-GR" sz="2400" dirty="0" err="1"/>
            <a:t>Campbell</a:t>
          </a:r>
          <a:r>
            <a:rPr lang="el-GR" sz="2400" dirty="0"/>
            <a:t> </a:t>
          </a:r>
          <a:r>
            <a:rPr lang="el-GR" sz="2400" dirty="0" err="1"/>
            <a:t>Collaboration</a:t>
          </a:r>
          <a:r>
            <a:rPr lang="el-GR" sz="2400" dirty="0"/>
            <a:t> </a:t>
          </a:r>
          <a:br>
            <a:rPr lang="el-GR" sz="2400" dirty="0"/>
          </a:br>
          <a:r>
            <a:rPr lang="el-GR" sz="2400" dirty="0"/>
            <a:t>τα πρότυπα ποιότητας </a:t>
          </a:r>
          <a:r>
            <a:rPr lang="en-US" sz="2400" dirty="0"/>
            <a:t>PRISMA </a:t>
          </a:r>
          <a:r>
            <a:rPr lang="el-GR" sz="2200" dirty="0"/>
            <a:t/>
          </a:r>
          <a:br>
            <a:rPr lang="el-GR" sz="2200" dirty="0"/>
          </a:br>
          <a:endParaRPr lang="el-GR" sz="2200" dirty="0"/>
        </a:p>
      </dgm:t>
    </dgm:pt>
    <dgm:pt modelId="{57848498-0ED1-4621-B961-31AAEFD31B35}" type="parTrans" cxnId="{6B1E075D-2C80-4A03-8899-426270DC861C}">
      <dgm:prSet/>
      <dgm:spPr/>
      <dgm:t>
        <a:bodyPr/>
        <a:lstStyle/>
        <a:p>
          <a:endParaRPr lang="el-GR"/>
        </a:p>
      </dgm:t>
    </dgm:pt>
    <dgm:pt modelId="{F019C742-531D-4B04-8776-5C92DE29D39F}" type="sibTrans" cxnId="{6B1E075D-2C80-4A03-8899-426270DC861C}">
      <dgm:prSet/>
      <dgm:spPr/>
      <dgm:t>
        <a:bodyPr/>
        <a:lstStyle/>
        <a:p>
          <a:endParaRPr lang="el-GR"/>
        </a:p>
      </dgm:t>
    </dgm:pt>
    <dgm:pt modelId="{850B9919-75E9-4DC5-800A-F0FE5D5BF22C}">
      <dgm:prSet phldrT="[Κείμενο]" custT="1"/>
      <dgm:spPr/>
      <dgm:t>
        <a:bodyPr/>
        <a:lstStyle/>
        <a:p>
          <a:r>
            <a:rPr lang="el-GR" sz="3200" dirty="0"/>
            <a:t>Αρχικά 4035 άρθρα</a:t>
          </a:r>
        </a:p>
        <a:p>
          <a:r>
            <a:rPr lang="el-GR" sz="3200" dirty="0"/>
            <a:t>Αφαιρέθηκαν διπλότυπα  &amp; όσα δεν τηρούσαν τα κριτήρια</a:t>
          </a:r>
        </a:p>
      </dgm:t>
    </dgm:pt>
    <dgm:pt modelId="{10203671-79F2-494C-B53B-1CBAACA3F212}" type="parTrans" cxnId="{C5FF7CF1-F07F-4D2C-8B98-4E92F01BC6CC}">
      <dgm:prSet/>
      <dgm:spPr/>
      <dgm:t>
        <a:bodyPr/>
        <a:lstStyle/>
        <a:p>
          <a:endParaRPr lang="el-GR"/>
        </a:p>
      </dgm:t>
    </dgm:pt>
    <dgm:pt modelId="{FDFF2801-D064-439E-86F6-1FBC6FBF557E}" type="sibTrans" cxnId="{C5FF7CF1-F07F-4D2C-8B98-4E92F01BC6CC}">
      <dgm:prSet/>
      <dgm:spPr/>
      <dgm:t>
        <a:bodyPr/>
        <a:lstStyle/>
        <a:p>
          <a:endParaRPr lang="el-GR"/>
        </a:p>
      </dgm:t>
    </dgm:pt>
    <dgm:pt modelId="{6AEBE996-E1FB-43CD-B632-1A2A8F20838A}">
      <dgm:prSet phldrT="[Κείμενο]" custT="1"/>
      <dgm:spPr/>
      <dgm:t>
        <a:bodyPr/>
        <a:lstStyle/>
        <a:p>
          <a:r>
            <a:rPr lang="el-GR" sz="2400" dirty="0"/>
            <a:t>Κριτήρια ένταξης/ αποκλεισμού</a:t>
          </a:r>
          <a:br>
            <a:rPr lang="el-GR" sz="2400" dirty="0"/>
          </a:br>
          <a:r>
            <a:rPr lang="el-GR" sz="2400" dirty="0"/>
            <a:t>έρευνα σε πηγή δεδομένων </a:t>
          </a:r>
          <a:br>
            <a:rPr lang="el-GR" sz="2400" dirty="0"/>
          </a:br>
          <a:endParaRPr lang="el-GR" sz="2400" dirty="0"/>
        </a:p>
      </dgm:t>
    </dgm:pt>
    <dgm:pt modelId="{77C1019D-0AF8-4C9D-B9EF-3938D36EB3EF}" type="sibTrans" cxnId="{D51C7FFE-4E78-44B8-809D-836D58DE4DE2}">
      <dgm:prSet/>
      <dgm:spPr/>
      <dgm:t>
        <a:bodyPr/>
        <a:lstStyle/>
        <a:p>
          <a:endParaRPr lang="el-GR"/>
        </a:p>
      </dgm:t>
    </dgm:pt>
    <dgm:pt modelId="{8D35837C-9C1A-44C0-B2EA-4CA2E9E18260}" type="parTrans" cxnId="{D51C7FFE-4E78-44B8-809D-836D58DE4DE2}">
      <dgm:prSet/>
      <dgm:spPr/>
      <dgm:t>
        <a:bodyPr/>
        <a:lstStyle/>
        <a:p>
          <a:endParaRPr lang="el-GR"/>
        </a:p>
      </dgm:t>
    </dgm:pt>
    <dgm:pt modelId="{29B64A6B-6C8E-4A94-B59F-806D770284B0}">
      <dgm:prSet custT="1"/>
      <dgm:spPr/>
      <dgm:t>
        <a:bodyPr/>
        <a:lstStyle/>
        <a:p>
          <a:r>
            <a:rPr lang="el-GR" sz="2400" dirty="0"/>
            <a:t>21 άρθρα -μελέτες</a:t>
          </a:r>
        </a:p>
      </dgm:t>
    </dgm:pt>
    <dgm:pt modelId="{6BB1FF73-A782-46ED-8BC6-D770291C2060}" type="parTrans" cxnId="{8FC799F6-22F8-4036-A12E-9FD5EE11AAF7}">
      <dgm:prSet/>
      <dgm:spPr/>
      <dgm:t>
        <a:bodyPr/>
        <a:lstStyle/>
        <a:p>
          <a:endParaRPr lang="el-GR"/>
        </a:p>
      </dgm:t>
    </dgm:pt>
    <dgm:pt modelId="{A4C41837-CC02-4FF4-A292-E608B63602E8}" type="sibTrans" cxnId="{8FC799F6-22F8-4036-A12E-9FD5EE11AAF7}">
      <dgm:prSet/>
      <dgm:spPr/>
      <dgm:t>
        <a:bodyPr/>
        <a:lstStyle/>
        <a:p>
          <a:endParaRPr lang="el-GR"/>
        </a:p>
      </dgm:t>
    </dgm:pt>
    <dgm:pt modelId="{71CE81C0-7ABC-4EA3-B56B-D5E06E1B7CD0}" type="pres">
      <dgm:prSet presAssocID="{EB7D1257-9ACF-4897-A434-FFADAE93F5B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67EEA23-0AA2-499A-9D02-C6F4BF2E39C1}" type="pres">
      <dgm:prSet presAssocID="{89A1D8A6-739E-4E57-9782-E1DCA7D7A082}" presName="node" presStyleLbl="node1" presStyleIdx="0" presStyleCnt="3" custScaleX="134114" custScaleY="92761" custLinFactNeighborX="-21444" custLinFactNeighborY="-633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70002C1-7B26-44DD-B0AC-388277491927}" type="pres">
      <dgm:prSet presAssocID="{F019C742-531D-4B04-8776-5C92DE29D39F}" presName="sibTrans" presStyleCnt="0"/>
      <dgm:spPr/>
    </dgm:pt>
    <dgm:pt modelId="{A80F9C4A-7B09-4C94-AD3C-E426C32D2F47}" type="pres">
      <dgm:prSet presAssocID="{6AEBE996-E1FB-43CD-B632-1A2A8F20838A}" presName="node" presStyleLbl="node1" presStyleIdx="1" presStyleCnt="3" custScaleX="185603" custScaleY="97836" custLinFactNeighborX="27862" custLinFactNeighborY="-757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2013382-67B0-4E91-845B-7851700E518C}" type="pres">
      <dgm:prSet presAssocID="{77C1019D-0AF8-4C9D-B9EF-3938D36EB3EF}" presName="sibTrans" presStyleCnt="0"/>
      <dgm:spPr/>
    </dgm:pt>
    <dgm:pt modelId="{9ECD3E13-DF81-4DEC-8E09-2DC9E7C1121C}" type="pres">
      <dgm:prSet presAssocID="{850B9919-75E9-4DC5-800A-F0FE5D5BF22C}" presName="node" presStyleLbl="node1" presStyleIdx="2" presStyleCnt="3" custScaleX="380293" custScaleY="110061" custLinFactNeighborX="188" custLinFactNeighborY="-1297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E928EFF-53ED-4864-B64B-5377530C9DD9}" type="presOf" srcId="{850B9919-75E9-4DC5-800A-F0FE5D5BF22C}" destId="{9ECD3E13-DF81-4DEC-8E09-2DC9E7C1121C}" srcOrd="0" destOrd="0" presId="urn:microsoft.com/office/officeart/2005/8/layout/default"/>
    <dgm:cxn modelId="{76FBCEAC-214D-496B-BB62-3C8BC63986FF}" type="presOf" srcId="{29B64A6B-6C8E-4A94-B59F-806D770284B0}" destId="{9ECD3E13-DF81-4DEC-8E09-2DC9E7C1121C}" srcOrd="0" destOrd="1" presId="urn:microsoft.com/office/officeart/2005/8/layout/default"/>
    <dgm:cxn modelId="{E277437F-4368-43A1-9AAB-4592D824255D}" type="presOf" srcId="{89A1D8A6-739E-4E57-9782-E1DCA7D7A082}" destId="{F67EEA23-0AA2-499A-9D02-C6F4BF2E39C1}" srcOrd="0" destOrd="0" presId="urn:microsoft.com/office/officeart/2005/8/layout/default"/>
    <dgm:cxn modelId="{8FC799F6-22F8-4036-A12E-9FD5EE11AAF7}" srcId="{850B9919-75E9-4DC5-800A-F0FE5D5BF22C}" destId="{29B64A6B-6C8E-4A94-B59F-806D770284B0}" srcOrd="0" destOrd="0" parTransId="{6BB1FF73-A782-46ED-8BC6-D770291C2060}" sibTransId="{A4C41837-CC02-4FF4-A292-E608B63602E8}"/>
    <dgm:cxn modelId="{C5FF7CF1-F07F-4D2C-8B98-4E92F01BC6CC}" srcId="{EB7D1257-9ACF-4897-A434-FFADAE93F5BD}" destId="{850B9919-75E9-4DC5-800A-F0FE5D5BF22C}" srcOrd="2" destOrd="0" parTransId="{10203671-79F2-494C-B53B-1CBAACA3F212}" sibTransId="{FDFF2801-D064-439E-86F6-1FBC6FBF557E}"/>
    <dgm:cxn modelId="{6B1E075D-2C80-4A03-8899-426270DC861C}" srcId="{EB7D1257-9ACF-4897-A434-FFADAE93F5BD}" destId="{89A1D8A6-739E-4E57-9782-E1DCA7D7A082}" srcOrd="0" destOrd="0" parTransId="{57848498-0ED1-4621-B961-31AAEFD31B35}" sibTransId="{F019C742-531D-4B04-8776-5C92DE29D39F}"/>
    <dgm:cxn modelId="{D51C7FFE-4E78-44B8-809D-836D58DE4DE2}" srcId="{EB7D1257-9ACF-4897-A434-FFADAE93F5BD}" destId="{6AEBE996-E1FB-43CD-B632-1A2A8F20838A}" srcOrd="1" destOrd="0" parTransId="{8D35837C-9C1A-44C0-B2EA-4CA2E9E18260}" sibTransId="{77C1019D-0AF8-4C9D-B9EF-3938D36EB3EF}"/>
    <dgm:cxn modelId="{423F436B-929F-4D09-9D09-24385432964A}" type="presOf" srcId="{6AEBE996-E1FB-43CD-B632-1A2A8F20838A}" destId="{A80F9C4A-7B09-4C94-AD3C-E426C32D2F47}" srcOrd="0" destOrd="0" presId="urn:microsoft.com/office/officeart/2005/8/layout/default"/>
    <dgm:cxn modelId="{BCC5F99D-07E1-4BE7-81F3-94F091C2A75B}" type="presOf" srcId="{EB7D1257-9ACF-4897-A434-FFADAE93F5BD}" destId="{71CE81C0-7ABC-4EA3-B56B-D5E06E1B7CD0}" srcOrd="0" destOrd="0" presId="urn:microsoft.com/office/officeart/2005/8/layout/default"/>
    <dgm:cxn modelId="{F6AC35A3-9D79-4642-A54A-55FD51F7517C}" type="presParOf" srcId="{71CE81C0-7ABC-4EA3-B56B-D5E06E1B7CD0}" destId="{F67EEA23-0AA2-499A-9D02-C6F4BF2E39C1}" srcOrd="0" destOrd="0" presId="urn:microsoft.com/office/officeart/2005/8/layout/default"/>
    <dgm:cxn modelId="{400C464D-D5BC-4843-B4EE-E64F5A5BFDD0}" type="presParOf" srcId="{71CE81C0-7ABC-4EA3-B56B-D5E06E1B7CD0}" destId="{470002C1-7B26-44DD-B0AC-388277491927}" srcOrd="1" destOrd="0" presId="urn:microsoft.com/office/officeart/2005/8/layout/default"/>
    <dgm:cxn modelId="{59A3498D-0252-4132-B4A9-4E7D27C733CD}" type="presParOf" srcId="{71CE81C0-7ABC-4EA3-B56B-D5E06E1B7CD0}" destId="{A80F9C4A-7B09-4C94-AD3C-E426C32D2F47}" srcOrd="2" destOrd="0" presId="urn:microsoft.com/office/officeart/2005/8/layout/default"/>
    <dgm:cxn modelId="{83032712-5A01-4B0E-8F88-C58DE8985281}" type="presParOf" srcId="{71CE81C0-7ABC-4EA3-B56B-D5E06E1B7CD0}" destId="{82013382-67B0-4E91-845B-7851700E518C}" srcOrd="3" destOrd="0" presId="urn:microsoft.com/office/officeart/2005/8/layout/default"/>
    <dgm:cxn modelId="{3576F70A-E804-4FA6-A221-0DD6884690D6}" type="presParOf" srcId="{71CE81C0-7ABC-4EA3-B56B-D5E06E1B7CD0}" destId="{9ECD3E13-DF81-4DEC-8E09-2DC9E7C1121C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77281D-4E72-4A4C-9A7B-9606244EE6B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B55A20F-BBF1-47BA-865D-487D6CB2B633}">
      <dgm:prSet custT="1"/>
      <dgm:spPr/>
      <dgm:t>
        <a:bodyPr/>
        <a:lstStyle/>
        <a:p>
          <a:r>
            <a:rPr lang="el-GR" sz="3600" b="1" dirty="0"/>
            <a:t>ΔΥΣΚΟΛΙΕΣ</a:t>
          </a:r>
          <a:endParaRPr lang="en-US" sz="3600" b="1" dirty="0"/>
        </a:p>
      </dgm:t>
    </dgm:pt>
    <dgm:pt modelId="{C5D5B5F2-2D7D-4850-AC42-19AED50650E5}" type="parTrans" cxnId="{F2B6ED43-5977-489D-BAD6-404909CF1C8A}">
      <dgm:prSet/>
      <dgm:spPr/>
      <dgm:t>
        <a:bodyPr/>
        <a:lstStyle/>
        <a:p>
          <a:endParaRPr lang="en-US"/>
        </a:p>
      </dgm:t>
    </dgm:pt>
    <dgm:pt modelId="{25BA7B67-F683-41B3-AD10-7FFB145A18D8}" type="sibTrans" cxnId="{F2B6ED43-5977-489D-BAD6-404909CF1C8A}">
      <dgm:prSet/>
      <dgm:spPr/>
      <dgm:t>
        <a:bodyPr/>
        <a:lstStyle/>
        <a:p>
          <a:endParaRPr lang="en-US"/>
        </a:p>
      </dgm:t>
    </dgm:pt>
    <dgm:pt modelId="{D20069BE-E111-4B49-B386-B7790B1FD6A3}">
      <dgm:prSet custT="1"/>
      <dgm:spPr/>
      <dgm:t>
        <a:bodyPr/>
        <a:lstStyle/>
        <a:p>
          <a:r>
            <a:rPr lang="el-GR" sz="2400" dirty="0"/>
            <a:t>1. Τα ευρήματα καλά σχεδιασμένων μελετών δεν αναφέρονται με ξεκάθαρο τρόπο, ώστε να συμπεριληφθούν σε μια </a:t>
          </a:r>
        </a:p>
        <a:p>
          <a:r>
            <a:rPr lang="el-GR" sz="2400" dirty="0"/>
            <a:t>μετα -ανάλυση</a:t>
          </a:r>
          <a:endParaRPr lang="en-US" sz="2400" dirty="0"/>
        </a:p>
      </dgm:t>
    </dgm:pt>
    <dgm:pt modelId="{5D27695B-B28E-4C09-B048-1F028ACEE4D3}" type="parTrans" cxnId="{309C3B61-4711-4315-A371-58E1E3745B98}">
      <dgm:prSet/>
      <dgm:spPr/>
      <dgm:t>
        <a:bodyPr/>
        <a:lstStyle/>
        <a:p>
          <a:endParaRPr lang="en-US"/>
        </a:p>
      </dgm:t>
    </dgm:pt>
    <dgm:pt modelId="{4644B411-270D-4830-93C6-80D539DF8BAC}" type="sibTrans" cxnId="{309C3B61-4711-4315-A371-58E1E3745B98}">
      <dgm:prSet/>
      <dgm:spPr/>
      <dgm:t>
        <a:bodyPr/>
        <a:lstStyle/>
        <a:p>
          <a:endParaRPr lang="en-US"/>
        </a:p>
      </dgm:t>
    </dgm:pt>
    <dgm:pt modelId="{13D164E3-38CB-4593-8867-CDCD86F623ED}">
      <dgm:prSet/>
      <dgm:spPr/>
      <dgm:t>
        <a:bodyPr/>
        <a:lstStyle/>
        <a:p>
          <a:r>
            <a:rPr lang="el-GR" dirty="0"/>
            <a:t>2. Ελλιπείς πληροφορίες</a:t>
          </a:r>
          <a:endParaRPr lang="en-US" dirty="0"/>
        </a:p>
      </dgm:t>
    </dgm:pt>
    <dgm:pt modelId="{1BE3AC2F-C6FB-4391-91CB-C59F1C93CDAE}" type="parTrans" cxnId="{39B3178F-F869-4C5D-903D-E2E029FA22A5}">
      <dgm:prSet/>
      <dgm:spPr/>
      <dgm:t>
        <a:bodyPr/>
        <a:lstStyle/>
        <a:p>
          <a:endParaRPr lang="en-US"/>
        </a:p>
      </dgm:t>
    </dgm:pt>
    <dgm:pt modelId="{E86146C9-4077-4194-BCDE-120B6D54FF8A}" type="sibTrans" cxnId="{39B3178F-F869-4C5D-903D-E2E029FA22A5}">
      <dgm:prSet/>
      <dgm:spPr/>
      <dgm:t>
        <a:bodyPr/>
        <a:lstStyle/>
        <a:p>
          <a:endParaRPr lang="en-US"/>
        </a:p>
      </dgm:t>
    </dgm:pt>
    <dgm:pt modelId="{A917DC93-B166-4EFA-AD50-610180490F22}">
      <dgm:prSet custT="1"/>
      <dgm:spPr/>
      <dgm:t>
        <a:bodyPr/>
        <a:lstStyle/>
        <a:p>
          <a:r>
            <a:rPr lang="el-GR" sz="2800" dirty="0"/>
            <a:t>3. Περιορισμένες μελέτες</a:t>
          </a:r>
          <a:endParaRPr lang="en-US" sz="2800" dirty="0"/>
        </a:p>
      </dgm:t>
    </dgm:pt>
    <dgm:pt modelId="{A03A23C5-69DD-448F-88E6-FE4B5007C294}" type="parTrans" cxnId="{6C4CABA4-227B-4887-8B50-9001DFC6B2E5}">
      <dgm:prSet/>
      <dgm:spPr/>
      <dgm:t>
        <a:bodyPr/>
        <a:lstStyle/>
        <a:p>
          <a:endParaRPr lang="en-US"/>
        </a:p>
      </dgm:t>
    </dgm:pt>
    <dgm:pt modelId="{B3337127-B96F-4BF2-847F-29BEB9A1B471}" type="sibTrans" cxnId="{6C4CABA4-227B-4887-8B50-9001DFC6B2E5}">
      <dgm:prSet/>
      <dgm:spPr/>
      <dgm:t>
        <a:bodyPr/>
        <a:lstStyle/>
        <a:p>
          <a:endParaRPr lang="en-US"/>
        </a:p>
      </dgm:t>
    </dgm:pt>
    <dgm:pt modelId="{7CFC8D8B-A930-4FD5-A248-93EC52EA60D4}" type="pres">
      <dgm:prSet presAssocID="{6A77281D-4E72-4A4C-9A7B-9606244EE6B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A73AD010-BB4F-454A-BA2F-59250BFCBC70}" type="pres">
      <dgm:prSet presAssocID="{6B55A20F-BBF1-47BA-865D-487D6CB2B633}" presName="hierRoot1" presStyleCnt="0"/>
      <dgm:spPr/>
    </dgm:pt>
    <dgm:pt modelId="{D6BE7F17-63CD-446E-A402-673DDC49ABEC}" type="pres">
      <dgm:prSet presAssocID="{6B55A20F-BBF1-47BA-865D-487D6CB2B633}" presName="composite" presStyleCnt="0"/>
      <dgm:spPr/>
    </dgm:pt>
    <dgm:pt modelId="{809A50DE-B6B4-4F50-B684-79FC0CB2E3E9}" type="pres">
      <dgm:prSet presAssocID="{6B55A20F-BBF1-47BA-865D-487D6CB2B633}" presName="background" presStyleLbl="node0" presStyleIdx="0" presStyleCnt="4"/>
      <dgm:spPr/>
    </dgm:pt>
    <dgm:pt modelId="{E3429483-806E-4005-810F-4904751A00AA}" type="pres">
      <dgm:prSet presAssocID="{6B55A20F-BBF1-47BA-865D-487D6CB2B633}" presName="text" presStyleLbl="fgAcc0" presStyleIdx="0" presStyleCnt="4" custScaleX="621932" custLinFactY="-37551" custLinFactNeighborX="-867" custLinFactNeighborY="-10000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874CCE12-34DC-476A-B855-A9C63457B4B1}" type="pres">
      <dgm:prSet presAssocID="{6B55A20F-BBF1-47BA-865D-487D6CB2B633}" presName="hierChild2" presStyleCnt="0"/>
      <dgm:spPr/>
    </dgm:pt>
    <dgm:pt modelId="{8CE7BDD9-D048-4C63-8832-C04D8AEDE5EB}" type="pres">
      <dgm:prSet presAssocID="{D20069BE-E111-4B49-B386-B7790B1FD6A3}" presName="hierRoot1" presStyleCnt="0"/>
      <dgm:spPr/>
    </dgm:pt>
    <dgm:pt modelId="{8F86923F-364A-4452-A3DF-CE25509E3F24}" type="pres">
      <dgm:prSet presAssocID="{D20069BE-E111-4B49-B386-B7790B1FD6A3}" presName="composite" presStyleCnt="0"/>
      <dgm:spPr/>
    </dgm:pt>
    <dgm:pt modelId="{040F5C3D-F806-464F-91D3-C146C7AD4D62}" type="pres">
      <dgm:prSet presAssocID="{D20069BE-E111-4B49-B386-B7790B1FD6A3}" presName="background" presStyleLbl="node0" presStyleIdx="1" presStyleCnt="4"/>
      <dgm:spPr/>
    </dgm:pt>
    <dgm:pt modelId="{2B169657-0D3B-4EB0-9091-CBBC1A60E6D4}" type="pres">
      <dgm:prSet presAssocID="{D20069BE-E111-4B49-B386-B7790B1FD6A3}" presName="text" presStyleLbl="fgAcc0" presStyleIdx="1" presStyleCnt="4" custScaleX="783523" custScaleY="768170" custLinFactX="-269118" custLinFactNeighborX="-300000" custLinFactNeighborY="7223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90649EBC-8B4E-4C90-8DA5-B83DFC2D7379}" type="pres">
      <dgm:prSet presAssocID="{D20069BE-E111-4B49-B386-B7790B1FD6A3}" presName="hierChild2" presStyleCnt="0"/>
      <dgm:spPr/>
    </dgm:pt>
    <dgm:pt modelId="{CE671C8F-A1AC-47B5-8AF8-F946E6D1AE0F}" type="pres">
      <dgm:prSet presAssocID="{13D164E3-38CB-4593-8867-CDCD86F623ED}" presName="hierRoot1" presStyleCnt="0"/>
      <dgm:spPr/>
    </dgm:pt>
    <dgm:pt modelId="{00BB60F9-0516-4595-B63D-A23CA5D47211}" type="pres">
      <dgm:prSet presAssocID="{13D164E3-38CB-4593-8867-CDCD86F623ED}" presName="composite" presStyleCnt="0"/>
      <dgm:spPr/>
    </dgm:pt>
    <dgm:pt modelId="{00151C53-F801-4FF1-8C0A-32F484C79CE1}" type="pres">
      <dgm:prSet presAssocID="{13D164E3-38CB-4593-8867-CDCD86F623ED}" presName="background" presStyleLbl="node0" presStyleIdx="2" presStyleCnt="4"/>
      <dgm:spPr/>
    </dgm:pt>
    <dgm:pt modelId="{B9CD82ED-BE10-48EA-A045-4E5B2695EA16}" type="pres">
      <dgm:prSet presAssocID="{13D164E3-38CB-4593-8867-CDCD86F623ED}" presName="text" presStyleLbl="fgAcc0" presStyleIdx="2" presStyleCnt="4" custScaleX="505603" custScaleY="628479" custLinFactX="-170444" custLinFactY="39495" custLinFactNeighborX="-200000" custLinFactNeighborY="10000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E206C916-3C03-447E-9607-EB7CD5DAF0FB}" type="pres">
      <dgm:prSet presAssocID="{13D164E3-38CB-4593-8867-CDCD86F623ED}" presName="hierChild2" presStyleCnt="0"/>
      <dgm:spPr/>
    </dgm:pt>
    <dgm:pt modelId="{FC7C58D3-D5BF-4EB1-9A75-E2EC38736EE7}" type="pres">
      <dgm:prSet presAssocID="{A917DC93-B166-4EFA-AD50-610180490F22}" presName="hierRoot1" presStyleCnt="0"/>
      <dgm:spPr/>
    </dgm:pt>
    <dgm:pt modelId="{55CEB103-2417-4F19-A3DE-EA0FD752C40B}" type="pres">
      <dgm:prSet presAssocID="{A917DC93-B166-4EFA-AD50-610180490F22}" presName="composite" presStyleCnt="0"/>
      <dgm:spPr/>
    </dgm:pt>
    <dgm:pt modelId="{4714F8A4-6BF0-4F4C-8F71-E5BAB01C8C87}" type="pres">
      <dgm:prSet presAssocID="{A917DC93-B166-4EFA-AD50-610180490F22}" presName="background" presStyleLbl="node0" presStyleIdx="3" presStyleCnt="4"/>
      <dgm:spPr/>
    </dgm:pt>
    <dgm:pt modelId="{C5D01263-6162-4FFC-ACCD-865324117383}" type="pres">
      <dgm:prSet presAssocID="{A917DC93-B166-4EFA-AD50-610180490F22}" presName="text" presStyleLbl="fgAcc0" presStyleIdx="3" presStyleCnt="4" custScaleX="550403" custScaleY="656096" custLinFactX="-27318" custLinFactY="65184" custLinFactNeighborX="-100000" custLinFactNeighborY="10000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7F5D3E16-51E0-4579-8C15-87DF6CFF9AB2}" type="pres">
      <dgm:prSet presAssocID="{A917DC93-B166-4EFA-AD50-610180490F22}" presName="hierChild2" presStyleCnt="0"/>
      <dgm:spPr/>
    </dgm:pt>
  </dgm:ptLst>
  <dgm:cxnLst>
    <dgm:cxn modelId="{309C3B61-4711-4315-A371-58E1E3745B98}" srcId="{6A77281D-4E72-4A4C-9A7B-9606244EE6BB}" destId="{D20069BE-E111-4B49-B386-B7790B1FD6A3}" srcOrd="1" destOrd="0" parTransId="{5D27695B-B28E-4C09-B048-1F028ACEE4D3}" sibTransId="{4644B411-270D-4830-93C6-80D539DF8BAC}"/>
    <dgm:cxn modelId="{2A4AA9AA-AD34-464E-88E5-9D379F5193EF}" type="presOf" srcId="{A917DC93-B166-4EFA-AD50-610180490F22}" destId="{C5D01263-6162-4FFC-ACCD-865324117383}" srcOrd="0" destOrd="0" presId="urn:microsoft.com/office/officeart/2005/8/layout/hierarchy1"/>
    <dgm:cxn modelId="{39B3178F-F869-4C5D-903D-E2E029FA22A5}" srcId="{6A77281D-4E72-4A4C-9A7B-9606244EE6BB}" destId="{13D164E3-38CB-4593-8867-CDCD86F623ED}" srcOrd="2" destOrd="0" parTransId="{1BE3AC2F-C6FB-4391-91CB-C59F1C93CDAE}" sibTransId="{E86146C9-4077-4194-BCDE-120B6D54FF8A}"/>
    <dgm:cxn modelId="{81604F83-4952-490B-8394-CADC81C7D204}" type="presOf" srcId="{6A77281D-4E72-4A4C-9A7B-9606244EE6BB}" destId="{7CFC8D8B-A930-4FD5-A248-93EC52EA60D4}" srcOrd="0" destOrd="0" presId="urn:microsoft.com/office/officeart/2005/8/layout/hierarchy1"/>
    <dgm:cxn modelId="{F2B6ED43-5977-489D-BAD6-404909CF1C8A}" srcId="{6A77281D-4E72-4A4C-9A7B-9606244EE6BB}" destId="{6B55A20F-BBF1-47BA-865D-487D6CB2B633}" srcOrd="0" destOrd="0" parTransId="{C5D5B5F2-2D7D-4850-AC42-19AED50650E5}" sibTransId="{25BA7B67-F683-41B3-AD10-7FFB145A18D8}"/>
    <dgm:cxn modelId="{4C80ACCD-6ECD-4898-9FF3-A6E508489210}" type="presOf" srcId="{13D164E3-38CB-4593-8867-CDCD86F623ED}" destId="{B9CD82ED-BE10-48EA-A045-4E5B2695EA16}" srcOrd="0" destOrd="0" presId="urn:microsoft.com/office/officeart/2005/8/layout/hierarchy1"/>
    <dgm:cxn modelId="{CBB2AD7D-14A1-485E-BDF1-F25392A140C5}" type="presOf" srcId="{6B55A20F-BBF1-47BA-865D-487D6CB2B633}" destId="{E3429483-806E-4005-810F-4904751A00AA}" srcOrd="0" destOrd="0" presId="urn:microsoft.com/office/officeart/2005/8/layout/hierarchy1"/>
    <dgm:cxn modelId="{6C4CABA4-227B-4887-8B50-9001DFC6B2E5}" srcId="{6A77281D-4E72-4A4C-9A7B-9606244EE6BB}" destId="{A917DC93-B166-4EFA-AD50-610180490F22}" srcOrd="3" destOrd="0" parTransId="{A03A23C5-69DD-448F-88E6-FE4B5007C294}" sibTransId="{B3337127-B96F-4BF2-847F-29BEB9A1B471}"/>
    <dgm:cxn modelId="{D73526FA-F7DF-43BF-B629-FCA066A9E2C2}" type="presOf" srcId="{D20069BE-E111-4B49-B386-B7790B1FD6A3}" destId="{2B169657-0D3B-4EB0-9091-CBBC1A60E6D4}" srcOrd="0" destOrd="0" presId="urn:microsoft.com/office/officeart/2005/8/layout/hierarchy1"/>
    <dgm:cxn modelId="{A1680B75-5D1E-4D15-84B3-1C4BDBD0D3E4}" type="presParOf" srcId="{7CFC8D8B-A930-4FD5-A248-93EC52EA60D4}" destId="{A73AD010-BB4F-454A-BA2F-59250BFCBC70}" srcOrd="0" destOrd="0" presId="urn:microsoft.com/office/officeart/2005/8/layout/hierarchy1"/>
    <dgm:cxn modelId="{4E17EFF7-BFE9-4998-B6A7-0F86EFC5EA97}" type="presParOf" srcId="{A73AD010-BB4F-454A-BA2F-59250BFCBC70}" destId="{D6BE7F17-63CD-446E-A402-673DDC49ABEC}" srcOrd="0" destOrd="0" presId="urn:microsoft.com/office/officeart/2005/8/layout/hierarchy1"/>
    <dgm:cxn modelId="{1BB96FB0-9A86-47D1-B658-285DE9A2B983}" type="presParOf" srcId="{D6BE7F17-63CD-446E-A402-673DDC49ABEC}" destId="{809A50DE-B6B4-4F50-B684-79FC0CB2E3E9}" srcOrd="0" destOrd="0" presId="urn:microsoft.com/office/officeart/2005/8/layout/hierarchy1"/>
    <dgm:cxn modelId="{2196149C-B63B-4611-A987-8F29D5C0861A}" type="presParOf" srcId="{D6BE7F17-63CD-446E-A402-673DDC49ABEC}" destId="{E3429483-806E-4005-810F-4904751A00AA}" srcOrd="1" destOrd="0" presId="urn:microsoft.com/office/officeart/2005/8/layout/hierarchy1"/>
    <dgm:cxn modelId="{AFCEF632-D497-431F-ACB1-E8A5FA8382AF}" type="presParOf" srcId="{A73AD010-BB4F-454A-BA2F-59250BFCBC70}" destId="{874CCE12-34DC-476A-B855-A9C63457B4B1}" srcOrd="1" destOrd="0" presId="urn:microsoft.com/office/officeart/2005/8/layout/hierarchy1"/>
    <dgm:cxn modelId="{CB6DA345-0A50-404D-9A90-81ED14812B94}" type="presParOf" srcId="{7CFC8D8B-A930-4FD5-A248-93EC52EA60D4}" destId="{8CE7BDD9-D048-4C63-8832-C04D8AEDE5EB}" srcOrd="1" destOrd="0" presId="urn:microsoft.com/office/officeart/2005/8/layout/hierarchy1"/>
    <dgm:cxn modelId="{3F1642CB-C156-4E70-AD03-EC41CED5F78F}" type="presParOf" srcId="{8CE7BDD9-D048-4C63-8832-C04D8AEDE5EB}" destId="{8F86923F-364A-4452-A3DF-CE25509E3F24}" srcOrd="0" destOrd="0" presId="urn:microsoft.com/office/officeart/2005/8/layout/hierarchy1"/>
    <dgm:cxn modelId="{454BE05F-001F-464E-ABA2-F2FD78ADAE07}" type="presParOf" srcId="{8F86923F-364A-4452-A3DF-CE25509E3F24}" destId="{040F5C3D-F806-464F-91D3-C146C7AD4D62}" srcOrd="0" destOrd="0" presId="urn:microsoft.com/office/officeart/2005/8/layout/hierarchy1"/>
    <dgm:cxn modelId="{6B647434-DE0B-481F-8DEF-EB18E34A8B73}" type="presParOf" srcId="{8F86923F-364A-4452-A3DF-CE25509E3F24}" destId="{2B169657-0D3B-4EB0-9091-CBBC1A60E6D4}" srcOrd="1" destOrd="0" presId="urn:microsoft.com/office/officeart/2005/8/layout/hierarchy1"/>
    <dgm:cxn modelId="{ECC0D223-30B1-4A5F-B347-CE512AA2E7F8}" type="presParOf" srcId="{8CE7BDD9-D048-4C63-8832-C04D8AEDE5EB}" destId="{90649EBC-8B4E-4C90-8DA5-B83DFC2D7379}" srcOrd="1" destOrd="0" presId="urn:microsoft.com/office/officeart/2005/8/layout/hierarchy1"/>
    <dgm:cxn modelId="{062F1EAA-36AA-4C4A-B66D-68CE3C212DA3}" type="presParOf" srcId="{7CFC8D8B-A930-4FD5-A248-93EC52EA60D4}" destId="{CE671C8F-A1AC-47B5-8AF8-F946E6D1AE0F}" srcOrd="2" destOrd="0" presId="urn:microsoft.com/office/officeart/2005/8/layout/hierarchy1"/>
    <dgm:cxn modelId="{2BD45A4D-D333-4BC1-BDE8-C5E190863153}" type="presParOf" srcId="{CE671C8F-A1AC-47B5-8AF8-F946E6D1AE0F}" destId="{00BB60F9-0516-4595-B63D-A23CA5D47211}" srcOrd="0" destOrd="0" presId="urn:microsoft.com/office/officeart/2005/8/layout/hierarchy1"/>
    <dgm:cxn modelId="{9901CF58-B22A-4375-B579-A21187CF2223}" type="presParOf" srcId="{00BB60F9-0516-4595-B63D-A23CA5D47211}" destId="{00151C53-F801-4FF1-8C0A-32F484C79CE1}" srcOrd="0" destOrd="0" presId="urn:microsoft.com/office/officeart/2005/8/layout/hierarchy1"/>
    <dgm:cxn modelId="{43741C4F-4CEB-4B2A-AD21-929EB8AC4BEA}" type="presParOf" srcId="{00BB60F9-0516-4595-B63D-A23CA5D47211}" destId="{B9CD82ED-BE10-48EA-A045-4E5B2695EA16}" srcOrd="1" destOrd="0" presId="urn:microsoft.com/office/officeart/2005/8/layout/hierarchy1"/>
    <dgm:cxn modelId="{6C5FBC92-4D61-4F43-A1D7-09F16308D9D5}" type="presParOf" srcId="{CE671C8F-A1AC-47B5-8AF8-F946E6D1AE0F}" destId="{E206C916-3C03-447E-9607-EB7CD5DAF0FB}" srcOrd="1" destOrd="0" presId="urn:microsoft.com/office/officeart/2005/8/layout/hierarchy1"/>
    <dgm:cxn modelId="{DB35A623-061A-4367-A2B7-535312DD2380}" type="presParOf" srcId="{7CFC8D8B-A930-4FD5-A248-93EC52EA60D4}" destId="{FC7C58D3-D5BF-4EB1-9A75-E2EC38736EE7}" srcOrd="3" destOrd="0" presId="urn:microsoft.com/office/officeart/2005/8/layout/hierarchy1"/>
    <dgm:cxn modelId="{184B68C9-BFCA-47A0-ADD8-E913A8910AE3}" type="presParOf" srcId="{FC7C58D3-D5BF-4EB1-9A75-E2EC38736EE7}" destId="{55CEB103-2417-4F19-A3DE-EA0FD752C40B}" srcOrd="0" destOrd="0" presId="urn:microsoft.com/office/officeart/2005/8/layout/hierarchy1"/>
    <dgm:cxn modelId="{B54CDF29-D580-4B6E-A1A8-47298ECD8920}" type="presParOf" srcId="{55CEB103-2417-4F19-A3DE-EA0FD752C40B}" destId="{4714F8A4-6BF0-4F4C-8F71-E5BAB01C8C87}" srcOrd="0" destOrd="0" presId="urn:microsoft.com/office/officeart/2005/8/layout/hierarchy1"/>
    <dgm:cxn modelId="{5F77A3EE-4A96-459E-AD16-5810DF96F486}" type="presParOf" srcId="{55CEB103-2417-4F19-A3DE-EA0FD752C40B}" destId="{C5D01263-6162-4FFC-ACCD-865324117383}" srcOrd="1" destOrd="0" presId="urn:microsoft.com/office/officeart/2005/8/layout/hierarchy1"/>
    <dgm:cxn modelId="{DE9CE273-AB54-46F2-BF63-FFD196F8A8F9}" type="presParOf" srcId="{FC7C58D3-D5BF-4EB1-9A75-E2EC38736EE7}" destId="{7F5D3E16-51E0-4579-8C15-87DF6CFF9AB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1EB2D-662D-4D96-8085-62897804EF0F}">
      <dsp:nvSpPr>
        <dsp:cNvPr id="0" name=""/>
        <dsp:cNvSpPr/>
      </dsp:nvSpPr>
      <dsp:spPr>
        <a:xfrm>
          <a:off x="0" y="0"/>
          <a:ext cx="11524870" cy="1154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100" b="0" u="sng" kern="1200"/>
            <a:t>Εισαγωγή:</a:t>
          </a:r>
          <a:endParaRPr lang="el-GR" sz="4100" b="0" kern="1200"/>
        </a:p>
      </dsp:txBody>
      <dsp:txXfrm>
        <a:off x="56368" y="56368"/>
        <a:ext cx="11412134" cy="1041964"/>
      </dsp:txXfrm>
    </dsp:sp>
    <dsp:sp modelId="{33628A72-0397-4F13-904D-CA2C798816D9}">
      <dsp:nvSpPr>
        <dsp:cNvPr id="0" name=""/>
        <dsp:cNvSpPr/>
      </dsp:nvSpPr>
      <dsp:spPr>
        <a:xfrm>
          <a:off x="0" y="1163293"/>
          <a:ext cx="11524870" cy="11033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5915" tIns="52070" rIns="291592" bIns="5207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3200" kern="1200" dirty="0"/>
            <a:t>Η επικράτηση των πολλαπλών σταδιοδρομιών (</a:t>
          </a:r>
          <a:r>
            <a:rPr lang="el-GR" sz="3200" kern="1200" dirty="0" err="1"/>
            <a:t>multi</a:t>
          </a:r>
          <a:r>
            <a:rPr lang="el-GR" sz="3200" kern="1200" dirty="0"/>
            <a:t> </a:t>
          </a:r>
          <a:r>
            <a:rPr lang="el-GR" sz="3200" kern="1200" dirty="0" err="1"/>
            <a:t>car</a:t>
          </a:r>
          <a:r>
            <a:rPr lang="en-US" sz="3200" kern="1200" dirty="0"/>
            <a:t>e</a:t>
          </a:r>
          <a:r>
            <a:rPr lang="el-GR" sz="3200" kern="1200" dirty="0" err="1"/>
            <a:t>ers</a:t>
          </a:r>
          <a:r>
            <a:rPr lang="el-GR" sz="3200" kern="1200" dirty="0"/>
            <a:t>) 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3200" kern="1200" dirty="0"/>
            <a:t>η ανάγκη για εργαζόμενους υψηλής ειδίκευσης</a:t>
          </a:r>
        </a:p>
      </dsp:txBody>
      <dsp:txXfrm>
        <a:off x="0" y="1163293"/>
        <a:ext cx="11524870" cy="1103309"/>
      </dsp:txXfrm>
    </dsp:sp>
    <dsp:sp modelId="{7A8D347A-6D9D-486C-891D-2F04EF41A283}">
      <dsp:nvSpPr>
        <dsp:cNvPr id="0" name=""/>
        <dsp:cNvSpPr/>
      </dsp:nvSpPr>
      <dsp:spPr>
        <a:xfrm>
          <a:off x="0" y="2266603"/>
          <a:ext cx="11524870" cy="35647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100" kern="1200" dirty="0"/>
            <a:t>Οδήγησαν τα ΑΕΙ  να εισάγουν την </a:t>
          </a:r>
          <a:r>
            <a:rPr lang="el-GR" sz="4100" b="1" u="sng" kern="1200" dirty="0"/>
            <a:t>μεικτή</a:t>
          </a:r>
          <a:r>
            <a:rPr lang="en-US" sz="4100" b="1" u="sng" kern="1200" dirty="0"/>
            <a:t> </a:t>
          </a:r>
          <a:r>
            <a:rPr lang="el-GR" sz="4100" b="1" u="sng" kern="1200" dirty="0"/>
            <a:t>μάθηση </a:t>
          </a:r>
          <a:r>
            <a:rPr lang="el-GR" sz="4100" kern="1200" dirty="0"/>
            <a:t>(</a:t>
          </a:r>
          <a:r>
            <a:rPr lang="en-US" sz="4100" kern="1200" dirty="0"/>
            <a:t>blended learning)</a:t>
          </a:r>
          <a:r>
            <a:rPr lang="el-GR" sz="4100" kern="1200" dirty="0"/>
            <a:t> ως μέθοδο διδασκαλίας προκειμένου να παρέχουν </a:t>
          </a:r>
          <a:r>
            <a:rPr lang="el-GR" sz="4100" b="1" kern="1200" dirty="0"/>
            <a:t>ευελιξία </a:t>
          </a:r>
          <a:r>
            <a:rPr lang="el-GR" sz="4100" kern="1200" dirty="0"/>
            <a:t>και εξατομίκευση σύμφωνα με τις ανάγκες του κάθε εκπαιδευόμενου. (OECD, 2017) </a:t>
          </a:r>
        </a:p>
      </dsp:txBody>
      <dsp:txXfrm>
        <a:off x="174018" y="2440621"/>
        <a:ext cx="11176834" cy="32167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7EEA23-0AA2-499A-9D02-C6F4BF2E39C1}">
      <dsp:nvSpPr>
        <dsp:cNvPr id="0" name=""/>
        <dsp:cNvSpPr/>
      </dsp:nvSpPr>
      <dsp:spPr>
        <a:xfrm>
          <a:off x="129138" y="376486"/>
          <a:ext cx="4295378" cy="1782559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/>
            <a:t> Διεξήχθη σύμφωνα με: </a:t>
          </a:r>
          <a:br>
            <a:rPr lang="el-GR" sz="2400" kern="1200" dirty="0"/>
          </a:br>
          <a:r>
            <a:rPr lang="el-GR" sz="2400" kern="1200" dirty="0"/>
            <a:t> οδηγίες του Οργανισμού </a:t>
          </a:r>
          <a:r>
            <a:rPr lang="el-GR" sz="2400" kern="1200" dirty="0" err="1"/>
            <a:t>Campbell</a:t>
          </a:r>
          <a:r>
            <a:rPr lang="el-GR" sz="2400" kern="1200" dirty="0"/>
            <a:t> </a:t>
          </a:r>
          <a:r>
            <a:rPr lang="el-GR" sz="2400" kern="1200" dirty="0" err="1"/>
            <a:t>Collaboration</a:t>
          </a:r>
          <a:r>
            <a:rPr lang="el-GR" sz="2400" kern="1200" dirty="0"/>
            <a:t> </a:t>
          </a:r>
          <a:br>
            <a:rPr lang="el-GR" sz="2400" kern="1200" dirty="0"/>
          </a:br>
          <a:r>
            <a:rPr lang="el-GR" sz="2400" kern="1200" dirty="0"/>
            <a:t>τα πρότυπα ποιότητας </a:t>
          </a:r>
          <a:r>
            <a:rPr lang="en-US" sz="2400" kern="1200" dirty="0"/>
            <a:t>PRISMA </a:t>
          </a:r>
          <a:r>
            <a:rPr lang="el-GR" sz="2200" kern="1200" dirty="0"/>
            <a:t/>
          </a:r>
          <a:br>
            <a:rPr lang="el-GR" sz="2200" kern="1200" dirty="0"/>
          </a:br>
          <a:endParaRPr lang="el-GR" sz="2200" kern="1200" dirty="0"/>
        </a:p>
      </dsp:txBody>
      <dsp:txXfrm>
        <a:off x="129138" y="376486"/>
        <a:ext cx="4295378" cy="1782559"/>
      </dsp:txXfrm>
    </dsp:sp>
    <dsp:sp modelId="{A80F9C4A-7B09-4C94-AD3C-E426C32D2F47}">
      <dsp:nvSpPr>
        <dsp:cNvPr id="0" name=""/>
        <dsp:cNvSpPr/>
      </dsp:nvSpPr>
      <dsp:spPr>
        <a:xfrm>
          <a:off x="6247541" y="303837"/>
          <a:ext cx="5944458" cy="1880083"/>
        </a:xfrm>
        <a:prstGeom prst="rect">
          <a:avLst/>
        </a:prstGeom>
        <a:solidFill>
          <a:schemeClr val="accent1">
            <a:shade val="50000"/>
            <a:hueOff val="-502427"/>
            <a:satOff val="-13803"/>
            <a:lumOff val="3174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/>
            <a:t>Κριτήρια ένταξης/ αποκλεισμού</a:t>
          </a:r>
          <a:br>
            <a:rPr lang="el-GR" sz="2400" kern="1200" dirty="0"/>
          </a:br>
          <a:r>
            <a:rPr lang="el-GR" sz="2400" kern="1200" dirty="0"/>
            <a:t>έρευνα σε πηγή δεδομένων </a:t>
          </a:r>
          <a:br>
            <a:rPr lang="el-GR" sz="2400" kern="1200" dirty="0"/>
          </a:br>
          <a:endParaRPr lang="el-GR" sz="2400" kern="1200" dirty="0"/>
        </a:p>
      </dsp:txBody>
      <dsp:txXfrm>
        <a:off x="6247541" y="303837"/>
        <a:ext cx="5944458" cy="1880083"/>
      </dsp:txXfrm>
    </dsp:sp>
    <dsp:sp modelId="{9ECD3E13-DF81-4DEC-8E09-2DC9E7C1121C}">
      <dsp:nvSpPr>
        <dsp:cNvPr id="0" name=""/>
        <dsp:cNvSpPr/>
      </dsp:nvSpPr>
      <dsp:spPr>
        <a:xfrm>
          <a:off x="12044" y="2400487"/>
          <a:ext cx="12179952" cy="2115007"/>
        </a:xfrm>
        <a:prstGeom prst="rect">
          <a:avLst/>
        </a:prstGeom>
        <a:solidFill>
          <a:schemeClr val="accent1">
            <a:shade val="50000"/>
            <a:hueOff val="-502427"/>
            <a:satOff val="-13803"/>
            <a:lumOff val="3174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/>
            <a:t>Αρχικά 4035 άρθρα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/>
            <a:t>Αφαιρέθηκαν διπλότυπα  &amp; όσα δεν τηρούσαν τα κριτήρια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dirty="0"/>
            <a:t>21 άρθρα -μελέτες</a:t>
          </a:r>
        </a:p>
      </dsp:txBody>
      <dsp:txXfrm>
        <a:off x="12044" y="2400487"/>
        <a:ext cx="12179952" cy="21150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9A50DE-B6B4-4F50-B684-79FC0CB2E3E9}">
      <dsp:nvSpPr>
        <dsp:cNvPr id="0" name=""/>
        <dsp:cNvSpPr/>
      </dsp:nvSpPr>
      <dsp:spPr>
        <a:xfrm>
          <a:off x="3548" y="420582"/>
          <a:ext cx="2852439" cy="2912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429483-806E-4005-810F-4904751A00AA}">
      <dsp:nvSpPr>
        <dsp:cNvPr id="0" name=""/>
        <dsp:cNvSpPr/>
      </dsp:nvSpPr>
      <dsp:spPr>
        <a:xfrm>
          <a:off x="54508" y="468994"/>
          <a:ext cx="2852439" cy="2912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600" b="1" kern="1200" dirty="0"/>
            <a:t>ΔΥΣΚΟΛΙΕΣ</a:t>
          </a:r>
          <a:endParaRPr lang="en-US" sz="3600" b="1" kern="1200" dirty="0"/>
        </a:p>
      </dsp:txBody>
      <dsp:txXfrm>
        <a:off x="63038" y="477524"/>
        <a:ext cx="2835379" cy="274177"/>
      </dsp:txXfrm>
    </dsp:sp>
    <dsp:sp modelId="{040F5C3D-F806-464F-91D3-C146C7AD4D62}">
      <dsp:nvSpPr>
        <dsp:cNvPr id="0" name=""/>
        <dsp:cNvSpPr/>
      </dsp:nvSpPr>
      <dsp:spPr>
        <a:xfrm>
          <a:off x="351672" y="1031546"/>
          <a:ext cx="3593563" cy="22371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169657-0D3B-4EB0-9091-CBBC1A60E6D4}">
      <dsp:nvSpPr>
        <dsp:cNvPr id="0" name=""/>
        <dsp:cNvSpPr/>
      </dsp:nvSpPr>
      <dsp:spPr>
        <a:xfrm>
          <a:off x="402632" y="1079958"/>
          <a:ext cx="3593563" cy="22371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/>
            <a:t>1. Τα ευρήματα καλά σχεδιασμένων μελετών δεν αναφέρονται με ξεκάθαρο τρόπο, ώστε να συμπεριληφθούν σε μια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/>
            <a:t>μετα -ανάλυση</a:t>
          </a:r>
          <a:endParaRPr lang="en-US" sz="2400" kern="1200" dirty="0"/>
        </a:p>
      </dsp:txBody>
      <dsp:txXfrm>
        <a:off x="468157" y="1145483"/>
        <a:ext cx="3462513" cy="2106148"/>
      </dsp:txXfrm>
    </dsp:sp>
    <dsp:sp modelId="{00151C53-F801-4FF1-8C0A-32F484C79CE1}">
      <dsp:nvSpPr>
        <dsp:cNvPr id="0" name=""/>
        <dsp:cNvSpPr/>
      </dsp:nvSpPr>
      <dsp:spPr>
        <a:xfrm>
          <a:off x="4958357" y="1227444"/>
          <a:ext cx="2318906" cy="18303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CD82ED-BE10-48EA-A045-4E5B2695EA16}">
      <dsp:nvSpPr>
        <dsp:cNvPr id="0" name=""/>
        <dsp:cNvSpPr/>
      </dsp:nvSpPr>
      <dsp:spPr>
        <a:xfrm>
          <a:off x="5009318" y="1275856"/>
          <a:ext cx="2318906" cy="18303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/>
            <a:t>2. Ελλιπείς πληροφορίες</a:t>
          </a:r>
          <a:endParaRPr lang="en-US" sz="2800" kern="1200" dirty="0"/>
        </a:p>
      </dsp:txBody>
      <dsp:txXfrm>
        <a:off x="5062928" y="1329466"/>
        <a:ext cx="2211686" cy="1723146"/>
      </dsp:txXfrm>
    </dsp:sp>
    <dsp:sp modelId="{4714F8A4-6BF0-4F4C-8F71-E5BAB01C8C87}">
      <dsp:nvSpPr>
        <dsp:cNvPr id="0" name=""/>
        <dsp:cNvSpPr/>
      </dsp:nvSpPr>
      <dsp:spPr>
        <a:xfrm>
          <a:off x="8494261" y="1302260"/>
          <a:ext cx="2524377" cy="19107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D01263-6162-4FFC-ACCD-865324117383}">
      <dsp:nvSpPr>
        <dsp:cNvPr id="0" name=""/>
        <dsp:cNvSpPr/>
      </dsp:nvSpPr>
      <dsp:spPr>
        <a:xfrm>
          <a:off x="8545221" y="1350672"/>
          <a:ext cx="2524377" cy="1910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/>
            <a:t>3. Περιορισμένες μελέτες</a:t>
          </a:r>
          <a:endParaRPr lang="en-US" sz="2800" kern="1200" dirty="0"/>
        </a:p>
      </dsp:txBody>
      <dsp:txXfrm>
        <a:off x="8601186" y="1406637"/>
        <a:ext cx="2412447" cy="17988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170EE1-8635-40AC-BC8A-D8CA6731F14B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4B542-8D86-451A-B90E-FEB87B139F9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808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4B542-8D86-451A-B90E-FEB87B139F9B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7550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4B542-8D86-451A-B90E-FEB87B139F9B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9335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4B542-8D86-451A-B90E-FEB87B139F9B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1939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4B542-8D86-451A-B90E-FEB87B139F9B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5676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3D678-DA63-42C9-BDF5-34DF6DF64F44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F2D1-486D-4E26-B2EE-E3754D7C28F6}" type="slidenum">
              <a:rPr lang="el-GR" smtClean="0"/>
              <a:t>‹#›</a:t>
            </a:fld>
            <a:endParaRPr lang="el-G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435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3D678-DA63-42C9-BDF5-34DF6DF64F44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F2D1-486D-4E26-B2EE-E3754D7C28F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1398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3D678-DA63-42C9-BDF5-34DF6DF64F44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F2D1-486D-4E26-B2EE-E3754D7C28F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2735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3D678-DA63-42C9-BDF5-34DF6DF64F44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F2D1-486D-4E26-B2EE-E3754D7C28F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3289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3D678-DA63-42C9-BDF5-34DF6DF64F44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F2D1-486D-4E26-B2EE-E3754D7C28F6}" type="slidenum">
              <a:rPr lang="el-GR" smtClean="0"/>
              <a:t>‹#›</a:t>
            </a:fld>
            <a:endParaRPr lang="el-G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8439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3D678-DA63-42C9-BDF5-34DF6DF64F44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F2D1-486D-4E26-B2EE-E3754D7C28F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4235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3D678-DA63-42C9-BDF5-34DF6DF64F44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F2D1-486D-4E26-B2EE-E3754D7C28F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5540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3D678-DA63-42C9-BDF5-34DF6DF64F44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F2D1-486D-4E26-B2EE-E3754D7C28F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4635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3D678-DA63-42C9-BDF5-34DF6DF64F44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F2D1-486D-4E26-B2EE-E3754D7C28F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8548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D83D678-DA63-42C9-BDF5-34DF6DF64F44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27F2D1-486D-4E26-B2EE-E3754D7C28F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9902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3D678-DA63-42C9-BDF5-34DF6DF64F44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F2D1-486D-4E26-B2EE-E3754D7C28F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8638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D83D678-DA63-42C9-BDF5-34DF6DF64F44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927F2D1-486D-4E26-B2EE-E3754D7C28F6}" type="slidenum">
              <a:rPr lang="el-GR" smtClean="0"/>
              <a:t>‹#›</a:t>
            </a:fld>
            <a:endParaRPr lang="el-G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4896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07043" y="604547"/>
            <a:ext cx="11377914" cy="4310354"/>
          </a:xfrm>
        </p:spPr>
        <p:txBody>
          <a:bodyPr>
            <a:normAutofit fontScale="90000"/>
          </a:bodyPr>
          <a:lstStyle/>
          <a:p>
            <a:r>
              <a:rPr lang="el-GR" sz="2000" b="1" dirty="0"/>
              <a:t/>
            </a:r>
            <a:br>
              <a:rPr lang="el-GR" sz="2000" b="1" dirty="0"/>
            </a:br>
            <a:r>
              <a:rPr lang="el-GR" sz="2000" b="1" dirty="0"/>
              <a:t/>
            </a:r>
            <a:br>
              <a:rPr lang="el-GR" sz="2000" b="1" dirty="0"/>
            </a:b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                                          </a:t>
            </a:r>
            <a:r>
              <a:rPr lang="el-GR" sz="4900" b="1" dirty="0">
                <a:latin typeface="+mn-lt"/>
                <a:ea typeface="ADLaM Display" panose="020F0502020204030204" pitchFamily="2" charset="0"/>
                <a:cs typeface="Arial" panose="020B0604020202020204" pitchFamily="34" charset="0"/>
              </a:rPr>
              <a:t>Μια συστηματική ανασκόπηση  της εφαρμογής της μεικτής  μάθησης στην Ανώτατη Εκπαίδευση</a:t>
            </a:r>
            <a:r>
              <a:rPr lang="el-GR" sz="2700" b="1" dirty="0">
                <a:latin typeface="+mn-lt"/>
                <a:ea typeface="ADLaM Display" panose="020F0502020204030204" pitchFamily="2" charset="0"/>
                <a:cs typeface="Arial" panose="020B0604020202020204" pitchFamily="34" charset="0"/>
              </a:rPr>
              <a:t>.</a:t>
            </a:r>
            <a:r>
              <a:rPr lang="el-GR" sz="3600" dirty="0">
                <a:latin typeface="+mn-lt"/>
                <a:ea typeface="ADLaM Display" panose="020F0502020204030204" pitchFamily="2" charset="0"/>
                <a:cs typeface="Arial" panose="020B0604020202020204" pitchFamily="34" charset="0"/>
              </a:rPr>
              <a:t/>
            </a:r>
            <a:br>
              <a:rPr lang="el-GR" sz="3600" dirty="0">
                <a:latin typeface="+mn-lt"/>
                <a:ea typeface="ADLaM Display" panose="020F0502020204030204" pitchFamily="2" charset="0"/>
                <a:cs typeface="Arial" panose="020B0604020202020204" pitchFamily="34" charset="0"/>
              </a:rPr>
            </a:br>
            <a:r>
              <a:rPr lang="el-GR" sz="3600" dirty="0">
                <a:latin typeface="Arial" panose="020B0604020202020204" pitchFamily="34" charset="0"/>
                <a:ea typeface="ADLaM Display" panose="020F0502020204030204" pitchFamily="2" charset="0"/>
                <a:cs typeface="Arial" panose="020B0604020202020204" pitchFamily="34" charset="0"/>
              </a:rPr>
              <a:t/>
            </a:r>
            <a:br>
              <a:rPr lang="el-GR" sz="3600" dirty="0">
                <a:latin typeface="Arial" panose="020B0604020202020204" pitchFamily="34" charset="0"/>
                <a:ea typeface="ADLaM Display" panose="020F0502020204030204" pitchFamily="2" charset="0"/>
                <a:cs typeface="Arial" panose="020B0604020202020204" pitchFamily="34" charset="0"/>
              </a:rPr>
            </a:br>
            <a:r>
              <a:rPr lang="el-GR" sz="3600" dirty="0">
                <a:ea typeface="ADLaM Display" panose="020F0502020204030204" pitchFamily="2" charset="0"/>
                <a:cs typeface="Aharoni" panose="020F0502020204030204" pitchFamily="2" charset="-79"/>
              </a:rPr>
              <a:t/>
            </a:r>
            <a:br>
              <a:rPr lang="el-GR" sz="3600" dirty="0">
                <a:ea typeface="ADLaM Display" panose="020F0502020204030204" pitchFamily="2" charset="0"/>
                <a:cs typeface="Aharoni" panose="020F0502020204030204" pitchFamily="2" charset="-79"/>
              </a:rPr>
            </a:br>
            <a:r>
              <a:rPr lang="el-GR" sz="3600" dirty="0">
                <a:ea typeface="ADLaM Display" panose="020F0502020204030204" pitchFamily="2" charset="0"/>
                <a:cs typeface="Aharoni" panose="020F0502020204030204" pitchFamily="2" charset="-79"/>
              </a:rPr>
              <a:t>                                        </a:t>
            </a:r>
            <a:r>
              <a:rPr lang="en-US" sz="2000" dirty="0"/>
              <a:t>Claude Müller * , Thoralf Mildenberger </a:t>
            </a:r>
            <a:r>
              <a:rPr lang="en-US" sz="2000" b="1" dirty="0"/>
              <a:t>Zurich University </a:t>
            </a:r>
            <a:r>
              <a:rPr lang="en-US" sz="2000" dirty="0"/>
              <a:t>of Applied Sciences, Switzerland</a:t>
            </a:r>
            <a:r>
              <a:rPr lang="el-GR" sz="7200" dirty="0"/>
              <a:t/>
            </a:r>
            <a:br>
              <a:rPr lang="el-GR" sz="7200" dirty="0"/>
            </a:br>
            <a:endParaRPr lang="el-GR" sz="8000" dirty="0"/>
          </a:p>
        </p:txBody>
      </p:sp>
      <p:pic>
        <p:nvPicPr>
          <p:cNvPr id="4" name="Εικόνα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112" y="238786"/>
            <a:ext cx="9009888" cy="9438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42164" y="4759036"/>
            <a:ext cx="24003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«Ανήσυχες Μαμάδες»</a:t>
            </a:r>
          </a:p>
          <a:p>
            <a:r>
              <a:rPr lang="el-GR" dirty="0" err="1" smtClean="0"/>
              <a:t>Βενέρη</a:t>
            </a:r>
            <a:r>
              <a:rPr lang="el-GR" dirty="0" smtClean="0"/>
              <a:t> Ηρώ</a:t>
            </a:r>
          </a:p>
          <a:p>
            <a:r>
              <a:rPr lang="el-GR" dirty="0" smtClean="0"/>
              <a:t>Μαυραγάνη Γεωργία</a:t>
            </a:r>
          </a:p>
          <a:p>
            <a:r>
              <a:rPr lang="el-GR" dirty="0" err="1" smtClean="0"/>
              <a:t>Λουλούδη</a:t>
            </a:r>
            <a:r>
              <a:rPr lang="el-GR" dirty="0" smtClean="0"/>
              <a:t> Κλεάνθη</a:t>
            </a:r>
          </a:p>
          <a:p>
            <a:r>
              <a:rPr lang="el-GR" dirty="0" smtClean="0"/>
              <a:t>Λουμπάκη </a:t>
            </a:r>
            <a:r>
              <a:rPr lang="el-GR" dirty="0" err="1" smtClean="0"/>
              <a:t>Ελε΄νη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22828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6">
            <a:extLst>
              <a:ext uri="{FF2B5EF4-FFF2-40B4-BE49-F238E27FC236}">
                <a16:creationId xmlns:a16="http://schemas.microsoft.com/office/drawing/2014/main" id="{52C0B2E1-0268-42EC-ABD3-94F81A05BCB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7D2256B4-48EA-40FC-BBC0-AA1EE6E008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cxnSp>
        <p:nvCxnSpPr>
          <p:cNvPr id="22" name="Straight Connector 10">
            <a:extLst>
              <a:ext uri="{FF2B5EF4-FFF2-40B4-BE49-F238E27FC236}">
                <a16:creationId xmlns:a16="http://schemas.microsoft.com/office/drawing/2014/main" id="{3D44BCCA-102D-4A9D-B1E4-2450CAF0B0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12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485" y="395669"/>
            <a:ext cx="12041356" cy="419144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 b="1" dirty="0" err="1">
                <a:latin typeface="+mn-lt"/>
              </a:rPr>
              <a:t>Τι</a:t>
            </a:r>
            <a:r>
              <a:rPr lang="en-US" sz="2600" b="1" dirty="0">
                <a:latin typeface="+mn-lt"/>
              </a:rPr>
              <a:t> </a:t>
            </a:r>
            <a:r>
              <a:rPr lang="en-US" sz="2600" b="1" dirty="0" err="1">
                <a:latin typeface="+mn-lt"/>
              </a:rPr>
              <a:t>μελετήθηκε</a:t>
            </a:r>
            <a:r>
              <a:rPr lang="en-US" sz="2600" b="1" dirty="0">
                <a:latin typeface="+mn-lt"/>
              </a:rPr>
              <a:t>  </a:t>
            </a:r>
            <a:r>
              <a:rPr lang="en-US" sz="2600" dirty="0">
                <a:latin typeface="+mn-lt"/>
              </a:rPr>
              <a:t>;  </a:t>
            </a:r>
            <a:r>
              <a:rPr lang="en-US" sz="2600" dirty="0">
                <a:latin typeface="+mn-lt"/>
                <a:sym typeface="Wingdings" panose="05000000000000000000" pitchFamily="2" charset="2"/>
              </a:rPr>
              <a:t>  </a:t>
            </a:r>
            <a:r>
              <a:rPr lang="en-US" sz="2600" dirty="0">
                <a:latin typeface="+mn-lt"/>
              </a:rPr>
              <a:t>Η απ</a:t>
            </a:r>
            <a:r>
              <a:rPr lang="en-US" sz="2600" dirty="0" err="1">
                <a:latin typeface="+mn-lt"/>
              </a:rPr>
              <a:t>όδοση</a:t>
            </a:r>
            <a:r>
              <a:rPr lang="en-US" sz="2600" dirty="0">
                <a:latin typeface="+mn-lt"/>
              </a:rPr>
              <a:t> </a:t>
            </a:r>
            <a:r>
              <a:rPr lang="en-US" sz="2600" dirty="0" err="1">
                <a:latin typeface="+mn-lt"/>
              </a:rPr>
              <a:t>των</a:t>
            </a:r>
            <a:r>
              <a:rPr lang="en-US" sz="2600" dirty="0">
                <a:latin typeface="+mn-lt"/>
              </a:rPr>
              <a:t> π</a:t>
            </a:r>
            <a:r>
              <a:rPr lang="en-US" sz="2600" dirty="0" err="1">
                <a:latin typeface="+mn-lt"/>
              </a:rPr>
              <a:t>ρο</a:t>
            </a:r>
            <a:r>
              <a:rPr lang="en-US" sz="2600" dirty="0">
                <a:latin typeface="+mn-lt"/>
              </a:rPr>
              <a:t>πτυχιακών φοιτητών</a:t>
            </a:r>
            <a:br>
              <a:rPr lang="en-US" sz="2600" dirty="0">
                <a:latin typeface="+mn-lt"/>
              </a:rPr>
            </a:br>
            <a:r>
              <a:rPr lang="en-US" sz="2600" dirty="0">
                <a:latin typeface="+mn-lt"/>
              </a:rPr>
              <a:t> </a:t>
            </a:r>
            <a:br>
              <a:rPr lang="en-US" sz="2600" dirty="0">
                <a:latin typeface="+mn-lt"/>
              </a:rPr>
            </a:br>
            <a:r>
              <a:rPr lang="en-US" sz="2600" b="1" dirty="0">
                <a:latin typeface="+mn-lt"/>
              </a:rPr>
              <a:t>Πειραματική ομάδα </a:t>
            </a:r>
            <a:r>
              <a:rPr lang="en-US" sz="2600" dirty="0">
                <a:latin typeface="+mn-lt"/>
                <a:sym typeface="Wingdings" panose="05000000000000000000" pitchFamily="2" charset="2"/>
              </a:rPr>
              <a:t> φοιτητές οι οποίοι είχαν λάβει συνδυασμένη μάθηση</a:t>
            </a:r>
            <a:r>
              <a:rPr lang="el-GR" sz="2600" dirty="0">
                <a:latin typeface="+mn-lt"/>
                <a:sym typeface="Wingdings" panose="05000000000000000000" pitchFamily="2" charset="2"/>
              </a:rPr>
              <a:t/>
            </a:r>
            <a:br>
              <a:rPr lang="el-GR" sz="2600" dirty="0">
                <a:latin typeface="+mn-lt"/>
                <a:sym typeface="Wingdings" panose="05000000000000000000" pitchFamily="2" charset="2"/>
              </a:rPr>
            </a:br>
            <a:r>
              <a:rPr lang="en-US" sz="2600" dirty="0">
                <a:latin typeface="+mn-lt"/>
                <a:sym typeface="Wingdings" panose="05000000000000000000" pitchFamily="2" charset="2"/>
              </a:rPr>
              <a:t> (30% -79% μείωση του χρόνου στην τάξη)</a:t>
            </a:r>
            <a:r>
              <a:rPr lang="en-US" sz="2600" dirty="0">
                <a:latin typeface="+mn-lt"/>
              </a:rPr>
              <a:t> </a:t>
            </a:r>
            <a:r>
              <a:rPr lang="en-US" sz="2600" dirty="0">
                <a:latin typeface="+mn-lt"/>
                <a:sym typeface="Wingdings" panose="05000000000000000000" pitchFamily="2" charset="2"/>
              </a:rPr>
              <a:t> </a:t>
            </a:r>
            <a:r>
              <a:rPr lang="en-US" sz="2600" dirty="0">
                <a:latin typeface="+mn-lt"/>
              </a:rPr>
              <a:t>2505 φοιτητές </a:t>
            </a:r>
            <a:br>
              <a:rPr lang="en-US" sz="2600" dirty="0">
                <a:latin typeface="+mn-lt"/>
              </a:rPr>
            </a:br>
            <a:r>
              <a:rPr lang="en-US" sz="2600" dirty="0">
                <a:latin typeface="+mn-lt"/>
                <a:sym typeface="Wingdings" panose="05000000000000000000" pitchFamily="2" charset="2"/>
              </a:rPr>
              <a:t/>
            </a:r>
            <a:br>
              <a:rPr lang="en-US" sz="2600" dirty="0">
                <a:latin typeface="+mn-lt"/>
                <a:sym typeface="Wingdings" panose="05000000000000000000" pitchFamily="2" charset="2"/>
              </a:rPr>
            </a:br>
            <a:r>
              <a:rPr lang="en-US" sz="2600" b="1" dirty="0">
                <a:latin typeface="+mn-lt"/>
                <a:sym typeface="Wingdings" panose="05000000000000000000" pitchFamily="2" charset="2"/>
              </a:rPr>
              <a:t>ομάδα ελέγχου</a:t>
            </a:r>
            <a:r>
              <a:rPr lang="en-US" sz="2600" dirty="0">
                <a:latin typeface="+mn-lt"/>
                <a:sym typeface="Wingdings" panose="05000000000000000000" pitchFamily="2" charset="2"/>
              </a:rPr>
              <a:t> παραδοσιακή διδασκαλία (δια ζώσης)   3004 φοιτητές</a:t>
            </a:r>
            <a:br>
              <a:rPr lang="en-US" sz="2600" dirty="0">
                <a:latin typeface="+mn-lt"/>
                <a:sym typeface="Wingdings" panose="05000000000000000000" pitchFamily="2" charset="2"/>
              </a:rPr>
            </a:br>
            <a:r>
              <a:rPr lang="en-US" sz="2600" dirty="0">
                <a:latin typeface="+mn-lt"/>
                <a:sym typeface="Wingdings" panose="05000000000000000000" pitchFamily="2" charset="2"/>
              </a:rPr>
              <a:t/>
            </a:r>
            <a:br>
              <a:rPr lang="en-US" sz="2600" dirty="0">
                <a:latin typeface="+mn-lt"/>
                <a:sym typeface="Wingdings" panose="05000000000000000000" pitchFamily="2" charset="2"/>
              </a:rPr>
            </a:br>
            <a:r>
              <a:rPr lang="en-US" sz="2600" dirty="0">
                <a:latin typeface="+mn-lt"/>
                <a:sym typeface="Wingdings" panose="05000000000000000000" pitchFamily="2" charset="2"/>
              </a:rPr>
              <a:t>8 μελέτες Θετικές επιστήμες</a:t>
            </a:r>
            <a:br>
              <a:rPr lang="en-US" sz="2600" dirty="0">
                <a:latin typeface="+mn-lt"/>
                <a:sym typeface="Wingdings" panose="05000000000000000000" pitchFamily="2" charset="2"/>
              </a:rPr>
            </a:br>
            <a:r>
              <a:rPr lang="en-US" sz="2600" dirty="0">
                <a:latin typeface="+mn-lt"/>
                <a:sym typeface="Wingdings" panose="05000000000000000000" pitchFamily="2" charset="2"/>
              </a:rPr>
              <a:t> </a:t>
            </a:r>
            <a:br>
              <a:rPr lang="en-US" sz="2600" dirty="0">
                <a:latin typeface="+mn-lt"/>
                <a:sym typeface="Wingdings" panose="05000000000000000000" pitchFamily="2" charset="2"/>
              </a:rPr>
            </a:br>
            <a:r>
              <a:rPr lang="en-US" sz="2600" dirty="0">
                <a:latin typeface="+mn-lt"/>
                <a:sym typeface="Wingdings" panose="05000000000000000000" pitchFamily="2" charset="2"/>
              </a:rPr>
              <a:t>12μελέτες μη  θετικές επιστήμες</a:t>
            </a:r>
            <a:br>
              <a:rPr lang="en-US" sz="2600" dirty="0">
                <a:latin typeface="+mn-lt"/>
                <a:sym typeface="Wingdings" panose="05000000000000000000" pitchFamily="2" charset="2"/>
              </a:rPr>
            </a:br>
            <a:r>
              <a:rPr lang="en-US" sz="2600" dirty="0">
                <a:latin typeface="+mn-lt"/>
                <a:sym typeface="Wingdings" panose="05000000000000000000" pitchFamily="2" charset="2"/>
              </a:rPr>
              <a:t>1 μελέτη   δεν κατηγοριοποιήθηκε</a:t>
            </a:r>
            <a:endParaRPr lang="en-US" sz="2600" dirty="0">
              <a:latin typeface="+mn-lt"/>
            </a:endParaRPr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1F3985C0-E548-44D2-B30E-F3E42DADE1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graphicFrame>
        <p:nvGraphicFramePr>
          <p:cNvPr id="19" name="Γράφημα 18">
            <a:extLst>
              <a:ext uri="{FF2B5EF4-FFF2-40B4-BE49-F238E27FC236}">
                <a16:creationId xmlns:a16="http://schemas.microsoft.com/office/drawing/2014/main" id="{A1E8F602-D868-5117-8BDC-546DE481EE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6650551"/>
              </p:ext>
            </p:extLst>
          </p:nvPr>
        </p:nvGraphicFramePr>
        <p:xfrm>
          <a:off x="6459691" y="3536807"/>
          <a:ext cx="5735484" cy="3119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57667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EFCEDA0-C1B5-47E5-E855-EBA7502B8209}"/>
              </a:ext>
            </a:extLst>
          </p:cNvPr>
          <p:cNvSpPr txBox="1"/>
          <p:nvPr/>
        </p:nvSpPr>
        <p:spPr>
          <a:xfrm>
            <a:off x="1" y="894735"/>
            <a:ext cx="1203648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3200" dirty="0"/>
              <a:t>Χρήση μεικτής μάθησης  είναι θετική ή πολύ κοντά στο μηδέν.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3200" dirty="0"/>
              <a:t>Οι προηγούμενες μετα –αναλύσεις ήταν περισσότερο θετικές .</a:t>
            </a:r>
          </a:p>
          <a:p>
            <a:endParaRPr lang="el-GR" sz="3200" dirty="0"/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F0F81930-40C7-1240-C1EC-3BE548E46128}"/>
              </a:ext>
            </a:extLst>
          </p:cNvPr>
          <p:cNvSpPr/>
          <p:nvPr/>
        </p:nvSpPr>
        <p:spPr>
          <a:xfrm>
            <a:off x="1" y="0"/>
            <a:ext cx="12191999" cy="8947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Αποτελέσματα Μετα -ανάλυσης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5D617A-F8E1-8EAB-4508-1B45AA124DDD}"/>
              </a:ext>
            </a:extLst>
          </p:cNvPr>
          <p:cNvSpPr txBox="1"/>
          <p:nvPr/>
        </p:nvSpPr>
        <p:spPr>
          <a:xfrm>
            <a:off x="1296956" y="3023119"/>
            <a:ext cx="11868539" cy="2565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1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Υπάρχουν αυστηρότερα κριτήρια συμπερίληψης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Αντικειμενικές μετρήσεις και ελεγχόμενα σχέδια.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Η μεικτή μάθηση στις προηγούμενες μετα-αναλύσεις δεν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σημαίνει τεχνολογικό περιβάλλον, αλλά παραδοσιακό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περιβάλλον ενισχυμένο τεχνολογικά.</a:t>
            </a: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Βέλος: Κάτω 2">
            <a:extLst>
              <a:ext uri="{FF2B5EF4-FFF2-40B4-BE49-F238E27FC236}">
                <a16:creationId xmlns:a16="http://schemas.microsoft.com/office/drawing/2014/main" id="{C4F25F12-ACE0-3A8F-5041-83779A359D83}"/>
              </a:ext>
            </a:extLst>
          </p:cNvPr>
          <p:cNvSpPr/>
          <p:nvPr/>
        </p:nvSpPr>
        <p:spPr>
          <a:xfrm>
            <a:off x="4805265" y="2062065"/>
            <a:ext cx="485192" cy="76511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34192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798192-6BE8-9F79-DB1B-92B54C5237A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03188" y="228600"/>
            <a:ext cx="12201882" cy="797767"/>
          </a:xfrm>
          <a:solidFill>
            <a:schemeClr val="accent1">
              <a:hueOff val="0"/>
              <a:satOff val="0"/>
              <a:lumOff val="0"/>
            </a:schemeClr>
          </a:solidFill>
        </p:spPr>
        <p:txBody>
          <a:bodyPr/>
          <a:lstStyle/>
          <a:p>
            <a:r>
              <a:rPr lang="el-GR" dirty="0">
                <a:latin typeface="+mn-lt"/>
              </a:rPr>
              <a:t>       Περιορισμοί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2505D25-9029-CC5D-71E4-F78DCED17453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1082040"/>
            <a:ext cx="5459497" cy="3105210"/>
          </a:xfrm>
        </p:spPr>
        <p:txBody>
          <a:bodyPr>
            <a:noAutofit/>
          </a:bodyPr>
          <a:lstStyle/>
          <a:p>
            <a:r>
              <a:rPr lang="el-GR" sz="2400" b="1" u="sng" dirty="0"/>
              <a:t>ΑΝΑΛΥΣΗ ΔΙΔΑΣΚΑΛΙΑΣ ΣΕ ΜΕΙΚΤΗ ΤΑΞΗ</a:t>
            </a:r>
            <a:endParaRPr lang="el-G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/>
              <a:t>Τυχαίες ομάδες φοιτητών που ελέγχονται τα χαρακτηριστικά τους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/>
              <a:t>Μεταβλητές εισόδου φοιτητή (ευελιξία χώρου-χρόνου)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/>
              <a:t>Ακαδημαϊκή επίδοση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/>
              <a:t>Δεξιότητες αυτορρύθμισης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90E55298-8767-F4F4-C9D8-EE5E087B9896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332894" y="1026368"/>
            <a:ext cx="5765800" cy="3416092"/>
          </a:xfrm>
        </p:spPr>
        <p:txBody>
          <a:bodyPr>
            <a:normAutofit fontScale="25000" lnSpcReduction="20000"/>
          </a:bodyPr>
          <a:lstStyle/>
          <a:p>
            <a:r>
              <a:rPr lang="el-GR" sz="11200" b="1" u="sng" dirty="0"/>
              <a:t>ΠΕΡΙΒΑΛΛΟΝΤΑ ΜΑΘΗΣΗΣ</a:t>
            </a:r>
          </a:p>
          <a:p>
            <a:endParaRPr lang="el-GR" dirty="0"/>
          </a:p>
          <a:p>
            <a:r>
              <a:rPr lang="el-GR" dirty="0"/>
              <a:t>(</a:t>
            </a:r>
            <a:r>
              <a:rPr lang="el-GR" sz="9600" dirty="0"/>
              <a:t>Αυτή η μετα-ανάλυση δεν ασχολήθηκε λεπτομερώς: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9600" dirty="0"/>
              <a:t>Ποιότητα εκπαιδευτικών πόρων και εργασιών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9600" dirty="0"/>
              <a:t>Αλληλεπίδραση δασκάλου μαθητή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9600" dirty="0"/>
              <a:t>Τρόποι ανατροφοδότησης</a:t>
            </a:r>
          </a:p>
          <a:p>
            <a:endParaRPr lang="el-GR" sz="9600" dirty="0"/>
          </a:p>
          <a:p>
            <a:r>
              <a:rPr lang="el-GR" sz="9600" b="1" dirty="0">
                <a:solidFill>
                  <a:schemeClr val="bg1"/>
                </a:solidFill>
              </a:rPr>
              <a:t>Τα παραπάνω συνιστούν επιτυχή μάθηση</a:t>
            </a:r>
          </a:p>
          <a:p>
            <a:endParaRPr lang="el-GR" dirty="0"/>
          </a:p>
          <a:p>
            <a:r>
              <a:rPr lang="el-GR" dirty="0"/>
              <a:t>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E24047-006F-890F-49C7-C3120B1A2AC2}"/>
              </a:ext>
            </a:extLst>
          </p:cNvPr>
          <p:cNvSpPr txBox="1"/>
          <p:nvPr/>
        </p:nvSpPr>
        <p:spPr>
          <a:xfrm>
            <a:off x="5833343" y="5158740"/>
            <a:ext cx="66527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Όλα τα </a:t>
            </a:r>
            <a:r>
              <a:rPr lang="el-GR" sz="2000" b="1" dirty="0"/>
              <a:t>παραπάνω</a:t>
            </a:r>
            <a:r>
              <a:rPr lang="el-GR" b="1" dirty="0"/>
              <a:t> επιδρούν στην επιτυχία της μάθησης</a:t>
            </a:r>
          </a:p>
        </p:txBody>
      </p:sp>
    </p:spTree>
    <p:extLst>
      <p:ext uri="{BB962C8B-B14F-4D97-AF65-F5344CB8AC3E}">
        <p14:creationId xmlns:p14="http://schemas.microsoft.com/office/powerpoint/2010/main" val="270756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82EF873-DA07-9449-804A-36C369F57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8768" y="97690"/>
            <a:ext cx="12289536" cy="1450757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l-GR" dirty="0"/>
              <a:t>Εμπειρικές μελέτες μεικτής μάθησης</a:t>
            </a:r>
          </a:p>
        </p:txBody>
      </p:sp>
      <p:graphicFrame>
        <p:nvGraphicFramePr>
          <p:cNvPr id="9" name="Θέση περιεχομένου 4">
            <a:extLst>
              <a:ext uri="{FF2B5EF4-FFF2-40B4-BE49-F238E27FC236}">
                <a16:creationId xmlns:a16="http://schemas.microsoft.com/office/drawing/2014/main" id="{3641AF01-F7E4-A0E6-42B3-11D46C239F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3299392"/>
              </p:ext>
            </p:extLst>
          </p:nvPr>
        </p:nvGraphicFramePr>
        <p:xfrm>
          <a:off x="147484" y="1956619"/>
          <a:ext cx="11661058" cy="3927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6295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B67BF72-37FF-B0CB-0A3E-1E1B678A886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79867" y="0"/>
            <a:ext cx="10999674" cy="5336031"/>
          </a:xfr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l-GR" b="1" dirty="0"/>
              <a:t>Τρέχοντα Ευρήματα </a:t>
            </a:r>
            <a:r>
              <a:rPr lang="de-CH" b="1" dirty="0"/>
              <a:t>(</a:t>
            </a:r>
            <a:r>
              <a:rPr lang="el-GR" b="1" dirty="0"/>
              <a:t>από τις μεμονωμένες μελέτες διαφέρουν</a:t>
            </a:r>
            <a:r>
              <a:rPr lang="de-CH" b="1" dirty="0"/>
              <a:t>)</a:t>
            </a:r>
            <a:endParaRPr lang="en-US" b="1" dirty="0"/>
          </a:p>
        </p:txBody>
      </p:sp>
      <p:sp>
        <p:nvSpPr>
          <p:cNvPr id="4" name="Βέλος: Κάτω 3">
            <a:extLst>
              <a:ext uri="{FF2B5EF4-FFF2-40B4-BE49-F238E27FC236}">
                <a16:creationId xmlns:a16="http://schemas.microsoft.com/office/drawing/2014/main" id="{E5452945-FFEC-2C7A-E122-E7EE829181FD}"/>
              </a:ext>
            </a:extLst>
          </p:cNvPr>
          <p:cNvSpPr/>
          <p:nvPr/>
        </p:nvSpPr>
        <p:spPr>
          <a:xfrm rot="3744802">
            <a:off x="2790495" y="515984"/>
            <a:ext cx="662152" cy="156866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3FBF11-FA45-A503-049C-24CB272D3585}"/>
              </a:ext>
            </a:extLst>
          </p:cNvPr>
          <p:cNvSpPr txBox="1"/>
          <p:nvPr/>
        </p:nvSpPr>
        <p:spPr>
          <a:xfrm>
            <a:off x="878571" y="2171404"/>
            <a:ext cx="23648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/>
              <a:t>Η </a:t>
            </a:r>
            <a:r>
              <a:rPr lang="el-GR" sz="2000" b="1" dirty="0"/>
              <a:t>μεικτή μάθηση </a:t>
            </a:r>
            <a:r>
              <a:rPr lang="el-GR" sz="2000" dirty="0"/>
              <a:t>με μειωμένο χρόνο τάξης δεν είναι </a:t>
            </a:r>
            <a:r>
              <a:rPr lang="el-GR" sz="2000" b="1" u="sng" dirty="0"/>
              <a:t>ούτε πιο αποτελεσματική ούτε λιγότερο αποτελεσματική </a:t>
            </a:r>
            <a:r>
              <a:rPr lang="el-GR" sz="2000" dirty="0"/>
              <a:t>από την παραδοσιακή μάθηση</a:t>
            </a:r>
            <a:endParaRPr lang="en-US" sz="2000" dirty="0"/>
          </a:p>
        </p:txBody>
      </p:sp>
      <p:sp>
        <p:nvSpPr>
          <p:cNvPr id="6" name="Βέλος: Κάτω 5">
            <a:extLst>
              <a:ext uri="{FF2B5EF4-FFF2-40B4-BE49-F238E27FC236}">
                <a16:creationId xmlns:a16="http://schemas.microsoft.com/office/drawing/2014/main" id="{5EA2811D-01BC-F4F7-6990-5968F5AC02B9}"/>
              </a:ext>
            </a:extLst>
          </p:cNvPr>
          <p:cNvSpPr/>
          <p:nvPr/>
        </p:nvSpPr>
        <p:spPr>
          <a:xfrm>
            <a:off x="5317913" y="732783"/>
            <a:ext cx="662152" cy="103279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1DFCDC-161A-B4D4-BACA-1CE44BB6C6C9}"/>
              </a:ext>
            </a:extLst>
          </p:cNvPr>
          <p:cNvSpPr txBox="1"/>
          <p:nvPr/>
        </p:nvSpPr>
        <p:spPr>
          <a:xfrm>
            <a:off x="3963847" y="2468104"/>
            <a:ext cx="26829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/>
              <a:t>Η </a:t>
            </a:r>
            <a:r>
              <a:rPr lang="el-GR" sz="2000" b="1" dirty="0"/>
              <a:t>μορφή</a:t>
            </a:r>
            <a:r>
              <a:rPr lang="el-GR" sz="2000" dirty="0"/>
              <a:t> της μάθησης δεν είναι καθοριστική για την </a:t>
            </a:r>
            <a:r>
              <a:rPr lang="el-GR" sz="2000" b="1" dirty="0"/>
              <a:t>επιτυχία</a:t>
            </a:r>
            <a:r>
              <a:rPr lang="el-GR" sz="2000" dirty="0"/>
              <a:t> της μάθησης.</a:t>
            </a: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65AB4D-1878-1FD8-93B5-EDBF386D520C}"/>
              </a:ext>
            </a:extLst>
          </p:cNvPr>
          <p:cNvSpPr txBox="1"/>
          <p:nvPr/>
        </p:nvSpPr>
        <p:spPr>
          <a:xfrm>
            <a:off x="8154999" y="2398944"/>
            <a:ext cx="23648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/>
              <a:t>Η </a:t>
            </a:r>
            <a:r>
              <a:rPr lang="el-GR" sz="2000" b="1" dirty="0"/>
              <a:t>διδασκαλία και η μάθηση  εξαρτώνται από το περιβάλλον.</a:t>
            </a:r>
            <a:endParaRPr lang="en-US" sz="2000" dirty="0"/>
          </a:p>
        </p:txBody>
      </p:sp>
      <p:sp>
        <p:nvSpPr>
          <p:cNvPr id="11" name="Βέλος: Κάτω 10">
            <a:extLst>
              <a:ext uri="{FF2B5EF4-FFF2-40B4-BE49-F238E27FC236}">
                <a16:creationId xmlns:a16="http://schemas.microsoft.com/office/drawing/2014/main" id="{94D2FBCE-2D7F-A11A-03F5-D32A19054DB6}"/>
              </a:ext>
            </a:extLst>
          </p:cNvPr>
          <p:cNvSpPr/>
          <p:nvPr/>
        </p:nvSpPr>
        <p:spPr>
          <a:xfrm rot="18267720">
            <a:off x="7543722" y="455841"/>
            <a:ext cx="662152" cy="156866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A105C0-44A7-330D-D9CE-240217C49940}"/>
              </a:ext>
            </a:extLst>
          </p:cNvPr>
          <p:cNvSpPr txBox="1"/>
          <p:nvPr/>
        </p:nvSpPr>
        <p:spPr>
          <a:xfrm>
            <a:off x="4011419" y="5483092"/>
            <a:ext cx="8180581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dirty="0"/>
              <a:t>Από πρακτικής πλευράς, </a:t>
            </a:r>
            <a:r>
              <a:rPr lang="el-GR" sz="2000" b="1" dirty="0"/>
              <a:t>ΔΕΝ υπάρχει υπερτερούμενη διδασκαλία</a:t>
            </a:r>
            <a:r>
              <a:rPr lang="de-CH" sz="2000" dirty="0"/>
              <a:t>-</a:t>
            </a:r>
            <a:endParaRPr lang="el-GR" sz="2000" dirty="0"/>
          </a:p>
          <a:p>
            <a:r>
              <a:rPr lang="el-GR" sz="2000" dirty="0"/>
              <a:t>Εξαρτάται από την ποιότητα και τον τρόπο υλοποίησή της.</a:t>
            </a:r>
            <a:endParaRPr lang="en-US" sz="2000" dirty="0"/>
          </a:p>
        </p:txBody>
      </p:sp>
      <p:sp>
        <p:nvSpPr>
          <p:cNvPr id="13" name="Βέλος: Δεξιό 12">
            <a:extLst>
              <a:ext uri="{FF2B5EF4-FFF2-40B4-BE49-F238E27FC236}">
                <a16:creationId xmlns:a16="http://schemas.microsoft.com/office/drawing/2014/main" id="{ABEB6AC2-8D91-C43C-1FC8-B54BAC4F8BE7}"/>
              </a:ext>
            </a:extLst>
          </p:cNvPr>
          <p:cNvSpPr/>
          <p:nvPr/>
        </p:nvSpPr>
        <p:spPr>
          <a:xfrm>
            <a:off x="779867" y="5556079"/>
            <a:ext cx="2144111" cy="56608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ΕΠΟΜΕΝΩΣ</a:t>
            </a:r>
            <a:endParaRPr lang="en-US" dirty="0"/>
          </a:p>
        </p:txBody>
      </p:sp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3367F648-862F-C193-59A0-140E83935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93" y="-120948"/>
            <a:ext cx="1752785" cy="1370130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B47C8F24-8410-AE0B-D7D5-17D07412C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019" y="3526120"/>
            <a:ext cx="2665522" cy="195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598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id="{4FAF23D1-B3A0-C360-2769-535A00F72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233"/>
            <a:ext cx="12192000" cy="1556720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l-GR" dirty="0">
                <a:latin typeface="+mn-lt"/>
              </a:rPr>
              <a:t> Πρακτικές Επιπτώσεις</a:t>
            </a:r>
            <a:endParaRPr lang="en-US" dirty="0">
              <a:latin typeface="+mn-lt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E529FFA-DE6A-2867-9D47-CE7AD8717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65493"/>
            <a:ext cx="12192000" cy="5239031"/>
          </a:xfr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800" b="1" dirty="0"/>
              <a:t>Με βάση τα αποτελέσματα αυτής της μελέτης</a:t>
            </a:r>
            <a:endParaRPr lang="en-US" sz="2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C129D4-09A9-1668-CAD1-87C0DABA79A1}"/>
              </a:ext>
            </a:extLst>
          </p:cNvPr>
          <p:cNvSpPr txBox="1"/>
          <p:nvPr/>
        </p:nvSpPr>
        <p:spPr>
          <a:xfrm>
            <a:off x="639422" y="3238091"/>
            <a:ext cx="294026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Προσφορά Μεικτών μοντέλων </a:t>
            </a:r>
            <a:r>
              <a:rPr lang="el-GR" sz="2000" dirty="0"/>
              <a:t>χωρίς να μειώνεται η ποιότητα της παρεχόμενης εκπαίδευσης</a:t>
            </a:r>
            <a:endParaRPr lang="en-US" sz="2000" dirty="0"/>
          </a:p>
        </p:txBody>
      </p:sp>
      <p:sp>
        <p:nvSpPr>
          <p:cNvPr id="6" name="Βέλος: Κάτω 5">
            <a:extLst>
              <a:ext uri="{FF2B5EF4-FFF2-40B4-BE49-F238E27FC236}">
                <a16:creationId xmlns:a16="http://schemas.microsoft.com/office/drawing/2014/main" id="{FEC2C3FE-B39B-94AE-832A-2C917751A375}"/>
              </a:ext>
            </a:extLst>
          </p:cNvPr>
          <p:cNvSpPr/>
          <p:nvPr/>
        </p:nvSpPr>
        <p:spPr>
          <a:xfrm rot="2748866">
            <a:off x="1923757" y="2160590"/>
            <a:ext cx="662152" cy="99009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6C878B-2C30-AB6D-7D6F-5B15AFCEE515}"/>
              </a:ext>
            </a:extLst>
          </p:cNvPr>
          <p:cNvSpPr txBox="1"/>
          <p:nvPr/>
        </p:nvSpPr>
        <p:spPr>
          <a:xfrm>
            <a:off x="4053778" y="3215985"/>
            <a:ext cx="29402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Πρόσβαση στην Ανώτατη Εκπαίδευση</a:t>
            </a:r>
            <a:r>
              <a:rPr lang="el-GR" sz="2000" dirty="0"/>
              <a:t> από ανθρώπους με επαγγελματικές και οικογενειακές υποχρεώσεις</a:t>
            </a:r>
            <a:endParaRPr lang="en-US" dirty="0"/>
          </a:p>
        </p:txBody>
      </p:sp>
      <p:sp>
        <p:nvSpPr>
          <p:cNvPr id="8" name="Βέλος: Κάτω 7">
            <a:extLst>
              <a:ext uri="{FF2B5EF4-FFF2-40B4-BE49-F238E27FC236}">
                <a16:creationId xmlns:a16="http://schemas.microsoft.com/office/drawing/2014/main" id="{6D56ECCE-C658-7E72-3C55-8E7C059EDBC3}"/>
              </a:ext>
            </a:extLst>
          </p:cNvPr>
          <p:cNvSpPr/>
          <p:nvPr/>
        </p:nvSpPr>
        <p:spPr>
          <a:xfrm>
            <a:off x="4861761" y="2246077"/>
            <a:ext cx="662152" cy="99009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52EE60-17D3-2B3E-F0B8-1820CBA0D882}"/>
              </a:ext>
            </a:extLst>
          </p:cNvPr>
          <p:cNvSpPr txBox="1"/>
          <p:nvPr/>
        </p:nvSpPr>
        <p:spPr>
          <a:xfrm>
            <a:off x="8553733" y="3113127"/>
            <a:ext cx="29402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Αμφιβολίες σχετικά με τη  μείωση κόστους </a:t>
            </a:r>
            <a:r>
              <a:rPr lang="el-GR" sz="2000" dirty="0"/>
              <a:t>με τα διαδικτυακά περιβάλλοντα μάθησης, χωρίς να κινδυνεύει η ποιότητα και υλοποίηση της μεικτής μάθησης.</a:t>
            </a:r>
            <a:endParaRPr lang="en-US" sz="2000" dirty="0"/>
          </a:p>
        </p:txBody>
      </p:sp>
      <p:sp>
        <p:nvSpPr>
          <p:cNvPr id="10" name="Βέλος: Κάτω 9">
            <a:extLst>
              <a:ext uri="{FF2B5EF4-FFF2-40B4-BE49-F238E27FC236}">
                <a16:creationId xmlns:a16="http://schemas.microsoft.com/office/drawing/2014/main" id="{45699C54-818D-6EE6-2D3F-2885BC6B1BB4}"/>
              </a:ext>
            </a:extLst>
          </p:cNvPr>
          <p:cNvSpPr/>
          <p:nvPr/>
        </p:nvSpPr>
        <p:spPr>
          <a:xfrm rot="18716217">
            <a:off x="7996108" y="2143807"/>
            <a:ext cx="662152" cy="99009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7285BF52-B770-842D-E597-85CEAD046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4240" y="188002"/>
            <a:ext cx="1752785" cy="1370130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804E326D-78D3-1BF2-46D9-EFB0AEA32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0574" y="5282140"/>
            <a:ext cx="3518009" cy="139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541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/>
      <p:bldP spid="7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549F97D4-7ED4-AF2D-A213-0E56A0DD100F}"/>
              </a:ext>
            </a:extLst>
          </p:cNvPr>
          <p:cNvSpPr/>
          <p:nvPr/>
        </p:nvSpPr>
        <p:spPr>
          <a:xfrm>
            <a:off x="685799" y="1121730"/>
            <a:ext cx="10838793" cy="5833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1" indent="0">
              <a:buNone/>
            </a:pPr>
            <a:r>
              <a:rPr lang="el-GR" sz="2400" b="1" u="sng" dirty="0">
                <a:solidFill>
                  <a:schemeClr val="tx1"/>
                </a:solidFill>
                <a:latin typeface="quicksand"/>
              </a:rPr>
              <a:t>Η ποιότητα </a:t>
            </a:r>
            <a:r>
              <a:rPr lang="el-GR" sz="2400" b="1" u="sng" dirty="0">
                <a:solidFill>
                  <a:schemeClr val="tx1"/>
                </a:solidFill>
              </a:rPr>
              <a:t>Μετα - ανάλυσης εξαρτάται πάντα από την ποιότητα των μελετών</a:t>
            </a:r>
          </a:p>
        </p:txBody>
      </p:sp>
      <p:sp>
        <p:nvSpPr>
          <p:cNvPr id="4" name="Τίτλος 1">
            <a:extLst>
              <a:ext uri="{FF2B5EF4-FFF2-40B4-BE49-F238E27FC236}">
                <a16:creationId xmlns:a16="http://schemas.microsoft.com/office/drawing/2014/main" id="{4FAF23D1-B3A0-C360-2769-535A00F72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48256"/>
            <a:ext cx="12326112" cy="1325563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l-GR" dirty="0"/>
              <a:t>Μελλοντικές κατευθύνσεις</a:t>
            </a:r>
            <a:r>
              <a:rPr lang="de-CH" dirty="0"/>
              <a:t> </a:t>
            </a:r>
            <a:endParaRPr lang="en-US" dirty="0"/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54D0F4CC-8D3E-7DC8-CE28-D6E9415C8A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11" y="2351744"/>
            <a:ext cx="12010802" cy="350444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ü"/>
            </a:pPr>
            <a:r>
              <a:rPr lang="el-GR" sz="2600" dirty="0"/>
              <a:t>Ανάγκη για περισσότερες πρωτογενείς μελέτες οι οποίες:</a:t>
            </a:r>
          </a:p>
          <a:p>
            <a:pPr marL="1371600" lvl="2" indent="-457200">
              <a:buFont typeface="+mj-lt"/>
              <a:buAutoNum type="arabicParenR"/>
            </a:pPr>
            <a:r>
              <a:rPr lang="el-GR" sz="2600" dirty="0"/>
              <a:t>Να καλύπτουν όσο το δυνατόν περισσότερες επιστήμες.</a:t>
            </a:r>
            <a:endParaRPr lang="en-US" sz="2600" dirty="0"/>
          </a:p>
          <a:p>
            <a:pPr marL="1371600" lvl="2" indent="-457200">
              <a:buFont typeface="+mj-lt"/>
              <a:buAutoNum type="arabicParenR"/>
            </a:pPr>
            <a:r>
              <a:rPr lang="el-GR" sz="2600" dirty="0"/>
              <a:t>Τα επιθυμητά αποτελέσματα να περιλαμβάνουν διάφορες κατηγορίες ικανοτήτων.</a:t>
            </a:r>
            <a:endParaRPr lang="en-US" sz="2600" dirty="0"/>
          </a:p>
          <a:p>
            <a:pPr marL="1371600" lvl="2" indent="-457200">
              <a:buFont typeface="+mj-lt"/>
              <a:buAutoNum type="arabicParenR"/>
            </a:pPr>
            <a:r>
              <a:rPr lang="el-GR" sz="2600" dirty="0"/>
              <a:t>Να τεκμηριώνουν τον εκπαιδευτικό σχεδιασμό.</a:t>
            </a:r>
          </a:p>
          <a:p>
            <a:pPr marL="0" indent="0">
              <a:buNone/>
            </a:pPr>
            <a:r>
              <a:rPr lang="el-GR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el-GR" sz="2600" dirty="0"/>
              <a:t>Τα δεδομένα να πληρούν τις απαιτήσεις για συμπερίληψη σε μια μετα</a:t>
            </a:r>
            <a:r>
              <a:rPr lang="de-CH" sz="2600" dirty="0"/>
              <a:t>-</a:t>
            </a:r>
            <a:r>
              <a:rPr lang="el-GR" sz="2600" dirty="0"/>
              <a:t>ανάλυση.»</a:t>
            </a:r>
          </a:p>
          <a:p>
            <a:pPr marL="914400" lvl="2" indent="0">
              <a:lnSpc>
                <a:spcPct val="100000"/>
              </a:lnSpc>
              <a:buNone/>
            </a:pPr>
            <a:endParaRPr lang="el-GR" dirty="0"/>
          </a:p>
          <a:p>
            <a:pPr marL="1428750" lvl="2" indent="-514350">
              <a:lnSpc>
                <a:spcPct val="100000"/>
              </a:lnSpc>
              <a:buFont typeface="+mj-lt"/>
              <a:buAutoNum type="arabicParenR" startAt="4"/>
            </a:pPr>
            <a:endParaRPr lang="en-US" dirty="0"/>
          </a:p>
          <a:p>
            <a:pPr marL="0" indent="0">
              <a:buNone/>
            </a:pPr>
            <a:endParaRPr lang="el-G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176E83-F567-0A6E-B0F6-BE2837BF9C68}"/>
              </a:ext>
            </a:extLst>
          </p:cNvPr>
          <p:cNvSpPr txBox="1"/>
          <p:nvPr/>
        </p:nvSpPr>
        <p:spPr>
          <a:xfrm>
            <a:off x="6555826" y="5259482"/>
            <a:ext cx="5320863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l-GR" sz="2000" dirty="0"/>
              <a:t>Ανάγκη για περαιτέρω ανάλυση σχετικά με την αποδοτικότητα του κόστους της διαδικτυακής ή συνδυασμένης μάθησης.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7CE5C2-4B1C-4A10-3CB9-B29585706BF1}"/>
              </a:ext>
            </a:extLst>
          </p:cNvPr>
          <p:cNvSpPr txBox="1"/>
          <p:nvPr/>
        </p:nvSpPr>
        <p:spPr>
          <a:xfrm>
            <a:off x="1776002" y="1598518"/>
            <a:ext cx="863999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buNone/>
            </a:pPr>
            <a:endParaRPr lang="el-GR" b="1" u="sng" dirty="0"/>
          </a:p>
          <a:p>
            <a:pPr lvl="1"/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Περιορισμένος </a:t>
            </a:r>
            <a:r>
              <a:rPr lang="el-GR" sz="2000" dirty="0"/>
              <a:t>αριθμός υπαρχουσών μελετών για την μεικτή μάθηση.</a:t>
            </a: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D2E1ACCC-3846-C8C3-5DE3-A2DF22038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8183" y="-23127"/>
            <a:ext cx="1552818" cy="1122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83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build="p" animBg="1"/>
      <p:bldP spid="6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D5655AE-4D14-DA47-69A3-61A21109D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  <a:solidFill>
            <a:schemeClr val="accent1"/>
          </a:solidFill>
        </p:spPr>
        <p:txBody>
          <a:bodyPr/>
          <a:lstStyle/>
          <a:p>
            <a:r>
              <a:rPr lang="el-GR" dirty="0"/>
              <a:t>Συμπεράσματα μετα -ανάλυσης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F241D7-8D94-4CC3-CD26-174DB00546D3}"/>
              </a:ext>
            </a:extLst>
          </p:cNvPr>
          <p:cNvSpPr txBox="1"/>
          <p:nvPr/>
        </p:nvSpPr>
        <p:spPr>
          <a:xfrm>
            <a:off x="621792" y="1863912"/>
            <a:ext cx="11180064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l-GR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Η</a:t>
            </a: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 learning δεν έχει αρνητικά μαθησιακά αποτελέσματα, αντιθέτως ισοδυναμεί με την</a:t>
            </a:r>
            <a:r>
              <a:rPr kumimoji="0" lang="el-GR" sz="24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παραδοσιακή </a:t>
            </a: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δια ζώσης διδασκαλία.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090AB4-D262-28B5-23D1-3F26ECAAA074}"/>
              </a:ext>
            </a:extLst>
          </p:cNvPr>
          <p:cNvSpPr txBox="1"/>
          <p:nvPr/>
        </p:nvSpPr>
        <p:spPr>
          <a:xfrm>
            <a:off x="621792" y="3199074"/>
            <a:ext cx="1059484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l-GR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Ε</a:t>
            </a:r>
            <a:r>
              <a:rPr kumimoji="0" lang="el-GR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νθαρρύνει</a:t>
            </a: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τα ΑΕΙ να εισάγουν τη B learning ,</a:t>
            </a:r>
            <a:r>
              <a:rPr lang="el-GR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  π</a:t>
            </a:r>
            <a:r>
              <a:rPr kumimoji="0" lang="el-GR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ροσφέροντας</a:t>
            </a: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ευελιξία και προσβασιμότητα στους φοιτητές.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A73DBF-E65C-2654-019B-2FA412A0D20D}"/>
              </a:ext>
            </a:extLst>
          </p:cNvPr>
          <p:cNvSpPr txBox="1"/>
          <p:nvPr/>
        </p:nvSpPr>
        <p:spPr>
          <a:xfrm>
            <a:off x="621792" y="4615523"/>
            <a:ext cx="1059484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l-GR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Δ</a:t>
            </a: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εν καταλήγει σε ποιους κλάδους &amp; για ποιες συγκεκριμένες ικανότητες είναι κατάλληλη η συγκεκριμένη   μορφή διδασκαλίας.</a:t>
            </a:r>
          </a:p>
        </p:txBody>
      </p:sp>
    </p:spTree>
    <p:extLst>
      <p:ext uri="{BB962C8B-B14F-4D97-AF65-F5344CB8AC3E}">
        <p14:creationId xmlns:p14="http://schemas.microsoft.com/office/powerpoint/2010/main" val="414519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4AA72C9-B7D8-F5CC-18E1-F9B03D5FE942}"/>
              </a:ext>
            </a:extLst>
          </p:cNvPr>
          <p:cNvSpPr txBox="1"/>
          <p:nvPr/>
        </p:nvSpPr>
        <p:spPr>
          <a:xfrm>
            <a:off x="926592" y="682752"/>
            <a:ext cx="103632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4800" dirty="0"/>
              <a:t>Ευχαριστούμε πολύ για τον χρόνο σας !</a:t>
            </a:r>
            <a:endParaRPr lang="el-GR" sz="2400" dirty="0"/>
          </a:p>
        </p:txBody>
      </p:sp>
      <p:sp>
        <p:nvSpPr>
          <p:cNvPr id="7" name="Διάγραμμα ροής: Εναλλακτική διεργασία 6">
            <a:extLst>
              <a:ext uri="{FF2B5EF4-FFF2-40B4-BE49-F238E27FC236}">
                <a16:creationId xmlns:a16="http://schemas.microsoft.com/office/drawing/2014/main" id="{0D53FA62-622D-2A02-0AE9-CE3E1811A6EE}"/>
              </a:ext>
            </a:extLst>
          </p:cNvPr>
          <p:cNvSpPr/>
          <p:nvPr/>
        </p:nvSpPr>
        <p:spPr>
          <a:xfrm>
            <a:off x="5949696" y="4158475"/>
            <a:ext cx="6144768" cy="2016773"/>
          </a:xfrm>
          <a:prstGeom prst="flowChartAlternateProcess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l-GR" sz="3600" b="1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Οι ανήσυχες  μαμάδες:</a:t>
            </a:r>
          </a:p>
          <a:p>
            <a:pPr algn="ctr"/>
            <a:r>
              <a:rPr lang="el-GR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Βενέρη Ηρώ -</a:t>
            </a:r>
            <a:r>
              <a:rPr lang="el-GR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Λουλούδη</a:t>
            </a:r>
            <a:r>
              <a:rPr lang="el-GR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Κλαίρη</a:t>
            </a:r>
          </a:p>
          <a:p>
            <a:pPr algn="ctr"/>
            <a:r>
              <a:rPr lang="el-GR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Λουμπάκη Ελένη -</a:t>
            </a:r>
            <a:r>
              <a:rPr lang="el-GR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Μαραυγάκη</a:t>
            </a:r>
            <a:r>
              <a:rPr lang="el-GR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Γεωργία</a:t>
            </a:r>
          </a:p>
          <a:p>
            <a:pPr algn="ctr"/>
            <a:endParaRPr lang="el-G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79E69083-4277-C84B-CBD0-42060DF27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33996">
            <a:off x="7701941" y="1868927"/>
            <a:ext cx="4099915" cy="2446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28615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581F2D9-1E30-2F9D-E398-C021DD127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Περιεχόμενα: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6D8B907-0445-735C-5D0B-6812FFAB9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11226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sz="2800" dirty="0"/>
              <a:t>Εισαγωγή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800" dirty="0"/>
              <a:t>Μοντέλα Διδασκαλίας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800" dirty="0"/>
              <a:t>Ορισμοί Εννοιών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800" dirty="0"/>
              <a:t>Ερευνητικά Ερωτήματα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800" dirty="0"/>
              <a:t>Μεθοδολογία Μετα – ανάλυσης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800" dirty="0"/>
              <a:t>Κριτήρια ένταξης &amp; Αποκλεισμού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800" dirty="0"/>
              <a:t>Αποτελέσματα Μετα – ανάλυσης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800" dirty="0"/>
              <a:t>Συμπεράσματα</a:t>
            </a:r>
          </a:p>
        </p:txBody>
      </p:sp>
    </p:spTree>
    <p:extLst>
      <p:ext uri="{BB962C8B-B14F-4D97-AF65-F5344CB8AC3E}">
        <p14:creationId xmlns:p14="http://schemas.microsoft.com/office/powerpoint/2010/main" val="458261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Θέση περιεχομένου 1">
            <a:extLst>
              <a:ext uri="{FF2B5EF4-FFF2-40B4-BE49-F238E27FC236}">
                <a16:creationId xmlns:a16="http://schemas.microsoft.com/office/drawing/2014/main" id="{99BD1C17-A7B7-DA48-301C-F6E7AF3F5A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7834200"/>
              </p:ext>
            </p:extLst>
          </p:nvPr>
        </p:nvGraphicFramePr>
        <p:xfrm>
          <a:off x="435482" y="509016"/>
          <a:ext cx="11524870" cy="5839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2617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Θέση περιεχομένου 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879712069"/>
              </p:ext>
            </p:extLst>
          </p:nvPr>
        </p:nvGraphicFramePr>
        <p:xfrm>
          <a:off x="2133600" y="1909763"/>
          <a:ext cx="10058399" cy="3598134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26120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46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977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effectLst/>
                        </a:rPr>
                        <a:t>1)</a:t>
                      </a:r>
                      <a:r>
                        <a:rPr lang="el-GR" sz="2400" dirty="0" err="1">
                          <a:effectLst/>
                        </a:rPr>
                        <a:t>Traditional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0% </a:t>
                      </a:r>
                      <a:r>
                        <a:rPr lang="el-GR" sz="24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Καμία χρήση της τεχνολογίας</a:t>
                      </a:r>
                      <a:endParaRPr lang="el-GR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77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effectLst/>
                        </a:rPr>
                        <a:t>2)Web -</a:t>
                      </a:r>
                      <a:r>
                        <a:rPr lang="el-GR" sz="2400" dirty="0" err="1">
                          <a:effectLst/>
                        </a:rPr>
                        <a:t>facilitaded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1-29%</a:t>
                      </a:r>
                      <a:r>
                        <a:rPr lang="el-GR" sz="24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χρήση τεχνολογίας για να συμπληρώσει τη δια ζώσης</a:t>
                      </a:r>
                      <a:endParaRPr lang="el-GR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50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effectLst/>
                        </a:rPr>
                        <a:t>3)</a:t>
                      </a:r>
                      <a:r>
                        <a:rPr lang="el-GR" sz="2400" dirty="0" err="1">
                          <a:effectLst/>
                        </a:rPr>
                        <a:t>blended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 –79%   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online learning  &amp; face to face </a:t>
                      </a:r>
                      <a:endParaRPr lang="el-GR" sz="28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διαδικτυακή &amp; δια ζώσης   (συνδυασμός)</a:t>
                      </a:r>
                      <a:endParaRPr lang="el-GR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77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effectLst/>
                        </a:rPr>
                        <a:t>4)</a:t>
                      </a:r>
                      <a:r>
                        <a:rPr lang="el-GR" sz="2400" dirty="0" err="1">
                          <a:effectLst/>
                        </a:rPr>
                        <a:t>online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&gt; 80% </a:t>
                      </a:r>
                      <a:r>
                        <a:rPr lang="el-GR" sz="24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σχεδόν όλη η διδασκαλία διεξάγεται online</a:t>
                      </a:r>
                      <a:endParaRPr lang="el-GR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Ορθογώνιο 8"/>
          <p:cNvSpPr/>
          <p:nvPr/>
        </p:nvSpPr>
        <p:spPr>
          <a:xfrm>
            <a:off x="1403364" y="501931"/>
            <a:ext cx="9864711" cy="595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l-GR" sz="32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Μοντέλα  Διδασκαλίας 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Allen, Seaman, and Garrett (2007)</a:t>
            </a:r>
            <a:endParaRPr lang="el-G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Βέλος: Δεξιό 4">
            <a:extLst>
              <a:ext uri="{FF2B5EF4-FFF2-40B4-BE49-F238E27FC236}">
                <a16:creationId xmlns:a16="http://schemas.microsoft.com/office/drawing/2014/main" id="{039DFFE6-E5B9-43DE-A932-7EC26CE4DA49}"/>
              </a:ext>
            </a:extLst>
          </p:cNvPr>
          <p:cNvSpPr/>
          <p:nvPr/>
        </p:nvSpPr>
        <p:spPr>
          <a:xfrm>
            <a:off x="-103695" y="3748184"/>
            <a:ext cx="2073898" cy="558539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Μεικτή</a:t>
            </a:r>
          </a:p>
        </p:txBody>
      </p:sp>
      <p:sp>
        <p:nvSpPr>
          <p:cNvPr id="6" name="Βέλος: Δεξιό 5">
            <a:extLst>
              <a:ext uri="{FF2B5EF4-FFF2-40B4-BE49-F238E27FC236}">
                <a16:creationId xmlns:a16="http://schemas.microsoft.com/office/drawing/2014/main" id="{A40D5D63-A79C-E706-E486-A7D2BA20C350}"/>
              </a:ext>
            </a:extLst>
          </p:cNvPr>
          <p:cNvSpPr/>
          <p:nvPr/>
        </p:nvSpPr>
        <p:spPr>
          <a:xfrm>
            <a:off x="0" y="4700902"/>
            <a:ext cx="1970203" cy="558539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διαδικτυακή</a:t>
            </a:r>
          </a:p>
        </p:txBody>
      </p:sp>
    </p:spTree>
    <p:extLst>
      <p:ext uri="{BB962C8B-B14F-4D97-AF65-F5344CB8AC3E}">
        <p14:creationId xmlns:p14="http://schemas.microsoft.com/office/powerpoint/2010/main" val="13055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8 Benefits of Blended Learning You Might Have Missed - 3P Learn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2" name="Ορθογώνιο 11"/>
          <p:cNvSpPr/>
          <p:nvPr/>
        </p:nvSpPr>
        <p:spPr>
          <a:xfrm>
            <a:off x="-1" y="1324905"/>
            <a:ext cx="4913869" cy="25785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/>
              <a:t>Η μεικτή μάθηση συνδυάζει τη δια ζώσης (</a:t>
            </a:r>
            <a:r>
              <a:rPr lang="el-GR" sz="2400" b="1" dirty="0" err="1"/>
              <a:t>face</a:t>
            </a:r>
            <a:r>
              <a:rPr lang="el-GR" sz="2400" b="1" dirty="0"/>
              <a:t> </a:t>
            </a:r>
            <a:r>
              <a:rPr lang="el-GR" sz="2400" b="1" dirty="0" err="1"/>
              <a:t>to</a:t>
            </a:r>
            <a:r>
              <a:rPr lang="el-GR" sz="2400" b="1" dirty="0"/>
              <a:t> </a:t>
            </a:r>
            <a:r>
              <a:rPr lang="el-GR" sz="2400" b="1" dirty="0" err="1"/>
              <a:t>face</a:t>
            </a:r>
            <a:r>
              <a:rPr lang="el-GR" sz="2400" b="1" dirty="0"/>
              <a:t> ) διδασκαλία με την </a:t>
            </a:r>
            <a:r>
              <a:rPr lang="el-GR" sz="2400" b="1"/>
              <a:t>διαδικτυακή διδασκαλία </a:t>
            </a:r>
            <a:r>
              <a:rPr lang="el-GR" sz="2400" b="1" dirty="0"/>
              <a:t>σε ένα ποσοστό 30 –79% να  είναι διαδικτυακή .</a:t>
            </a:r>
            <a:r>
              <a:rPr lang="el-GR" sz="2400" dirty="0"/>
              <a:t/>
            </a:r>
            <a:br>
              <a:rPr lang="el-GR" sz="2400" dirty="0"/>
            </a:br>
            <a:r>
              <a:rPr lang="en-US" dirty="0"/>
              <a:t/>
            </a:r>
            <a:br>
              <a:rPr lang="en-US" dirty="0"/>
            </a:br>
            <a:endParaRPr lang="el-GR" dirty="0"/>
          </a:p>
        </p:txBody>
      </p:sp>
      <p:sp>
        <p:nvSpPr>
          <p:cNvPr id="13" name="Ορθογώνιο 12"/>
          <p:cNvSpPr/>
          <p:nvPr/>
        </p:nvSpPr>
        <p:spPr>
          <a:xfrm>
            <a:off x="7191632" y="1337844"/>
            <a:ext cx="5000368" cy="27327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/>
              <a:t>Η ευέλικτη μάθηση  παρέχει ευελιξία και ελευθερία στους εκπαιδευόμενους ως προς τον χρόνο, τον τόπο, το περιεχόμενο και τον ρυθμό της μάθησης.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ADE35C-504D-F657-19F3-F9843E5B4F23}"/>
              </a:ext>
            </a:extLst>
          </p:cNvPr>
          <p:cNvSpPr txBox="1"/>
          <p:nvPr/>
        </p:nvSpPr>
        <p:spPr>
          <a:xfrm flipH="1">
            <a:off x="-1" y="803188"/>
            <a:ext cx="5000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Blended Learning</a:t>
            </a:r>
            <a:endParaRPr lang="el-GR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3942CC-0667-FC36-B9CB-0239D82BB279}"/>
              </a:ext>
            </a:extLst>
          </p:cNvPr>
          <p:cNvSpPr txBox="1"/>
          <p:nvPr/>
        </p:nvSpPr>
        <p:spPr>
          <a:xfrm>
            <a:off x="7105135" y="803188"/>
            <a:ext cx="5000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l-GR"/>
            </a:defPPr>
            <a:lvl1pPr algn="ctr">
              <a:defRPr/>
            </a:lvl1pPr>
          </a:lstStyle>
          <a:p>
            <a:r>
              <a:rPr lang="en-US" sz="2000" b="1" dirty="0">
                <a:solidFill>
                  <a:srgbClr val="FF0000"/>
                </a:solidFill>
              </a:rPr>
              <a:t>Flexible learning</a:t>
            </a:r>
            <a:endParaRPr lang="el-GR" sz="2000" b="1" dirty="0">
              <a:solidFill>
                <a:srgbClr val="FF0000"/>
              </a:solidFill>
            </a:endParaRPr>
          </a:p>
        </p:txBody>
      </p:sp>
      <p:sp>
        <p:nvSpPr>
          <p:cNvPr id="8" name="Βέλος: Αριστερό-δεξιό 7">
            <a:extLst>
              <a:ext uri="{FF2B5EF4-FFF2-40B4-BE49-F238E27FC236}">
                <a16:creationId xmlns:a16="http://schemas.microsoft.com/office/drawing/2014/main" id="{78415380-1F38-76CC-EC11-154284B1C860}"/>
              </a:ext>
            </a:extLst>
          </p:cNvPr>
          <p:cNvSpPr/>
          <p:nvPr/>
        </p:nvSpPr>
        <p:spPr>
          <a:xfrm>
            <a:off x="5000365" y="2631989"/>
            <a:ext cx="2104770" cy="308919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22566C0-42CB-B845-95AA-26E54B1D0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498" y="3445438"/>
            <a:ext cx="5086863" cy="3216164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08FC27C-290E-65C6-E0CD-7B1501D8FC30}"/>
              </a:ext>
            </a:extLst>
          </p:cNvPr>
          <p:cNvSpPr txBox="1"/>
          <p:nvPr/>
        </p:nvSpPr>
        <p:spPr>
          <a:xfrm>
            <a:off x="-206477" y="71838"/>
            <a:ext cx="12398477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3600" dirty="0"/>
              <a:t>Ορισμοί Εννοιών</a:t>
            </a:r>
          </a:p>
        </p:txBody>
      </p:sp>
    </p:spTree>
    <p:extLst>
      <p:ext uri="{BB962C8B-B14F-4D97-AF65-F5344CB8AC3E}">
        <p14:creationId xmlns:p14="http://schemas.microsoft.com/office/powerpoint/2010/main" val="2112069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40720CBB-B8DC-A99F-B9A9-9F99D61BC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0" y="1054024"/>
            <a:ext cx="7587731" cy="5659183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724FB92B-B2F4-EE5B-A1EF-1054D3849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8001" y="6568415"/>
            <a:ext cx="1265030" cy="2895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D5229F3-0552-850D-4E2D-1ACAF5D1C080}"/>
              </a:ext>
            </a:extLst>
          </p:cNvPr>
          <p:cNvSpPr txBox="1"/>
          <p:nvPr/>
        </p:nvSpPr>
        <p:spPr>
          <a:xfrm>
            <a:off x="8093674" y="1668161"/>
            <a:ext cx="391709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/>
              <a:t> Οι μελετητές  αναλύουν στατιστικά δεδομένα άλλων ερευνών και διεξάγουν νέα έγκυρα αποτελέσματα.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2FB6F2-4CCF-92CD-B464-A16627FE95E5}"/>
              </a:ext>
            </a:extLst>
          </p:cNvPr>
          <p:cNvSpPr txBox="1"/>
          <p:nvPr/>
        </p:nvSpPr>
        <p:spPr>
          <a:xfrm>
            <a:off x="-4700" y="168548"/>
            <a:ext cx="12196700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/>
              <a:t>Ορισμός Μετα - ανάλυσης</a:t>
            </a:r>
          </a:p>
        </p:txBody>
      </p:sp>
    </p:spTree>
    <p:extLst>
      <p:ext uri="{BB962C8B-B14F-4D97-AF65-F5344CB8AC3E}">
        <p14:creationId xmlns:p14="http://schemas.microsoft.com/office/powerpoint/2010/main" val="1119372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3B66F29-93DD-230F-913B-EAF34D48B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6603"/>
            <a:ext cx="12260826" cy="1404545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l-GR" dirty="0"/>
              <a:t>Τα ερευνητικά ερωτήματα: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7819" y="1762526"/>
            <a:ext cx="11828831" cy="1155099"/>
          </a:xfrm>
          <a:noFill/>
        </p:spPr>
        <p:txBody>
          <a:bodyPr>
            <a:normAutofit fontScale="92500"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l-GR" sz="2800" b="1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1) Μπορεί η μεικτή μάθηση να παρέχει ευελιξία στους</a:t>
            </a:r>
            <a:r>
              <a:rPr kumimoji="0" lang="el-GR" sz="3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φοιτητές</a:t>
            </a:r>
            <a:r>
              <a:rPr kumimoji="0" lang="el-GR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l-GR" sz="2400" dirty="0">
              <a:solidFill>
                <a:prstClr val="black"/>
              </a:solidFill>
              <a:latin typeface="Calibri" panose="020F0502020204030204"/>
            </a:endParaRPr>
          </a:p>
          <a:p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57BB3488-258D-7FD6-B019-6CF08F6C4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72832">
            <a:off x="10166582" y="4293944"/>
            <a:ext cx="2063425" cy="14996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E8E400-1DA7-46B6-1FB0-85E512C545DC}"/>
              </a:ext>
            </a:extLst>
          </p:cNvPr>
          <p:cNvSpPr txBox="1"/>
          <p:nvPr/>
        </p:nvSpPr>
        <p:spPr>
          <a:xfrm>
            <a:off x="127819" y="3126658"/>
            <a:ext cx="12133007" cy="881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l-GR" sz="2200" dirty="0">
                <a:solidFill>
                  <a:prstClr val="black"/>
                </a:solidFill>
                <a:latin typeface="Calibri" panose="020F0502020204030204"/>
              </a:rPr>
              <a:t>Α) Πώς </a:t>
            </a: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επιδρά η μεικτή μάθηση στην επίδοση των φοιτητών ;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3E1C8C9-CB82-5178-9828-A9CBD4DD1A31}"/>
              </a:ext>
            </a:extLst>
          </p:cNvPr>
          <p:cNvSpPr txBox="1"/>
          <p:nvPr/>
        </p:nvSpPr>
        <p:spPr>
          <a:xfrm>
            <a:off x="127819" y="3883365"/>
            <a:ext cx="953474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defRPr/>
            </a:pPr>
            <a:r>
              <a:rPr lang="el-GR" sz="2200" dirty="0">
                <a:solidFill>
                  <a:prstClr val="black"/>
                </a:solidFill>
                <a:latin typeface="Calibri" panose="020F0502020204030204"/>
              </a:rPr>
              <a:t>Β) Πώς οι μεταβλητές:  </a:t>
            </a:r>
          </a:p>
          <a:p>
            <a:pPr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defRPr/>
            </a:pPr>
            <a:r>
              <a:rPr lang="el-GR" sz="2200" dirty="0">
                <a:solidFill>
                  <a:prstClr val="black"/>
                </a:solidFill>
                <a:latin typeface="Calibri" panose="020F0502020204030204"/>
              </a:rPr>
              <a:t> μελέτη φοιτητή(αντικείμενο, επίπεδο μελέτης) </a:t>
            </a:r>
          </a:p>
          <a:p>
            <a:pPr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defRPr/>
            </a:pPr>
            <a:r>
              <a:rPr lang="el-GR" sz="2200" dirty="0">
                <a:solidFill>
                  <a:prstClr val="black"/>
                </a:solidFill>
                <a:latin typeface="Calibri" panose="020F0502020204030204"/>
              </a:rPr>
              <a:t> μέθοδος (σχεδιασμός έρευνας, διδασκαλίας &amp;αξιολόγηση επίδοσης) </a:t>
            </a:r>
          </a:p>
          <a:p>
            <a:pPr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defRPr/>
            </a:pPr>
            <a:r>
              <a:rPr lang="el-GR" sz="2200" dirty="0">
                <a:solidFill>
                  <a:prstClr val="black"/>
                </a:solidFill>
                <a:latin typeface="Calibri" panose="020F0502020204030204"/>
              </a:rPr>
              <a:t> πρακτική (εκπαιδευτικός σχεδιασμός, μείωση χρόνου στην τάξη) επηρεάζουν τα αποτελέσματα;</a:t>
            </a:r>
          </a:p>
        </p:txBody>
      </p:sp>
    </p:spTree>
    <p:extLst>
      <p:ext uri="{BB962C8B-B14F-4D97-AF65-F5344CB8AC3E}">
        <p14:creationId xmlns:p14="http://schemas.microsoft.com/office/powerpoint/2010/main" val="3679404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ύγραμμο βέλος σύνδεσης 4"/>
          <p:cNvCxnSpPr/>
          <p:nvPr/>
        </p:nvCxnSpPr>
        <p:spPr>
          <a:xfrm>
            <a:off x="1811548" y="3976777"/>
            <a:ext cx="0" cy="4054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E828D1A-9DDE-0420-E32F-39548C8E9033}"/>
              </a:ext>
            </a:extLst>
          </p:cNvPr>
          <p:cNvSpPr txBox="1"/>
          <p:nvPr/>
        </p:nvSpPr>
        <p:spPr>
          <a:xfrm>
            <a:off x="0" y="3861"/>
            <a:ext cx="12192000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48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Μεθοδολογία παρούσας μετά- ανάλυσης</a:t>
            </a:r>
          </a:p>
        </p:txBody>
      </p:sp>
      <p:graphicFrame>
        <p:nvGraphicFramePr>
          <p:cNvPr id="6" name="Διάγραμμα 5">
            <a:extLst>
              <a:ext uri="{FF2B5EF4-FFF2-40B4-BE49-F238E27FC236}">
                <a16:creationId xmlns:a16="http://schemas.microsoft.com/office/drawing/2014/main" id="{728A3CC5-DF69-ADE0-59A0-B736B8188D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5984584"/>
              </p:ext>
            </p:extLst>
          </p:nvPr>
        </p:nvGraphicFramePr>
        <p:xfrm>
          <a:off x="0" y="924232"/>
          <a:ext cx="12192000" cy="52141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154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Πίνακα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826495"/>
              </p:ext>
            </p:extLst>
          </p:nvPr>
        </p:nvGraphicFramePr>
        <p:xfrm>
          <a:off x="936446" y="802258"/>
          <a:ext cx="9492891" cy="5660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4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4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4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7798">
                <a:tc>
                  <a:txBody>
                    <a:bodyPr/>
                    <a:lstStyle/>
                    <a:p>
                      <a:r>
                        <a:rPr lang="el-GR" dirty="0"/>
                        <a:t>κριτήριο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Ένταξη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αποκλεισμός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r>
                        <a:rPr lang="el-GR" dirty="0"/>
                        <a:t>Μάθηση</a:t>
                      </a:r>
                      <a:r>
                        <a:rPr lang="el-GR" baseline="0" dirty="0"/>
                        <a:t>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Μεικτή</a:t>
                      </a:r>
                      <a:r>
                        <a:rPr lang="el-GR" baseline="0" dirty="0"/>
                        <a:t>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Όλοι</a:t>
                      </a:r>
                      <a:r>
                        <a:rPr lang="el-GR" baseline="0" dirty="0"/>
                        <a:t> οι υπόλοιποι τύποι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000">
                <a:tc>
                  <a:txBody>
                    <a:bodyPr/>
                    <a:lstStyle/>
                    <a:p>
                      <a:r>
                        <a:rPr lang="el-GR" dirty="0"/>
                        <a:t>Μειωμένος χρόνος δια ζώσης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30%- 79%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1%-</a:t>
                      </a:r>
                      <a:r>
                        <a:rPr lang="el-GR" baseline="0" dirty="0"/>
                        <a:t> 29% και &gt;80%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r>
                        <a:rPr lang="el-GR" dirty="0"/>
                        <a:t>Επίδοση</a:t>
                      </a:r>
                      <a:r>
                        <a:rPr lang="el-GR" baseline="0" dirty="0"/>
                        <a:t> φοιτητών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Αξιολόγηση</a:t>
                      </a:r>
                      <a:r>
                        <a:rPr lang="el-GR" baseline="0" dirty="0"/>
                        <a:t> με τεστ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err="1"/>
                        <a:t>αυτοαξιόλογηση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r>
                        <a:rPr lang="el-GR" dirty="0"/>
                        <a:t>Έτος</a:t>
                      </a:r>
                      <a:r>
                        <a:rPr lang="el-GR" baseline="0" dirty="0"/>
                        <a:t> δημοσίευσης άρθρων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2008-2019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Πριν το 2008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2000">
                <a:tc>
                  <a:txBody>
                    <a:bodyPr/>
                    <a:lstStyle/>
                    <a:p>
                      <a:r>
                        <a:rPr lang="el-GR" dirty="0"/>
                        <a:t>Γλώσσα</a:t>
                      </a:r>
                      <a:r>
                        <a:rPr lang="el-GR" baseline="0" dirty="0"/>
                        <a:t>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Αγγλικά, γαλλικά,</a:t>
                      </a:r>
                      <a:r>
                        <a:rPr lang="el-GR" baseline="0" dirty="0"/>
                        <a:t> γερμανικά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Άλλες γλώσσες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r>
                        <a:rPr lang="el-GR" dirty="0"/>
                        <a:t>Βαθμίδα εκπαίδευσης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Ανώτατη</a:t>
                      </a:r>
                      <a:r>
                        <a:rPr lang="el-GR" baseline="0" dirty="0"/>
                        <a:t>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Άλλες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5678">
                <a:tc>
                  <a:txBody>
                    <a:bodyPr/>
                    <a:lstStyle/>
                    <a:p>
                      <a:r>
                        <a:rPr lang="el-GR" dirty="0"/>
                        <a:t>Στατιστικές</a:t>
                      </a:r>
                      <a:r>
                        <a:rPr lang="el-GR" baseline="0" dirty="0"/>
                        <a:t> πληροφορίες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Επαρκείς</a:t>
                      </a:r>
                      <a:r>
                        <a:rPr lang="el-GR" baseline="0" dirty="0"/>
                        <a:t> για υπολογισμό μεγεθών επίδρασης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r>
                        <a:rPr lang="el-GR" dirty="0"/>
                        <a:t>Μαθήματα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Όλα</a:t>
                      </a:r>
                      <a:r>
                        <a:rPr lang="el-GR" baseline="0" dirty="0"/>
                        <a:t>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r>
                        <a:rPr lang="el-GR" dirty="0"/>
                        <a:t>Πορεία</a:t>
                      </a:r>
                      <a:r>
                        <a:rPr lang="el-GR" baseline="0" dirty="0"/>
                        <a:t> προγράμματος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Χορήγηση πτυχίου, διπλώματος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Χωρίς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r>
                        <a:rPr lang="el-GR" dirty="0"/>
                        <a:t>Διάρκεια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Ένα</a:t>
                      </a:r>
                      <a:r>
                        <a:rPr lang="el-GR" baseline="0" dirty="0"/>
                        <a:t> εξάμηνο τουλάχιστον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3540">
                <a:tc>
                  <a:txBody>
                    <a:bodyPr/>
                    <a:lstStyle/>
                    <a:p>
                      <a:r>
                        <a:rPr lang="el-GR" dirty="0"/>
                        <a:t>Είδος</a:t>
                      </a:r>
                      <a:r>
                        <a:rPr lang="el-GR" baseline="0" dirty="0"/>
                        <a:t> μελέτης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Πρωτογενής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27CB24D-1E11-4F3A-C389-417A82B155ED}"/>
              </a:ext>
            </a:extLst>
          </p:cNvPr>
          <p:cNvSpPr txBox="1"/>
          <p:nvPr/>
        </p:nvSpPr>
        <p:spPr>
          <a:xfrm>
            <a:off x="0" y="103156"/>
            <a:ext cx="12192000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3200" dirty="0"/>
              <a:t>Κριτήρια ένταξης &amp; αποκλεισμού μελετών</a:t>
            </a:r>
          </a:p>
        </p:txBody>
      </p:sp>
    </p:spTree>
    <p:extLst>
      <p:ext uri="{BB962C8B-B14F-4D97-AF65-F5344CB8AC3E}">
        <p14:creationId xmlns:p14="http://schemas.microsoft.com/office/powerpoint/2010/main" val="2827981148"/>
      </p:ext>
    </p:extLst>
  </p:cSld>
  <p:clrMapOvr>
    <a:masterClrMapping/>
  </p:clrMapOvr>
</p:sld>
</file>

<file path=ppt/theme/theme1.xml><?xml version="1.0" encoding="utf-8"?>
<a:theme xmlns:a="http://schemas.openxmlformats.org/drawingml/2006/main" name="Ανασκόπηση">
  <a:themeElements>
    <a:clrScheme name="Ανασκόπηση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Ανασκόπηση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νασκόπησ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2050</TotalTime>
  <Words>978</Words>
  <Application>Microsoft Office PowerPoint</Application>
  <PresentationFormat>Ευρεία οθόνη</PresentationFormat>
  <Paragraphs>153</Paragraphs>
  <Slides>18</Slides>
  <Notes>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7" baseType="lpstr">
      <vt:lpstr>ADLaM Display</vt:lpstr>
      <vt:lpstr>Aharoni</vt:lpstr>
      <vt:lpstr>Arial</vt:lpstr>
      <vt:lpstr>Calibri</vt:lpstr>
      <vt:lpstr>Calibri Light</vt:lpstr>
      <vt:lpstr>quicksand</vt:lpstr>
      <vt:lpstr>Times New Roman</vt:lpstr>
      <vt:lpstr>Wingdings</vt:lpstr>
      <vt:lpstr>Ανασκόπηση</vt:lpstr>
      <vt:lpstr>                                                                                                                                                                              Μια συστηματική ανασκόπηση  της εφαρμογής της μεικτής  μάθησης στην Ανώτατη Εκπαίδευση.                                           Claude Müller * , Thoralf Mildenberger Zurich University of Applied Sciences, Switzerland </vt:lpstr>
      <vt:lpstr>Περιεχόμενα: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Τα ερευνητικά ερωτήματα:</vt:lpstr>
      <vt:lpstr>Παρουσίαση του PowerPoint</vt:lpstr>
      <vt:lpstr>Παρουσίαση του PowerPoint</vt:lpstr>
      <vt:lpstr>Τι μελετήθηκε  ;    Η απόδοση των προπτυχιακών φοιτητών   Πειραματική ομάδα  φοιτητές οι οποίοι είχαν λάβει συνδυασμένη μάθηση  (30% -79% μείωση του χρόνου στην τάξη)  2505 φοιτητές   ομάδα ελέγχου παραδοσιακή διδασκαλία (δια ζώσης)   3004 φοιτητές  8 μελέτες Θετικές επιστήμες   12μελέτες μη  θετικές επιστήμες 1 μελέτη   δεν κατηγοριοποιήθηκε</vt:lpstr>
      <vt:lpstr>Παρουσίαση του PowerPoint</vt:lpstr>
      <vt:lpstr>       Περιορισμοί</vt:lpstr>
      <vt:lpstr>Εμπειρικές μελέτες μεικτής μάθησης</vt:lpstr>
      <vt:lpstr>Παρουσίαση του PowerPoint</vt:lpstr>
      <vt:lpstr> Πρακτικές Επιπτώσεις</vt:lpstr>
      <vt:lpstr>Μελλοντικές κατευθύνσεις </vt:lpstr>
      <vt:lpstr>Συμπεράσματα μετα -ανάλυσης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gosgia2011@gmail.com</dc:creator>
  <cp:lastModifiedBy>Χαράλαμπος Μουζάκης</cp:lastModifiedBy>
  <cp:revision>39</cp:revision>
  <dcterms:created xsi:type="dcterms:W3CDTF">2023-12-09T13:27:04Z</dcterms:created>
  <dcterms:modified xsi:type="dcterms:W3CDTF">2023-12-22T08:22:41Z</dcterms:modified>
</cp:coreProperties>
</file>