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i4XPs4IDGKAouPGuj5LHZ4C/oPv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ΜΑΙΡΗ ΡΑΠΤΗ" initials="" lastIdx="1" clrIdx="0"/>
  <p:cmAuthor id="1" name="Bill Damianos" initials="" lastIdx="4" clrIdx="1"/>
  <p:cmAuthor id="2" name="Kalliopi Giannoudaki" initials="" lastIdx="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654" y="11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customschemas.google.com/relationships/presentationmetadata" Target="metadata"/><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3-12-13T05:37:46.893" idx="1">
    <p:pos x="0" y="833"/>
    <p:text>της ; (της ΑΕ)</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CR3no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51409185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 name="Google Shape;4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3937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a:buNone/>
            </a:pPr>
            <a:r>
              <a:rPr lang="el-GR" sz="1000">
                <a:solidFill>
                  <a:schemeClr val="dk1"/>
                </a:solidFill>
                <a:latin typeface="Times New Roman"/>
                <a:ea typeface="Times New Roman"/>
                <a:cs typeface="Times New Roman"/>
                <a:sym typeface="Times New Roman"/>
              </a:rPr>
              <a:t>Διάφορες μελέτες έχουν υιοθετήσει τις Κοινότητες Πρακτικής (CoPs) για να </a:t>
            </a:r>
            <a:r>
              <a:rPr lang="el-GR" sz="1000" b="1">
                <a:solidFill>
                  <a:schemeClr val="dk1"/>
                </a:solidFill>
                <a:latin typeface="Times New Roman"/>
                <a:ea typeface="Times New Roman"/>
                <a:cs typeface="Times New Roman"/>
                <a:sym typeface="Times New Roman"/>
              </a:rPr>
              <a:t>βελτιώσουν και να ενισχύσουν τις πρακτικές κοινωνικών ομάδων στον τομέα της εκπαίδευσης, της βιομηχανίας</a:t>
            </a:r>
            <a:r>
              <a:rPr lang="el-GR" sz="1000">
                <a:solidFill>
                  <a:schemeClr val="dk1"/>
                </a:solidFill>
                <a:latin typeface="Times New Roman"/>
                <a:ea typeface="Times New Roman"/>
                <a:cs typeface="Times New Roman"/>
                <a:sym typeface="Times New Roman"/>
              </a:rPr>
              <a:t> και </a:t>
            </a:r>
            <a:r>
              <a:rPr lang="el-GR" sz="1000" b="1">
                <a:solidFill>
                  <a:schemeClr val="dk1"/>
                </a:solidFill>
                <a:latin typeface="Times New Roman"/>
                <a:ea typeface="Times New Roman"/>
                <a:cs typeface="Times New Roman"/>
                <a:sym typeface="Times New Roman"/>
              </a:rPr>
              <a:t>του δημόσιου τομέα</a:t>
            </a:r>
            <a:endParaRPr sz="1000" b="1">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Clr>
                <a:schemeClr val="dk1"/>
              </a:buClr>
              <a:buSzPts val="1100"/>
              <a:buFont typeface="Arial"/>
              <a:buNone/>
            </a:pPr>
            <a:r>
              <a:rPr lang="el-GR" sz="1000" b="1">
                <a:solidFill>
                  <a:schemeClr val="dk1"/>
                </a:solidFill>
                <a:latin typeface="Times New Roman"/>
                <a:ea typeface="Times New Roman"/>
                <a:cs typeface="Times New Roman"/>
                <a:sym typeface="Times New Roman"/>
              </a:rPr>
              <a:t>Τα οφέλη των Κοινοτήτων Πρακτικής </a:t>
            </a:r>
            <a:r>
              <a:rPr lang="el-GR" sz="1000">
                <a:solidFill>
                  <a:schemeClr val="dk1"/>
                </a:solidFill>
                <a:latin typeface="Times New Roman"/>
                <a:ea typeface="Times New Roman"/>
                <a:cs typeface="Times New Roman"/>
                <a:sym typeface="Times New Roman"/>
              </a:rPr>
              <a:t>έχουν ευρέως αποδοθεί </a:t>
            </a:r>
            <a:r>
              <a:rPr lang="el-GR" sz="1000" b="1">
                <a:solidFill>
                  <a:schemeClr val="dk1"/>
                </a:solidFill>
                <a:latin typeface="Times New Roman"/>
                <a:ea typeface="Times New Roman"/>
                <a:cs typeface="Times New Roman"/>
                <a:sym typeface="Times New Roman"/>
              </a:rPr>
              <a:t>στις διαδικασίες "κοινωνικά μεσολαβούμενης μάθησης", </a:t>
            </a:r>
            <a:r>
              <a:rPr lang="el-GR" sz="1000">
                <a:solidFill>
                  <a:schemeClr val="dk1"/>
                </a:solidFill>
                <a:latin typeface="Times New Roman"/>
                <a:ea typeface="Times New Roman"/>
                <a:cs typeface="Times New Roman"/>
                <a:sym typeface="Times New Roman"/>
              </a:rPr>
              <a:t>οι οποίες τροφοδοτούν:</a:t>
            </a:r>
            <a:endParaRPr sz="1000">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Clr>
                <a:schemeClr val="dk1"/>
              </a:buClr>
              <a:buSzPts val="1100"/>
              <a:buFont typeface="Arial"/>
              <a:buNone/>
            </a:pPr>
            <a:r>
              <a:rPr lang="el-GR" sz="1000" b="1">
                <a:solidFill>
                  <a:schemeClr val="dk1"/>
                </a:solidFill>
                <a:latin typeface="Times New Roman"/>
                <a:ea typeface="Times New Roman"/>
                <a:cs typeface="Times New Roman"/>
                <a:sym typeface="Times New Roman"/>
              </a:rPr>
              <a:t>1) την προσωπική ανάπτυξη</a:t>
            </a:r>
            <a:r>
              <a:rPr lang="el-GR" sz="1000">
                <a:solidFill>
                  <a:schemeClr val="dk1"/>
                </a:solidFill>
                <a:latin typeface="Times New Roman"/>
                <a:ea typeface="Times New Roman"/>
                <a:cs typeface="Times New Roman"/>
                <a:sym typeface="Times New Roman"/>
              </a:rPr>
              <a:t> μέσω της Νόμιμης Περιφερειακής Συμμετοχής (LPP),</a:t>
            </a:r>
            <a:r>
              <a:rPr lang="el-GR" sz="1000" b="1">
                <a:solidFill>
                  <a:schemeClr val="dk1"/>
                </a:solidFill>
                <a:latin typeface="Times New Roman"/>
                <a:ea typeface="Times New Roman"/>
                <a:cs typeface="Times New Roman"/>
                <a:sym typeface="Times New Roman"/>
              </a:rPr>
              <a:t> </a:t>
            </a:r>
            <a:endParaRPr sz="1000" b="1">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Clr>
                <a:schemeClr val="dk1"/>
              </a:buClr>
              <a:buSzPts val="1100"/>
              <a:buFont typeface="Arial"/>
              <a:buNone/>
            </a:pPr>
            <a:r>
              <a:rPr lang="el-GR" sz="1000" b="1">
                <a:solidFill>
                  <a:schemeClr val="dk1"/>
                </a:solidFill>
                <a:latin typeface="Times New Roman"/>
                <a:ea typeface="Times New Roman"/>
                <a:cs typeface="Times New Roman"/>
                <a:sym typeface="Times New Roman"/>
              </a:rPr>
              <a:t>2) το δίκτυο γνώσ</a:t>
            </a:r>
            <a:r>
              <a:rPr lang="el-GR" sz="1000">
                <a:solidFill>
                  <a:schemeClr val="dk1"/>
                </a:solidFill>
                <a:latin typeface="Times New Roman"/>
                <a:ea typeface="Times New Roman"/>
                <a:cs typeface="Times New Roman"/>
                <a:sym typeface="Times New Roman"/>
              </a:rPr>
              <a:t>ης,</a:t>
            </a:r>
            <a:endParaRPr sz="1000">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Clr>
                <a:schemeClr val="dk1"/>
              </a:buClr>
              <a:buSzPts val="1100"/>
              <a:buFont typeface="Arial"/>
              <a:buNone/>
            </a:pPr>
            <a:r>
              <a:rPr lang="el-GR" sz="1000" b="1">
                <a:solidFill>
                  <a:schemeClr val="dk1"/>
                </a:solidFill>
                <a:latin typeface="Times New Roman"/>
                <a:ea typeface="Times New Roman"/>
                <a:cs typeface="Times New Roman"/>
                <a:sym typeface="Times New Roman"/>
              </a:rPr>
              <a:t>3)τη βελτιωμένη αναστοχαστικότητα</a:t>
            </a:r>
            <a:r>
              <a:rPr lang="el-GR" sz="1000">
                <a:solidFill>
                  <a:schemeClr val="dk1"/>
                </a:solidFill>
                <a:latin typeface="Times New Roman"/>
                <a:ea typeface="Times New Roman"/>
                <a:cs typeface="Times New Roman"/>
                <a:sym typeface="Times New Roman"/>
              </a:rPr>
              <a:t>,</a:t>
            </a:r>
            <a:endParaRPr sz="1000">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Clr>
                <a:schemeClr val="dk1"/>
              </a:buClr>
              <a:buSzPts val="1100"/>
              <a:buFont typeface="Arial"/>
              <a:buNone/>
            </a:pPr>
            <a:r>
              <a:rPr lang="el-GR" sz="1000" b="1">
                <a:solidFill>
                  <a:schemeClr val="dk1"/>
                </a:solidFill>
                <a:latin typeface="Times New Roman"/>
                <a:ea typeface="Times New Roman"/>
                <a:cs typeface="Times New Roman"/>
                <a:sym typeface="Times New Roman"/>
              </a:rPr>
              <a:t>4)την καινοτομία</a:t>
            </a:r>
            <a:r>
              <a:rPr lang="el-GR" sz="1000">
                <a:solidFill>
                  <a:schemeClr val="dk1"/>
                </a:solidFill>
                <a:latin typeface="Times New Roman"/>
                <a:ea typeface="Times New Roman"/>
                <a:cs typeface="Times New Roman"/>
                <a:sym typeface="Times New Roman"/>
              </a:rPr>
              <a:t> και </a:t>
            </a:r>
            <a:endParaRPr sz="1000">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Clr>
                <a:schemeClr val="dk1"/>
              </a:buClr>
              <a:buSzPts val="1100"/>
              <a:buFont typeface="Arial"/>
              <a:buNone/>
            </a:pPr>
            <a:r>
              <a:rPr lang="el-GR" sz="1000" b="1">
                <a:solidFill>
                  <a:schemeClr val="dk1"/>
                </a:solidFill>
                <a:latin typeface="Times New Roman"/>
                <a:ea typeface="Times New Roman"/>
                <a:cs typeface="Times New Roman"/>
                <a:sym typeface="Times New Roman"/>
              </a:rPr>
              <a:t>5)την επαγγελματική ανάπτυξη</a:t>
            </a:r>
            <a:endParaRPr sz="1000" b="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l-GR" sz="1000">
                <a:solidFill>
                  <a:schemeClr val="dk1"/>
                </a:solidFill>
                <a:latin typeface="Times New Roman"/>
                <a:ea typeface="Times New Roman"/>
                <a:cs typeface="Times New Roman"/>
                <a:sym typeface="Times New Roman"/>
              </a:rPr>
              <a:t>Παρόλα αυτά υπάρχει έλλειμμα στην έρευνα για τις διασυνδεδεμένες Κοινότητες Πρακτικής όσον αφορά </a:t>
            </a:r>
            <a:r>
              <a:rPr lang="el-GR" sz="1000" b="1">
                <a:solidFill>
                  <a:schemeClr val="dk1"/>
                </a:solidFill>
                <a:latin typeface="Times New Roman"/>
                <a:ea typeface="Times New Roman"/>
                <a:cs typeface="Times New Roman"/>
                <a:sym typeface="Times New Roman"/>
              </a:rPr>
              <a:t>την προοπτική της διασύνδεσης</a:t>
            </a:r>
            <a:r>
              <a:rPr lang="el-GR" sz="1000">
                <a:solidFill>
                  <a:schemeClr val="dk1"/>
                </a:solidFill>
                <a:latin typeface="Times New Roman"/>
                <a:ea typeface="Times New Roman"/>
                <a:cs typeface="Times New Roman"/>
                <a:sym typeface="Times New Roman"/>
              </a:rPr>
              <a:t> και </a:t>
            </a:r>
            <a:r>
              <a:rPr lang="el-GR" sz="1000" b="1">
                <a:solidFill>
                  <a:schemeClr val="dk1"/>
                </a:solidFill>
                <a:latin typeface="Times New Roman"/>
                <a:ea typeface="Times New Roman"/>
                <a:cs typeface="Times New Roman"/>
                <a:sym typeface="Times New Roman"/>
              </a:rPr>
              <a:t>την προοπτική της εντοπισμένης γνώσης</a:t>
            </a:r>
            <a:endParaRPr sz="1000" b="1">
              <a:solidFill>
                <a:schemeClr val="dk1"/>
              </a:solidFill>
              <a:latin typeface="Times New Roman"/>
              <a:ea typeface="Times New Roman"/>
              <a:cs typeface="Times New Roman"/>
              <a:sym typeface="Times New Roman"/>
            </a:endParaRPr>
          </a:p>
          <a:p>
            <a:pPr marL="0" lvl="0" indent="0" algn="just" rtl="0">
              <a:spcBef>
                <a:spcPts val="0"/>
              </a:spcBef>
              <a:spcAft>
                <a:spcPts val="0"/>
              </a:spcAft>
              <a:buNone/>
            </a:pPr>
            <a:endParaRPr sz="1000">
              <a:solidFill>
                <a:srgbClr val="374151"/>
              </a:solidFill>
              <a:latin typeface="Times New Roman"/>
              <a:ea typeface="Times New Roman"/>
              <a:cs typeface="Times New Roman"/>
              <a:sym typeface="Times New Roman"/>
            </a:endParaRPr>
          </a:p>
        </p:txBody>
      </p:sp>
      <p:sp>
        <p:nvSpPr>
          <p:cNvPr id="119" name="Google Shape;11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0451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Η παρούσα μελέτη ακολουθεί το σχεδιασμό </a:t>
            </a:r>
            <a:r>
              <a:rPr lang="el-GR" b="1">
                <a:solidFill>
                  <a:schemeClr val="dk1"/>
                </a:solidFill>
              </a:rPr>
              <a:t>μεικτής</a:t>
            </a:r>
            <a:r>
              <a:rPr lang="el-GR">
                <a:solidFill>
                  <a:schemeClr val="dk1"/>
                </a:solidFill>
              </a:rPr>
              <a:t> μεθόδου. Συλλέχθηκαν τόσο </a:t>
            </a:r>
            <a:r>
              <a:rPr lang="el-GR" b="1">
                <a:solidFill>
                  <a:schemeClr val="dk1"/>
                </a:solidFill>
              </a:rPr>
              <a:t>ποσοτικά</a:t>
            </a:r>
            <a:r>
              <a:rPr lang="el-GR">
                <a:solidFill>
                  <a:schemeClr val="dk1"/>
                </a:solidFill>
              </a:rPr>
              <a:t> όσο και </a:t>
            </a:r>
            <a:r>
              <a:rPr lang="el-GR" b="1">
                <a:solidFill>
                  <a:schemeClr val="dk1"/>
                </a:solidFill>
              </a:rPr>
              <a:t>ποιοτικά</a:t>
            </a:r>
            <a:r>
              <a:rPr lang="el-GR">
                <a:solidFill>
                  <a:schemeClr val="dk1"/>
                </a:solidFill>
              </a:rPr>
              <a:t> δεδομένα. Στην 1</a:t>
            </a:r>
            <a:r>
              <a:rPr lang="el-GR" baseline="30000">
                <a:solidFill>
                  <a:schemeClr val="dk1"/>
                </a:solidFill>
              </a:rPr>
              <a:t>η</a:t>
            </a:r>
            <a:r>
              <a:rPr lang="el-GR">
                <a:solidFill>
                  <a:schemeClr val="dk1"/>
                </a:solidFill>
              </a:rPr>
              <a:t> φάση, συλλέχθηκαν </a:t>
            </a:r>
            <a:r>
              <a:rPr lang="el-GR" b="1">
                <a:solidFill>
                  <a:schemeClr val="dk1"/>
                </a:solidFill>
              </a:rPr>
              <a:t>ποσοτικά</a:t>
            </a:r>
            <a:r>
              <a:rPr lang="el-GR">
                <a:solidFill>
                  <a:schemeClr val="dk1"/>
                </a:solidFill>
              </a:rPr>
              <a:t> δεδομένα για την εξέταση των επιδράσεων της διασυνοριακής Κοινότητας Πρακτικής στα δημιουργικά αποτελέσματα και στο κέρδος της γνώσης των φοιτητών. Στη 2</a:t>
            </a:r>
            <a:r>
              <a:rPr lang="el-GR" baseline="30000">
                <a:solidFill>
                  <a:schemeClr val="dk1"/>
                </a:solidFill>
              </a:rPr>
              <a:t>η</a:t>
            </a:r>
            <a:r>
              <a:rPr lang="el-GR">
                <a:solidFill>
                  <a:schemeClr val="dk1"/>
                </a:solidFill>
              </a:rPr>
              <a:t> φάση, συλλέχθηκαν </a:t>
            </a:r>
            <a:r>
              <a:rPr lang="el-GR" b="1">
                <a:solidFill>
                  <a:schemeClr val="dk1"/>
                </a:solidFill>
              </a:rPr>
              <a:t>ποιοτικά</a:t>
            </a:r>
            <a:r>
              <a:rPr lang="el-GR">
                <a:solidFill>
                  <a:schemeClr val="dk1"/>
                </a:solidFill>
              </a:rPr>
              <a:t> δεδομένα για την </a:t>
            </a:r>
            <a:r>
              <a:rPr lang="el-GR" u="sng">
                <a:solidFill>
                  <a:schemeClr val="dk1"/>
                </a:solidFill>
              </a:rPr>
              <a:t>εμβάθυνση</a:t>
            </a:r>
            <a:r>
              <a:rPr lang="el-GR">
                <a:solidFill>
                  <a:schemeClr val="dk1"/>
                </a:solidFill>
              </a:rPr>
              <a:t> στην κατανόηση της γνωστικής κρίσης των φοιτητών στην Κοινότητα Πρακτικής, ως αποτέλεσμα της συμμετοχής τους σε αυτήν.</a:t>
            </a:r>
            <a:endParaRPr>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Συμμετείχαν στη μελέτη 38 φοιτητές του τρίτου έτους προπτυχιακών σπουδών (26 γυναίκες και 12 άνδρες). Οι φοιτητές είχαν τις </a:t>
            </a:r>
            <a:r>
              <a:rPr lang="el-GR" b="1">
                <a:solidFill>
                  <a:schemeClr val="dk1"/>
                </a:solidFill>
              </a:rPr>
              <a:t>ίδιες</a:t>
            </a:r>
            <a:r>
              <a:rPr lang="el-GR">
                <a:solidFill>
                  <a:schemeClr val="dk1"/>
                </a:solidFill>
              </a:rPr>
              <a:t> βασικές γνώσεις, έχοντας ακολουθήσει το ίδιο πρόγραμμα σπουδών τα προηγούμενα ακαδημαϊκά έτη και έχοντας σχεδόν ίδιους βαθμούς.  </a:t>
            </a:r>
            <a:endParaRPr>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Οι φοιτητές, ηλικίας 21-24 ετών, φοιτούσαν στο μάθημα Σχεδίασης και Ανάπτυξης Ιστού, παρακολουθώντας εβδομαδιαία μαθήματα διάρκειας 180 λεπτών για 13 εβδομάδες. </a:t>
            </a:r>
            <a:endParaRPr>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Χωρίστηκαν σε δύο ομάδες. Η 1</a:t>
            </a:r>
            <a:r>
              <a:rPr lang="el-GR" baseline="30000">
                <a:solidFill>
                  <a:schemeClr val="dk1"/>
                </a:solidFill>
              </a:rPr>
              <a:t>η</a:t>
            </a:r>
            <a:r>
              <a:rPr lang="el-GR">
                <a:solidFill>
                  <a:schemeClr val="dk1"/>
                </a:solidFill>
              </a:rPr>
              <a:t> Ομάδα, με 21 μέλη χρησιμοποιήθηκε ως </a:t>
            </a:r>
            <a:r>
              <a:rPr lang="el-GR" b="1">
                <a:solidFill>
                  <a:schemeClr val="dk1"/>
                </a:solidFill>
              </a:rPr>
              <a:t>πειραματική</a:t>
            </a:r>
            <a:r>
              <a:rPr lang="el-GR">
                <a:solidFill>
                  <a:schemeClr val="dk1"/>
                </a:solidFill>
              </a:rPr>
              <a:t> ομάδα, συμμετέχοντας σε Κοινότητα Πρακτικής, </a:t>
            </a:r>
            <a:r>
              <a:rPr lang="el-GR" b="1">
                <a:solidFill>
                  <a:schemeClr val="dk1"/>
                </a:solidFill>
              </a:rPr>
              <a:t>ενώ</a:t>
            </a:r>
            <a:r>
              <a:rPr lang="el-GR">
                <a:solidFill>
                  <a:schemeClr val="dk1"/>
                </a:solidFill>
              </a:rPr>
              <a:t> η 2</a:t>
            </a:r>
            <a:r>
              <a:rPr lang="el-GR" baseline="30000">
                <a:solidFill>
                  <a:schemeClr val="dk1"/>
                </a:solidFill>
              </a:rPr>
              <a:t>η</a:t>
            </a:r>
            <a:r>
              <a:rPr lang="el-GR">
                <a:solidFill>
                  <a:schemeClr val="dk1"/>
                </a:solidFill>
              </a:rPr>
              <a:t> Ομάδα, με  17 μέλη, ήταν η </a:t>
            </a:r>
            <a:r>
              <a:rPr lang="el-GR" b="1">
                <a:solidFill>
                  <a:schemeClr val="dk1"/>
                </a:solidFill>
              </a:rPr>
              <a:t>ομάδα ελέγχου</a:t>
            </a:r>
            <a:r>
              <a:rPr lang="el-GR">
                <a:solidFill>
                  <a:schemeClr val="dk1"/>
                </a:solidFill>
              </a:rPr>
              <a:t>.</a:t>
            </a:r>
            <a:endParaRPr>
              <a:solidFill>
                <a:schemeClr val="dk1"/>
              </a:solidFill>
            </a:endParaRPr>
          </a:p>
          <a:p>
            <a:pPr marL="0" lvl="0" indent="0" algn="l" rtl="0">
              <a:lnSpc>
                <a:spcPct val="100000"/>
              </a:lnSpc>
              <a:spcBef>
                <a:spcPts val="1200"/>
              </a:spcBef>
              <a:spcAft>
                <a:spcPts val="0"/>
              </a:spcAft>
              <a:buNone/>
            </a:pPr>
            <a:r>
              <a:rPr lang="el-GR">
                <a:solidFill>
                  <a:schemeClr val="dk1"/>
                </a:solidFill>
                <a:latin typeface="Calibri"/>
                <a:ea typeface="Calibri"/>
                <a:cs typeface="Calibri"/>
                <a:sym typeface="Calibri"/>
              </a:rPr>
              <a:t>Οι φοιτητές στις δύο ομάδες χωρίστηκαν σε υποομάδες που τις διαμόρφωσαν αυτόνομα. Κάθε υπο-ομάδα ανέλαβε ένα </a:t>
            </a:r>
            <a:r>
              <a:rPr lang="el-GR" b="1">
                <a:solidFill>
                  <a:schemeClr val="dk1"/>
                </a:solidFill>
                <a:latin typeface="Calibri"/>
                <a:ea typeface="Calibri"/>
                <a:cs typeface="Calibri"/>
                <a:sym typeface="Calibri"/>
              </a:rPr>
              <a:t>πραγματικό</a:t>
            </a:r>
            <a:r>
              <a:rPr lang="el-GR">
                <a:solidFill>
                  <a:schemeClr val="dk1"/>
                </a:solidFill>
                <a:latin typeface="Calibri"/>
                <a:ea typeface="Calibri"/>
                <a:cs typeface="Calibri"/>
                <a:sym typeface="Calibri"/>
              </a:rPr>
              <a:t> έργο για το εξάμηνο. Πέντε βιομηχανικοί εμπλεκόμενοι-πελάτες, παρέδωσαν στους φοιτητές τις οδηγίες έργων για τον σχεδιασμό και την ανάπτυξη ιστοσελίδων, προσαρμοσμένων στις συγκεκριμένες επιχειρηματικές τους ανάγκες. Για το κάθε έργο υποβλήθηκαν 2 προτάσεις, μία πρόταση από μία υπο-ομάδα της πειραματικής ομάδας και μία πρόταση από μία υπο-ομάδα της ομάδας ελέγχου. Οι ομάδες μοιράστηκαν το ίδιο εκπαιδευτικό υλικό και χρησιμοποίησαν την ίδια εκπαιδευτική προσέγγιση. Η διαφορά ήταν ότι </a:t>
            </a:r>
            <a:r>
              <a:rPr lang="el-GR" b="1">
                <a:solidFill>
                  <a:schemeClr val="dk1"/>
                </a:solidFill>
                <a:latin typeface="Calibri"/>
                <a:ea typeface="Calibri"/>
                <a:cs typeface="Calibri"/>
                <a:sym typeface="Calibri"/>
              </a:rPr>
              <a:t>μόνο</a:t>
            </a:r>
            <a:r>
              <a:rPr lang="el-GR">
                <a:solidFill>
                  <a:schemeClr val="dk1"/>
                </a:solidFill>
                <a:latin typeface="Calibri"/>
                <a:ea typeface="Calibri"/>
                <a:cs typeface="Calibri"/>
                <a:sym typeface="Calibri"/>
              </a:rPr>
              <a:t> οι φοιτητές της πειραματικής ομάδας συμμετείχαν στη διασυνοριακή Κοινότητα Πρακτικής.</a:t>
            </a:r>
            <a:endParaRPr sz="1000">
              <a:solidFill>
                <a:schemeClr val="dk1"/>
              </a:solidFill>
              <a:latin typeface="Times New Roman"/>
              <a:ea typeface="Times New Roman"/>
              <a:cs typeface="Times New Roman"/>
              <a:sym typeface="Times New Roman"/>
            </a:endParaRPr>
          </a:p>
        </p:txBody>
      </p:sp>
      <p:sp>
        <p:nvSpPr>
          <p:cNvPr id="127" name="Google Shape;12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6669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00000"/>
              </a:lnSpc>
              <a:spcBef>
                <a:spcPts val="1200"/>
              </a:spcBef>
              <a:spcAft>
                <a:spcPts val="0"/>
              </a:spcAft>
              <a:buClr>
                <a:schemeClr val="dk1"/>
              </a:buClr>
              <a:buSzPts val="1100"/>
              <a:buFont typeface="Arial"/>
              <a:buNone/>
            </a:pPr>
            <a:r>
              <a:rPr lang="el-GR" sz="1200">
                <a:solidFill>
                  <a:schemeClr val="dk1"/>
                </a:solidFill>
              </a:rPr>
              <a:t>Η παρούσα μελέτη ακολουθεί το σχεδιασμό </a:t>
            </a:r>
            <a:r>
              <a:rPr lang="el-GR" sz="1200" b="1">
                <a:solidFill>
                  <a:schemeClr val="dk1"/>
                </a:solidFill>
              </a:rPr>
              <a:t>μεικτής</a:t>
            </a:r>
            <a:r>
              <a:rPr lang="el-GR" sz="1200">
                <a:solidFill>
                  <a:schemeClr val="dk1"/>
                </a:solidFill>
              </a:rPr>
              <a:t> μεθόδου. Συλλέχθηκαν τόσο </a:t>
            </a:r>
            <a:r>
              <a:rPr lang="el-GR" sz="1200" b="1">
                <a:solidFill>
                  <a:schemeClr val="dk1"/>
                </a:solidFill>
              </a:rPr>
              <a:t>ποσοτικά</a:t>
            </a:r>
            <a:r>
              <a:rPr lang="el-GR" sz="1200">
                <a:solidFill>
                  <a:schemeClr val="dk1"/>
                </a:solidFill>
              </a:rPr>
              <a:t> όσο και </a:t>
            </a:r>
            <a:r>
              <a:rPr lang="el-GR" sz="1200" b="1">
                <a:solidFill>
                  <a:schemeClr val="dk1"/>
                </a:solidFill>
              </a:rPr>
              <a:t>ποιοτικά</a:t>
            </a:r>
            <a:r>
              <a:rPr lang="el-GR" sz="1200">
                <a:solidFill>
                  <a:schemeClr val="dk1"/>
                </a:solidFill>
              </a:rPr>
              <a:t> δεδομένα. Στην 1</a:t>
            </a:r>
            <a:r>
              <a:rPr lang="el-GR" sz="1200" baseline="30000">
                <a:solidFill>
                  <a:schemeClr val="dk1"/>
                </a:solidFill>
              </a:rPr>
              <a:t>η</a:t>
            </a:r>
            <a:r>
              <a:rPr lang="el-GR" sz="1200">
                <a:solidFill>
                  <a:schemeClr val="dk1"/>
                </a:solidFill>
              </a:rPr>
              <a:t> φάση, συλλέχθηκαν </a:t>
            </a:r>
            <a:r>
              <a:rPr lang="el-GR" sz="1200" b="1">
                <a:solidFill>
                  <a:schemeClr val="dk1"/>
                </a:solidFill>
              </a:rPr>
              <a:t>ποσοτικά</a:t>
            </a:r>
            <a:r>
              <a:rPr lang="el-GR" sz="1200">
                <a:solidFill>
                  <a:schemeClr val="dk1"/>
                </a:solidFill>
              </a:rPr>
              <a:t> δεδομένα για την εξέταση των επιδράσεων της διασυνοριακής Κοινότητας Πρακτικής στα δημιουργικά αποτελέσματα και στα κέρδη γνώσης των φοιτητών. Στη 2</a:t>
            </a:r>
            <a:r>
              <a:rPr lang="el-GR" sz="1200" baseline="30000">
                <a:solidFill>
                  <a:schemeClr val="dk1"/>
                </a:solidFill>
              </a:rPr>
              <a:t>η</a:t>
            </a:r>
            <a:r>
              <a:rPr lang="el-GR" sz="1200">
                <a:solidFill>
                  <a:schemeClr val="dk1"/>
                </a:solidFill>
              </a:rPr>
              <a:t> φάση, συλλέχθηκαν </a:t>
            </a:r>
            <a:r>
              <a:rPr lang="el-GR" sz="1200" b="1">
                <a:solidFill>
                  <a:schemeClr val="dk1"/>
                </a:solidFill>
              </a:rPr>
              <a:t>ποιοτικά</a:t>
            </a:r>
            <a:r>
              <a:rPr lang="el-GR" sz="1200">
                <a:solidFill>
                  <a:schemeClr val="dk1"/>
                </a:solidFill>
              </a:rPr>
              <a:t> δεδομένα για την </a:t>
            </a:r>
            <a:r>
              <a:rPr lang="el-GR" sz="1200" u="sng">
                <a:solidFill>
                  <a:schemeClr val="dk1"/>
                </a:solidFill>
              </a:rPr>
              <a:t>εμβάθυνση</a:t>
            </a:r>
            <a:r>
              <a:rPr lang="el-GR" sz="1200">
                <a:solidFill>
                  <a:schemeClr val="dk1"/>
                </a:solidFill>
              </a:rPr>
              <a:t> στην κατανόηση της γνωστικής κρίσης των φοιτητών στην Κοινότητα Πρακτικής, ως αποτέλεσμα της συμμετοχής τους σε αυτήν.</a:t>
            </a:r>
            <a:endParaRPr sz="1200">
              <a:solidFill>
                <a:schemeClr val="dk1"/>
              </a:solidFill>
            </a:endParaRPr>
          </a:p>
          <a:p>
            <a:pPr marL="0" lvl="0" indent="0" algn="just" rtl="0">
              <a:lnSpc>
                <a:spcPct val="100000"/>
              </a:lnSpc>
              <a:spcBef>
                <a:spcPts val="1200"/>
              </a:spcBef>
              <a:spcAft>
                <a:spcPts val="0"/>
              </a:spcAft>
              <a:buClr>
                <a:schemeClr val="dk1"/>
              </a:buClr>
              <a:buSzPts val="1100"/>
              <a:buFont typeface="Arial"/>
              <a:buNone/>
            </a:pPr>
            <a:r>
              <a:rPr lang="el-GR" sz="1200">
                <a:solidFill>
                  <a:schemeClr val="dk1"/>
                </a:solidFill>
              </a:rPr>
              <a:t>Συμμετείχαν στη μελέτη 38 φοιτητές του τρίτου έτους προπτυχιακών σπουδών (26 γυναίκες και 12 άνδρες). Οι φοιτητές είχαν τις ίδιες βασικές γνώσεις, έχοντας ακολουθήσει το ίδιο πρόγραμμα σπουδών τα προηγούμενα ακαδημαϊκά έτη και έχοντας σχεδόν ίδιους βαθμούς.  </a:t>
            </a:r>
            <a:endParaRPr sz="1200">
              <a:solidFill>
                <a:schemeClr val="dk1"/>
              </a:solidFill>
            </a:endParaRPr>
          </a:p>
          <a:p>
            <a:pPr marL="0" lvl="0" indent="0" algn="just" rtl="0">
              <a:lnSpc>
                <a:spcPct val="100000"/>
              </a:lnSpc>
              <a:spcBef>
                <a:spcPts val="1200"/>
              </a:spcBef>
              <a:spcAft>
                <a:spcPts val="0"/>
              </a:spcAft>
              <a:buNone/>
            </a:pPr>
            <a:r>
              <a:rPr lang="el-GR" sz="1200">
                <a:solidFill>
                  <a:schemeClr val="dk1"/>
                </a:solidFill>
              </a:rPr>
              <a:t>Οι φοιτητές (ηλικίας 21-24 ετών, M = 22,4) φοιτούσαν σε μάθημα Σχεδίασης και Ανάπτυξης Ιστού (Web Design and Development - WDD), παρακολουθώντας εβδομαδιαία μαθήματα διάρκειας 180 λεπτών για 13 εβδομάδες. Χωρίστηκαν σε δύο ομάδες. Η 1</a:t>
            </a:r>
            <a:r>
              <a:rPr lang="el-GR" sz="1200" baseline="30000">
                <a:solidFill>
                  <a:schemeClr val="dk1"/>
                </a:solidFill>
              </a:rPr>
              <a:t>η</a:t>
            </a:r>
            <a:r>
              <a:rPr lang="el-GR" sz="1200">
                <a:solidFill>
                  <a:schemeClr val="dk1"/>
                </a:solidFill>
              </a:rPr>
              <a:t> Ομάδα, με 21 μέλη χρησιμοποιήθηκε ως </a:t>
            </a:r>
            <a:r>
              <a:rPr lang="el-GR" sz="1200" b="1">
                <a:solidFill>
                  <a:schemeClr val="dk1"/>
                </a:solidFill>
              </a:rPr>
              <a:t>πειραματική</a:t>
            </a:r>
            <a:r>
              <a:rPr lang="el-GR" sz="1200">
                <a:solidFill>
                  <a:schemeClr val="dk1"/>
                </a:solidFill>
              </a:rPr>
              <a:t> ομάδα, συμμετέχοντας σε Κοινότητα Πρακτικής, και η 2</a:t>
            </a:r>
            <a:r>
              <a:rPr lang="el-GR" sz="1200" baseline="30000">
                <a:solidFill>
                  <a:schemeClr val="dk1"/>
                </a:solidFill>
              </a:rPr>
              <a:t>η</a:t>
            </a:r>
            <a:r>
              <a:rPr lang="el-GR" sz="1200">
                <a:solidFill>
                  <a:schemeClr val="dk1"/>
                </a:solidFill>
              </a:rPr>
              <a:t> Ομάδα, με  17 μέλη, ήταν η </a:t>
            </a:r>
            <a:r>
              <a:rPr lang="el-GR" sz="1200" b="1">
                <a:solidFill>
                  <a:schemeClr val="dk1"/>
                </a:solidFill>
              </a:rPr>
              <a:t>ομάδα ελέγχου</a:t>
            </a:r>
            <a:r>
              <a:rPr lang="el-GR" sz="1200">
                <a:solidFill>
                  <a:schemeClr val="dk1"/>
                </a:solidFill>
              </a:rPr>
              <a:t>.</a:t>
            </a:r>
            <a:endParaRPr sz="1200">
              <a:solidFill>
                <a:schemeClr val="dk1"/>
              </a:solidFill>
            </a:endParaRPr>
          </a:p>
          <a:p>
            <a:pPr marL="0" lvl="0" indent="0" algn="just" rtl="0">
              <a:lnSpc>
                <a:spcPct val="100000"/>
              </a:lnSpc>
              <a:spcBef>
                <a:spcPts val="1200"/>
              </a:spcBef>
              <a:spcAft>
                <a:spcPts val="1200"/>
              </a:spcAft>
              <a:buNone/>
            </a:pPr>
            <a:r>
              <a:rPr lang="el-GR" sz="1200">
                <a:solidFill>
                  <a:schemeClr val="dk1"/>
                </a:solidFill>
              </a:rPr>
              <a:t>Οι φοιτητές στις δύο ομάδες διαμόρφωσαν αυτόνομα τις υποομάδες τους. Κάθε υπο-ομάδα ανέλαβε ένα </a:t>
            </a:r>
            <a:r>
              <a:rPr lang="el-GR" sz="1200" b="1">
                <a:solidFill>
                  <a:schemeClr val="dk1"/>
                </a:solidFill>
              </a:rPr>
              <a:t>πραγματικό</a:t>
            </a:r>
            <a:r>
              <a:rPr lang="el-GR" sz="1200">
                <a:solidFill>
                  <a:schemeClr val="dk1"/>
                </a:solidFill>
              </a:rPr>
              <a:t> έργο για το εξάμηνο. Πέντε βιομηχανικοί εμπλεκόμενοι-πελάτες, παρέδωσαν στους φοιτητές τις οδηγίες έργων για τον σχεδιασμό και την ανάπτυξη ιστοσελίδων προσαρμοσμένων στις συγκεκριμένες επιχειρηματικές τους ανάγκες. Για το κάθε έργο υποβλήθηκαν 2 προτάσεις, μία πρόταση από μία υπο-ομάδα της πειραματικής ομάδας και μία πρόταση από μία υπο-ομάδα της ομάδας ελέγχου. Οι ομάδες μοιράστηκαν το ίδιο εκπαιδευτικό υλικό και χρησιμοποίησαν την ίδια εκπαιδευτική προσέγγιση. Η διαφορά ήταν ότι μόνο οι φοιτητές της πειραματικής ομάδας συμμετείχαν στη διασυνοριακή Κοινότητα Πρακτικής.</a:t>
            </a:r>
            <a:endParaRPr sz="1200">
              <a:solidFill>
                <a:srgbClr val="374151"/>
              </a:solidFill>
            </a:endParaRPr>
          </a:p>
        </p:txBody>
      </p:sp>
      <p:sp>
        <p:nvSpPr>
          <p:cNvPr id="135" name="Google Shape;135;p1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8040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Στις εβδομαδιαίες συναντήσεις χρησιμοποιήθηκε η προσέγγιση Μάθησης με Προβλήματα. Οι φοιτητές αντιμετώπιζαν μη δομημένα, "ακατέργαστα" προβλήματα που απαιτούσαν πρακτικές λύσεις. Οι φοιτητές καλούνταν να πραγματοποιήσουν πρώτα ατομική έρευνα και στη συνέχεια να συνεργαστούν για:</a:t>
            </a:r>
            <a:endParaRPr>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να συζητήσουν τα ευρήματά τους, να καθορίσουν συγκεκριμένες απαιτήσεις και να ορίσουν την κατάλληλη δράση. </a:t>
            </a:r>
            <a:endParaRPr>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Μικρά μαθήματα παρέχονταν από τον εκπαιδευτικό ή τον επιτηρητή της διαδικασίας, όταν αυτό ήταν απαραίτητο. Όταν ολοκληρώνονταν το έργο, οι υπο-ομάδες πραγματοποιούσαν σύντομες επιδείξεις, ακολουθούμενες από ερωτήσεις και συζήτηση με τους συμφοιτητές τους.</a:t>
            </a:r>
            <a:endParaRPr>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Η Κοινότητα Πρακτικής περιελάμβανε τα ακόλουθα μέλη: </a:t>
            </a:r>
            <a:endParaRPr>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α) τον διδάσκοντα του μαθήματος </a:t>
            </a:r>
            <a:endParaRPr>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β) 1 επιτηρητή ευέλικτο, απόφοιτο μεταπτυχιακού προγράμματος, </a:t>
            </a:r>
            <a:endParaRPr>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γ) 3 μέντορες  απόφοιτοι,</a:t>
            </a:r>
            <a:endParaRPr>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δ) 5 βιομηχανικοί μέντορες/πελάτες</a:t>
            </a:r>
            <a:endParaRPr>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ε) 3 βιομηχανικοί εμπειρογνώμονες</a:t>
            </a:r>
            <a:endParaRPr>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Σημαντικό ρόλο στη λειτουργία μίας Κοινότητας Πρακτικής διαδραματίζουν τα ‘οριακά αντικείμενα’ που παρέχουν κοινό έδαφος στα μέλη για να δουλέψουν μαζί. Στην παρούσα έρευνα χρησιμοποιήθηκαν ως οριακά αντικείμενα, εργαλεία όπως το Conceptboard, το Google Drive, Documents και Sheets, το Google Hangouts, το Behance της Adobe και το Hypothes.is.</a:t>
            </a:r>
            <a:endParaRPr>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Η διασυνδεδεμένη Κοινότητα Πρακτικής παρόλο που έχει αλληλεπικάλυψη με άλλες κοινωνικές ομάδες, όπως οι "κοινότητες ενδιαφέροντος", οι "ομάδες έργου" και τα "ανεπίσημα δίκτυα", σε αυτή τη μελέτη εκδηλώνει τα ξεχωριστά χαρακτηριστικά που βοηθούν στον προσδιορισμό της φύσης της. Συγκεκριμένα, αποτελούνταν από μία ομογενή ομάδα μελών που προέρχονταν από τον ίδιο τομέα και συνδέονταν με ένα κοινό πεδίο γνώσης (το Σχεδιασμό), αντίθετα με τον </a:t>
            </a:r>
            <a:r>
              <a:rPr lang="el-GR">
                <a:solidFill>
                  <a:schemeClr val="dk1"/>
                </a:solidFill>
                <a:highlight>
                  <a:srgbClr val="FFFF00"/>
                </a:highlight>
              </a:rPr>
              <a:t>πολυδιακριτικό</a:t>
            </a:r>
            <a:r>
              <a:rPr lang="el-GR">
                <a:solidFill>
                  <a:schemeClr val="dk1"/>
                </a:solidFill>
              </a:rPr>
              <a:t> προσανατολισμό των Κοινοτήτων ενδιαφέροντος.</a:t>
            </a:r>
            <a:endParaRPr>
              <a:solidFill>
                <a:schemeClr val="dk1"/>
              </a:solidFill>
            </a:endParaRPr>
          </a:p>
          <a:p>
            <a:pPr marL="0" lvl="0" indent="0" algn="just" rtl="0">
              <a:lnSpc>
                <a:spcPct val="115000"/>
              </a:lnSpc>
              <a:spcBef>
                <a:spcPts val="1200"/>
              </a:spcBef>
              <a:spcAft>
                <a:spcPts val="1200"/>
              </a:spcAft>
              <a:buClr>
                <a:schemeClr val="dk1"/>
              </a:buClr>
              <a:buSzPts val="1100"/>
              <a:buFont typeface="Arial"/>
              <a:buNone/>
            </a:pPr>
            <a:r>
              <a:rPr lang="el-GR">
                <a:solidFill>
                  <a:schemeClr val="dk1"/>
                </a:solidFill>
              </a:rPr>
              <a:t>Η ομάδα ελέγχου ακολούθησε το ίδιο πρόγραμμα μαθήματος, τη δομή και την προσέγγιση προβλήματος προς λύση μέσω προβληματοκεντρικής μάθησης (PBL), αλλά η διδασκαλία ήταν αποκλειστικά υπό την επίβλεψη του εκπαιδευτή. Η επιλογή και ο βαθμός χρήσης της τεχνολογίας αφέθηκαν στη διακριτική ευχέρεια των φοιτητών της ομάδας ελέγχου.</a:t>
            </a:r>
            <a:endParaRPr>
              <a:solidFill>
                <a:schemeClr val="dk1"/>
              </a:solidFill>
            </a:endParaRPr>
          </a:p>
        </p:txBody>
      </p:sp>
      <p:sp>
        <p:nvSpPr>
          <p:cNvPr id="143" name="Google Shape;143;p1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6689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17500" lvl="0" indent="-228600" algn="l" rtl="0">
              <a:lnSpc>
                <a:spcPct val="115000"/>
              </a:lnSpc>
              <a:spcBef>
                <a:spcPts val="0"/>
              </a:spcBef>
              <a:spcAft>
                <a:spcPts val="0"/>
              </a:spcAft>
              <a:buClr>
                <a:schemeClr val="dk1"/>
              </a:buClr>
              <a:buSzPts val="1100"/>
              <a:buFont typeface="Arial"/>
              <a:buNone/>
            </a:pPr>
            <a:r>
              <a:rPr lang="el-GR" sz="1000">
                <a:solidFill>
                  <a:schemeClr val="dk1"/>
                </a:solidFill>
              </a:rPr>
              <a:t>·</a:t>
            </a:r>
            <a:r>
              <a:rPr lang="el-GR" sz="700">
                <a:solidFill>
                  <a:schemeClr val="dk1"/>
                </a:solidFill>
                <a:latin typeface="Times New Roman"/>
                <a:ea typeface="Times New Roman"/>
                <a:cs typeface="Times New Roman"/>
                <a:sym typeface="Times New Roman"/>
              </a:rPr>
              <a:t>        </a:t>
            </a:r>
            <a:r>
              <a:rPr lang="el-GR" sz="1200">
                <a:solidFill>
                  <a:schemeClr val="dk1"/>
                </a:solidFill>
                <a:latin typeface="Times New Roman"/>
                <a:ea typeface="Times New Roman"/>
                <a:cs typeface="Times New Roman"/>
                <a:sym typeface="Times New Roman"/>
              </a:rPr>
              <a:t>Η Αξιολόγηση της δημιουργικότητας έγινε για τις ιστοσελίδες, από τους 7 παράγοντες που βλέπετε στη διαφάνεια.</a:t>
            </a:r>
            <a:endParaRPr sz="1200">
              <a:solidFill>
                <a:schemeClr val="dk1"/>
              </a:solidFill>
              <a:latin typeface="Times New Roman"/>
              <a:ea typeface="Times New Roman"/>
              <a:cs typeface="Times New Roman"/>
              <a:sym typeface="Times New Roman"/>
            </a:endParaRPr>
          </a:p>
          <a:p>
            <a:pPr marL="0" lvl="0" indent="0" algn="just" rtl="0">
              <a:lnSpc>
                <a:spcPct val="115000"/>
              </a:lnSpc>
              <a:spcBef>
                <a:spcPts val="1200"/>
              </a:spcBef>
              <a:spcAft>
                <a:spcPts val="0"/>
              </a:spcAft>
              <a:buClr>
                <a:schemeClr val="dk1"/>
              </a:buClr>
              <a:buSzPts val="1100"/>
              <a:buFont typeface="Arial"/>
              <a:buNone/>
            </a:pPr>
            <a:r>
              <a:rPr lang="el-GR" sz="1200">
                <a:solidFill>
                  <a:schemeClr val="dk1"/>
                </a:solidFill>
                <a:latin typeface="Times New Roman"/>
                <a:ea typeface="Times New Roman"/>
                <a:cs typeface="Times New Roman"/>
                <a:sym typeface="Times New Roman"/>
              </a:rPr>
              <a:t>Συνολικά, 38 αξιολογητές αξιολόγησαν τις ιστοσελίδες και των 2 ομάδων, συμπληρώνοντας το κατάλληλο ερωτηματολόγιο, χρησιμοποιώντας κλίμακα Likert 7 σημείων, με αποτέλεσμα να συγκεντρωθούν συνολικά 317 έγκυρες απαντήσεις.</a:t>
            </a:r>
            <a:br>
              <a:rPr lang="el-GR" sz="1200">
                <a:solidFill>
                  <a:schemeClr val="dk1"/>
                </a:solidFill>
                <a:latin typeface="Times New Roman"/>
                <a:ea typeface="Times New Roman"/>
                <a:cs typeface="Times New Roman"/>
                <a:sym typeface="Times New Roman"/>
              </a:rPr>
            </a:br>
            <a:r>
              <a:rPr lang="el-GR" sz="1200">
                <a:solidFill>
                  <a:schemeClr val="dk1"/>
                </a:solidFill>
                <a:latin typeface="Times New Roman"/>
                <a:ea typeface="Times New Roman"/>
                <a:cs typeface="Times New Roman"/>
                <a:sym typeface="Times New Roman"/>
              </a:rPr>
              <a:t/>
            </a:r>
            <a:br>
              <a:rPr lang="el-GR" sz="1200">
                <a:solidFill>
                  <a:schemeClr val="dk1"/>
                </a:solidFill>
                <a:latin typeface="Times New Roman"/>
                <a:ea typeface="Times New Roman"/>
                <a:cs typeface="Times New Roman"/>
                <a:sym typeface="Times New Roman"/>
              </a:rPr>
            </a:b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l-GR"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a:p>
            <a:pPr marL="317500" lvl="0" indent="-228600" algn="l" rtl="0">
              <a:lnSpc>
                <a:spcPct val="115000"/>
              </a:lnSpc>
              <a:spcBef>
                <a:spcPts val="0"/>
              </a:spcBef>
              <a:spcAft>
                <a:spcPts val="0"/>
              </a:spcAft>
              <a:buClr>
                <a:schemeClr val="dk1"/>
              </a:buClr>
              <a:buSzPts val="1100"/>
              <a:buFont typeface="Arial"/>
              <a:buNone/>
            </a:pPr>
            <a:r>
              <a:rPr lang="el-GR" sz="1000">
                <a:solidFill>
                  <a:schemeClr val="dk1"/>
                </a:solidFill>
              </a:rPr>
              <a:t>·</a:t>
            </a:r>
            <a:r>
              <a:rPr lang="el-GR" sz="700">
                <a:solidFill>
                  <a:schemeClr val="dk1"/>
                </a:solidFill>
                <a:latin typeface="Times New Roman"/>
                <a:ea typeface="Times New Roman"/>
                <a:cs typeface="Times New Roman"/>
                <a:sym typeface="Times New Roman"/>
              </a:rPr>
              <a:t>        </a:t>
            </a:r>
            <a:r>
              <a:rPr lang="el-GR" sz="1200">
                <a:solidFill>
                  <a:schemeClr val="dk1"/>
                </a:solidFill>
                <a:latin typeface="Times New Roman"/>
                <a:ea typeface="Times New Roman"/>
                <a:cs typeface="Times New Roman"/>
                <a:sym typeface="Times New Roman"/>
              </a:rPr>
              <a:t>Η Εννοιολογική αξιολόγηση της γνώσης κρίθηκε από το Τελικό διαγώνισμα και στις δύο ομάδες.</a:t>
            </a:r>
            <a:endParaRPr sz="1200">
              <a:solidFill>
                <a:schemeClr val="dk1"/>
              </a:solidFill>
              <a:latin typeface="Times New Roman"/>
              <a:ea typeface="Times New Roman"/>
              <a:cs typeface="Times New Roman"/>
              <a:sym typeface="Times New Roman"/>
            </a:endParaRPr>
          </a:p>
          <a:p>
            <a:pPr marL="317500" lvl="0" indent="0" algn="l" rtl="0">
              <a:lnSpc>
                <a:spcPct val="115000"/>
              </a:lnSpc>
              <a:spcBef>
                <a:spcPts val="0"/>
              </a:spcBef>
              <a:spcAft>
                <a:spcPts val="0"/>
              </a:spcAft>
              <a:buClr>
                <a:schemeClr val="dk1"/>
              </a:buClr>
              <a:buSzPts val="1100"/>
              <a:buFont typeface="Arial"/>
              <a:buNone/>
            </a:pPr>
            <a:r>
              <a:rPr lang="el-GR" sz="1200">
                <a:solidFill>
                  <a:schemeClr val="dk1"/>
                </a:solidFill>
                <a:latin typeface="Times New Roman"/>
                <a:ea typeface="Times New Roman"/>
                <a:cs typeface="Times New Roman"/>
                <a:sym typeface="Times New Roman"/>
              </a:rPr>
              <a:t>Η τελική εξέταση που δόθηκε στους φοιτητές, αποτελούνταν από συνολικά 16 ερωτήσεις: </a:t>
            </a:r>
            <a:r>
              <a:rPr lang="el-GR" sz="1200" u="sng">
                <a:solidFill>
                  <a:schemeClr val="dk1"/>
                </a:solidFill>
                <a:latin typeface="Times New Roman"/>
                <a:ea typeface="Times New Roman"/>
                <a:cs typeface="Times New Roman"/>
                <a:sym typeface="Times New Roman"/>
              </a:rPr>
              <a:t>12 πολλαπλής επιλογής</a:t>
            </a:r>
            <a:r>
              <a:rPr lang="el-GR" sz="1200">
                <a:solidFill>
                  <a:schemeClr val="dk1"/>
                </a:solidFill>
                <a:latin typeface="Times New Roman"/>
                <a:ea typeface="Times New Roman"/>
                <a:cs typeface="Times New Roman"/>
                <a:sym typeface="Times New Roman"/>
              </a:rPr>
              <a:t> και </a:t>
            </a:r>
            <a:r>
              <a:rPr lang="el-GR" sz="1200" u="sng">
                <a:solidFill>
                  <a:schemeClr val="dk1"/>
                </a:solidFill>
                <a:latin typeface="Times New Roman"/>
                <a:ea typeface="Times New Roman"/>
                <a:cs typeface="Times New Roman"/>
                <a:sym typeface="Times New Roman"/>
              </a:rPr>
              <a:t>4 ανοικτές</a:t>
            </a:r>
            <a:r>
              <a:rPr lang="el-GR" sz="1200">
                <a:solidFill>
                  <a:schemeClr val="dk1"/>
                </a:solidFill>
                <a:latin typeface="Times New Roman"/>
                <a:ea typeface="Times New Roman"/>
                <a:cs typeface="Times New Roman"/>
                <a:sym typeface="Times New Roman"/>
              </a:rPr>
              <a:t>, και αξιολογήθηκαν από τον εκπαιδευτικό του μαθήματος.</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l-GR" sz="1200">
                <a:solidFill>
                  <a:schemeClr val="dk1"/>
                </a:solidFill>
                <a:latin typeface="Times New Roman"/>
                <a:ea typeface="Times New Roman"/>
                <a:cs typeface="Times New Roman"/>
                <a:sym typeface="Times New Roman"/>
              </a:rPr>
              <a:t/>
            </a:r>
            <a:br>
              <a:rPr lang="el-GR" sz="1200">
                <a:solidFill>
                  <a:schemeClr val="dk1"/>
                </a:solidFill>
                <a:latin typeface="Times New Roman"/>
                <a:ea typeface="Times New Roman"/>
                <a:cs typeface="Times New Roman"/>
                <a:sym typeface="Times New Roman"/>
              </a:rPr>
            </a:br>
            <a:r>
              <a:rPr lang="el-GR" sz="1200">
                <a:solidFill>
                  <a:schemeClr val="dk1"/>
                </a:solidFill>
                <a:latin typeface="Times New Roman"/>
                <a:ea typeface="Times New Roman"/>
                <a:cs typeface="Times New Roman"/>
                <a:sym typeface="Times New Roman"/>
              </a:rPr>
              <a:t/>
            </a:r>
            <a:br>
              <a:rPr lang="el-GR" sz="1200">
                <a:solidFill>
                  <a:schemeClr val="dk1"/>
                </a:solidFill>
                <a:latin typeface="Times New Roman"/>
                <a:ea typeface="Times New Roman"/>
                <a:cs typeface="Times New Roman"/>
                <a:sym typeface="Times New Roman"/>
              </a:rPr>
            </a:br>
            <a:endParaRPr sz="1200">
              <a:solidFill>
                <a:schemeClr val="dk1"/>
              </a:solidFill>
              <a:latin typeface="Times New Roman"/>
              <a:ea typeface="Times New Roman"/>
              <a:cs typeface="Times New Roman"/>
              <a:sym typeface="Times New Roman"/>
            </a:endParaRPr>
          </a:p>
          <a:p>
            <a:pPr marL="317500" lvl="0" indent="-228600" algn="l" rtl="0">
              <a:lnSpc>
                <a:spcPct val="115000"/>
              </a:lnSpc>
              <a:spcBef>
                <a:spcPts val="0"/>
              </a:spcBef>
              <a:spcAft>
                <a:spcPts val="0"/>
              </a:spcAft>
              <a:buClr>
                <a:schemeClr val="dk1"/>
              </a:buClr>
              <a:buSzPts val="1100"/>
              <a:buFont typeface="Arial"/>
              <a:buNone/>
            </a:pPr>
            <a:r>
              <a:rPr lang="el-GR" sz="1000">
                <a:solidFill>
                  <a:schemeClr val="dk1"/>
                </a:solidFill>
              </a:rPr>
              <a:t>·</a:t>
            </a:r>
            <a:r>
              <a:rPr lang="el-GR" sz="700">
                <a:solidFill>
                  <a:schemeClr val="dk1"/>
                </a:solidFill>
                <a:latin typeface="Times New Roman"/>
                <a:ea typeface="Times New Roman"/>
                <a:cs typeface="Times New Roman"/>
                <a:sym typeface="Times New Roman"/>
              </a:rPr>
              <a:t>        </a:t>
            </a:r>
            <a:r>
              <a:rPr lang="el-GR">
                <a:solidFill>
                  <a:schemeClr val="dk1"/>
                </a:solidFill>
              </a:rPr>
              <a:t>Η ποιοτική έρευνα ολοκληρώθηκε με Συνεντεύξεις και σημειώσεις, εφαρμόζοντας την Τεχνική της «στοχευμένης δειγματοληψίας» στα μέλη ΜΟΝΟ της πειραματικής ομάδας.</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l-GR" sz="1200">
                <a:solidFill>
                  <a:schemeClr val="dk1"/>
                </a:solidFill>
                <a:latin typeface="Times New Roman"/>
                <a:ea typeface="Times New Roman"/>
                <a:cs typeface="Times New Roman"/>
                <a:sym typeface="Times New Roman"/>
              </a:rPr>
              <a:t>Ένας ερευνητής πραγματοποίησε </a:t>
            </a:r>
            <a:r>
              <a:rPr lang="el-GR" sz="1200" u="sng">
                <a:solidFill>
                  <a:schemeClr val="dk1"/>
                </a:solidFill>
                <a:latin typeface="Times New Roman"/>
                <a:ea typeface="Times New Roman"/>
                <a:cs typeface="Times New Roman"/>
                <a:sym typeface="Times New Roman"/>
              </a:rPr>
              <a:t>ημιδομημένες συνεντεύξεις</a:t>
            </a:r>
            <a:r>
              <a:rPr lang="el-GR" sz="1200">
                <a:solidFill>
                  <a:schemeClr val="dk1"/>
                </a:solidFill>
                <a:latin typeface="Times New Roman"/>
                <a:ea typeface="Times New Roman"/>
                <a:cs typeface="Times New Roman"/>
                <a:sym typeface="Times New Roman"/>
              </a:rPr>
              <a:t>, με αποτέλεσμα να προκύψουν συνολικά 7,5 ώρες ηχογραφημένων συνεδριών. Οι  φοιτητές κλήθηκαν να συζητήσουν ελεύθερα για τους ρόλους τους και τους παράγοντες που συνέβαλαν - θετικά ή αρνητικά - στην απόκτηση των γνώσεων τους.</a:t>
            </a:r>
            <a:br>
              <a:rPr lang="el-GR" sz="1200">
                <a:solidFill>
                  <a:schemeClr val="dk1"/>
                </a:solidFill>
                <a:latin typeface="Times New Roman"/>
                <a:ea typeface="Times New Roman"/>
                <a:cs typeface="Times New Roman"/>
                <a:sym typeface="Times New Roman"/>
              </a:rPr>
            </a:br>
            <a:r>
              <a:rPr lang="el-GR" sz="1200">
                <a:solidFill>
                  <a:schemeClr val="dk1"/>
                </a:solidFill>
                <a:latin typeface="Times New Roman"/>
                <a:ea typeface="Times New Roman"/>
                <a:cs typeface="Times New Roman"/>
                <a:sym typeface="Times New Roman"/>
              </a:rPr>
              <a:t/>
            </a:r>
            <a:br>
              <a:rPr lang="el-GR" sz="1200">
                <a:solidFill>
                  <a:schemeClr val="dk1"/>
                </a:solidFill>
                <a:latin typeface="Times New Roman"/>
                <a:ea typeface="Times New Roman"/>
                <a:cs typeface="Times New Roman"/>
                <a:sym typeface="Times New Roman"/>
              </a:rPr>
            </a:br>
            <a:endParaRPr sz="1200">
              <a:solidFill>
                <a:schemeClr val="dk1"/>
              </a:solidFill>
              <a:latin typeface="Times New Roman"/>
              <a:ea typeface="Times New Roman"/>
              <a:cs typeface="Times New Roman"/>
              <a:sym typeface="Times New Roman"/>
            </a:endParaRPr>
          </a:p>
          <a:p>
            <a:pPr marL="317500" lvl="0" indent="-228600" algn="l" rtl="0">
              <a:lnSpc>
                <a:spcPct val="115000"/>
              </a:lnSpc>
              <a:spcBef>
                <a:spcPts val="0"/>
              </a:spcBef>
              <a:spcAft>
                <a:spcPts val="0"/>
              </a:spcAft>
              <a:buClr>
                <a:schemeClr val="dk1"/>
              </a:buClr>
              <a:buSzPts val="1100"/>
              <a:buFont typeface="Arial"/>
              <a:buNone/>
            </a:pPr>
            <a:r>
              <a:rPr lang="el-GR" sz="1000">
                <a:solidFill>
                  <a:schemeClr val="dk1"/>
                </a:solidFill>
              </a:rPr>
              <a:t>·</a:t>
            </a:r>
            <a:r>
              <a:rPr lang="el-GR" sz="700">
                <a:solidFill>
                  <a:schemeClr val="dk1"/>
                </a:solidFill>
                <a:latin typeface="Times New Roman"/>
                <a:ea typeface="Times New Roman"/>
                <a:cs typeface="Times New Roman"/>
                <a:sym typeface="Times New Roman"/>
              </a:rPr>
              <a:t>        </a:t>
            </a:r>
            <a:r>
              <a:rPr lang="el-GR" sz="1200">
                <a:solidFill>
                  <a:schemeClr val="dk1"/>
                </a:solidFill>
                <a:latin typeface="Times New Roman"/>
                <a:ea typeface="Times New Roman"/>
                <a:cs typeface="Times New Roman"/>
                <a:sym typeface="Times New Roman"/>
              </a:rPr>
              <a:t>Ανάλυση δεδομένων – Πρόγραμμα SPSS</a:t>
            </a:r>
            <a:endParaRPr sz="1200">
              <a:solidFill>
                <a:schemeClr val="dk1"/>
              </a:solidFill>
              <a:latin typeface="Times New Roman"/>
              <a:ea typeface="Times New Roman"/>
              <a:cs typeface="Times New Roman"/>
              <a:sym typeface="Times New Roman"/>
            </a:endParaRPr>
          </a:p>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Για τα ποσοτικά αποτελέσματα των βαθμολογιών αξιολόγησης παραγόμενων ιστοσελίδων και οι βαθμοί των τελικών εξετάσεων για τις αποκτηθείσες γνώσεις, και των δύο ομάδων εισήχθησαν στο λογισμικό SPSS για στατιστική ανάλυση.</a:t>
            </a:r>
            <a:endParaRPr>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el-GR">
                <a:solidFill>
                  <a:schemeClr val="dk1"/>
                </a:solidFill>
              </a:rPr>
              <a:t>Όσον αφορά τις συχνότητες επικοινωνίας, καταγράψανε τα email Κοινοτήτων Πρακτικής/μη Κοινοτήτων Πρακτικής και τις ανταλλαγές ανατροφοδότησης στο Behance, για περαιτέρω συγκρίσεις.</a:t>
            </a:r>
            <a:endParaRPr>
              <a:solidFill>
                <a:schemeClr val="dk1"/>
              </a:solidFill>
            </a:endParaRPr>
          </a:p>
          <a:p>
            <a:pPr marL="0" lvl="0" indent="0" algn="just" rtl="0">
              <a:lnSpc>
                <a:spcPct val="115000"/>
              </a:lnSpc>
              <a:spcBef>
                <a:spcPts val="1200"/>
              </a:spcBef>
              <a:spcAft>
                <a:spcPts val="1200"/>
              </a:spcAft>
              <a:buNone/>
            </a:pPr>
            <a:r>
              <a:rPr lang="el-GR">
                <a:solidFill>
                  <a:schemeClr val="dk1"/>
                </a:solidFill>
              </a:rPr>
              <a:t>Τα ποιοτικά δεδομένα από τις συνεντεύξεις εμπλουτίστηκαν από τις σημειώσεις του εκπαιδευτικού και εισήχθησαν στο NVivo για θεματική ανάλυση. Ένα υποσύνολο (20%) του μακροσκοπικού συνόλου δεδομένων, που ανερχόταν σε 14,357 λέξεις, επιλέχθηκε και αναλύθηκε από μέθοδο ανοιχτού κώδικα. Εξετάσανε τις αντιλήψεις των συμμετεχόντων και του εκπαιδευτή σχετικά με έννοιες που σχετίζονται με την επιστημονική γνώση και τη δημιουργικότητα σε συνδυασμό με τη συμμετοχή σε Κοινότητες Πρακτικής. Τα αποτελέσματα της ποιοτικής έρευνας αντικατοπτρίζουν τις εμπειρίες από την Κοινότητα Πρακτικής που ενέπνευσαν τις επιστημονικές και δημιουργικές αντιδράσεις στις διαδικασίες και στα αποτελέσματα των φοιτητών της πειραματικής ομάδας.</a:t>
            </a:r>
            <a:endParaRPr>
              <a:solidFill>
                <a:schemeClr val="dk1"/>
              </a:solidFill>
            </a:endParaRPr>
          </a:p>
        </p:txBody>
      </p:sp>
      <p:sp>
        <p:nvSpPr>
          <p:cNvPr id="151" name="Google Shape;151;p14: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6192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689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4813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65255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 name="Google Shape;18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82274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19: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7212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 name="Google Shape;54;p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56501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20: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8653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1500"/>
              </a:spcBef>
              <a:spcAft>
                <a:spcPts val="0"/>
              </a:spcAft>
              <a:buNone/>
            </a:pPr>
            <a:r>
              <a:rPr lang="el-GR" sz="1200" b="1">
                <a:solidFill>
                  <a:schemeClr val="dk1"/>
                </a:solidFill>
                <a:latin typeface="Times New Roman"/>
                <a:ea typeface="Times New Roman"/>
                <a:cs typeface="Times New Roman"/>
                <a:sym typeface="Times New Roman"/>
              </a:rPr>
              <a:t>Η δημιουργικότητα </a:t>
            </a:r>
            <a:r>
              <a:rPr lang="el-GR" sz="1200">
                <a:solidFill>
                  <a:schemeClr val="dk1"/>
                </a:solidFill>
                <a:latin typeface="Times New Roman"/>
                <a:ea typeface="Times New Roman"/>
                <a:cs typeface="Times New Roman"/>
                <a:sym typeface="Times New Roman"/>
              </a:rPr>
              <a:t>συχνά παραμελείται στην ανώτερη εκπαίδευση, συνήθως επειδή θεωρείται </a:t>
            </a:r>
            <a:r>
              <a:rPr lang="el-GR" sz="1200" b="1">
                <a:solidFill>
                  <a:schemeClr val="dk1"/>
                </a:solidFill>
                <a:latin typeface="Times New Roman"/>
                <a:ea typeface="Times New Roman"/>
                <a:cs typeface="Times New Roman"/>
                <a:sym typeface="Times New Roman"/>
              </a:rPr>
              <a:t>πολύ δύσκολο να καλλιεργηθεί</a:t>
            </a:r>
            <a:r>
              <a:rPr lang="el-GR" sz="1200">
                <a:solidFill>
                  <a:schemeClr val="dk1"/>
                </a:solidFill>
                <a:latin typeface="Times New Roman"/>
                <a:ea typeface="Times New Roman"/>
                <a:cs typeface="Times New Roman"/>
                <a:sym typeface="Times New Roman"/>
              </a:rPr>
              <a:t> ή </a:t>
            </a:r>
            <a:r>
              <a:rPr lang="el-GR" sz="1200" b="1">
                <a:solidFill>
                  <a:schemeClr val="dk1"/>
                </a:solidFill>
                <a:latin typeface="Times New Roman"/>
                <a:ea typeface="Times New Roman"/>
                <a:cs typeface="Times New Roman"/>
                <a:sym typeface="Times New Roman"/>
              </a:rPr>
              <a:t>πολύπλοκο να μετρηθεί </a:t>
            </a:r>
            <a:r>
              <a:rPr lang="el-GR" sz="1200">
                <a:solidFill>
                  <a:schemeClr val="dk1"/>
                </a:solidFill>
                <a:latin typeface="Times New Roman"/>
                <a:ea typeface="Times New Roman"/>
                <a:cs typeface="Times New Roman"/>
                <a:sym typeface="Times New Roman"/>
              </a:rPr>
              <a:t>(Allee, 2000; Hildreth &amp; Kimble, 2004; Lee, 2014). Η δημιουργικότητα είναι ένας όρος που συνδέεται με την ανάπτυξη κατάλληλων αποτελεσμάτων σε </a:t>
            </a:r>
            <a:r>
              <a:rPr lang="el-GR" sz="1200" b="1">
                <a:solidFill>
                  <a:schemeClr val="dk1"/>
                </a:solidFill>
                <a:latin typeface="Times New Roman"/>
                <a:ea typeface="Times New Roman"/>
                <a:cs typeface="Times New Roman"/>
                <a:sym typeface="Times New Roman"/>
              </a:rPr>
              <a:t>απάντηση σε πραγματικά προβλήματα ή στόχους,</a:t>
            </a:r>
            <a:r>
              <a:rPr lang="el-GR" sz="1200">
                <a:solidFill>
                  <a:schemeClr val="dk1"/>
                </a:solidFill>
                <a:latin typeface="Times New Roman"/>
                <a:ea typeface="Times New Roman"/>
                <a:cs typeface="Times New Roman"/>
                <a:sym typeface="Times New Roman"/>
              </a:rPr>
              <a:t> ένα γεγονός που καθιστά </a:t>
            </a:r>
            <a:r>
              <a:rPr lang="el-GR" sz="1200" b="1">
                <a:solidFill>
                  <a:schemeClr val="dk1"/>
                </a:solidFill>
                <a:latin typeface="Times New Roman"/>
                <a:ea typeface="Times New Roman"/>
                <a:cs typeface="Times New Roman"/>
                <a:sym typeface="Times New Roman"/>
              </a:rPr>
              <a:t>την αυθεντικότητα</a:t>
            </a:r>
            <a:r>
              <a:rPr lang="el-GR" sz="1200">
                <a:solidFill>
                  <a:schemeClr val="dk1"/>
                </a:solidFill>
                <a:latin typeface="Times New Roman"/>
                <a:ea typeface="Times New Roman"/>
                <a:cs typeface="Times New Roman"/>
                <a:sym typeface="Times New Roman"/>
              </a:rPr>
              <a:t> σημαντικό συστατικό της δημιουργικότητας στην εκπαίδευση (Amabile, 1982; Furnham, Batey, Booth, Patel, &amp; Lozinskaya, 2011; Kaufman &amp; Baer, 2005; Runco &amp; Jaeger, 2012). Εκτός από τη σχέση της με τον πραγματικό κόσμο, </a:t>
            </a:r>
            <a:r>
              <a:rPr lang="el-GR" sz="1200" b="1">
                <a:solidFill>
                  <a:schemeClr val="dk1"/>
                </a:solidFill>
                <a:latin typeface="Times New Roman"/>
                <a:ea typeface="Times New Roman"/>
                <a:cs typeface="Times New Roman"/>
                <a:sym typeface="Times New Roman"/>
              </a:rPr>
              <a:t>η αυθεντικότητα στη μάθηση </a:t>
            </a:r>
            <a:r>
              <a:rPr lang="el-GR" sz="1200">
                <a:solidFill>
                  <a:schemeClr val="dk1"/>
                </a:solidFill>
                <a:latin typeface="Times New Roman"/>
                <a:ea typeface="Times New Roman"/>
                <a:cs typeface="Times New Roman"/>
                <a:sym typeface="Times New Roman"/>
              </a:rPr>
              <a:t>συνδέεται επίσης με τα </a:t>
            </a:r>
            <a:r>
              <a:rPr lang="el-GR" sz="1200" b="1">
                <a:solidFill>
                  <a:schemeClr val="dk1"/>
                </a:solidFill>
                <a:latin typeface="Times New Roman"/>
                <a:ea typeface="Times New Roman"/>
                <a:cs typeface="Times New Roman"/>
                <a:sym typeface="Times New Roman"/>
              </a:rPr>
              <a:t>ασαφή προβλήματα</a:t>
            </a:r>
            <a:r>
              <a:rPr lang="el-GR" sz="1200">
                <a:solidFill>
                  <a:schemeClr val="dk1"/>
                </a:solidFill>
                <a:latin typeface="Times New Roman"/>
                <a:ea typeface="Times New Roman"/>
                <a:cs typeface="Times New Roman"/>
                <a:sym typeface="Times New Roman"/>
              </a:rPr>
              <a:t>, </a:t>
            </a:r>
            <a:r>
              <a:rPr lang="el-GR" sz="1200" b="1">
                <a:solidFill>
                  <a:schemeClr val="dk1"/>
                </a:solidFill>
                <a:latin typeface="Times New Roman"/>
                <a:ea typeface="Times New Roman"/>
                <a:cs typeface="Times New Roman"/>
                <a:sym typeface="Times New Roman"/>
              </a:rPr>
              <a:t>τη συνεργασία με επαγγελματίες, την εξωτερική (ενσωματωμένη) αξιολόγηση </a:t>
            </a:r>
            <a:r>
              <a:rPr lang="el-GR" sz="1200">
                <a:solidFill>
                  <a:schemeClr val="dk1"/>
                </a:solidFill>
                <a:latin typeface="Times New Roman"/>
                <a:ea typeface="Times New Roman"/>
                <a:cs typeface="Times New Roman"/>
                <a:sym typeface="Times New Roman"/>
              </a:rPr>
              <a:t>χρησιμοποιώντας πόρους και κριτήρια της βιομηχανίας, και την ανάπτυξη χρήσιμων και ολοκληρωμένων προϊόντων (Brown, Collins, &amp; Duguid, 1989; Herrington, Reeves, &amp; Oliver, 2014; Lombardi, 2007). </a:t>
            </a:r>
            <a:endParaRPr sz="1200">
              <a:solidFill>
                <a:schemeClr val="dk1"/>
              </a:solidFill>
              <a:latin typeface="Times New Roman"/>
              <a:ea typeface="Times New Roman"/>
              <a:cs typeface="Times New Roman"/>
              <a:sym typeface="Times New Roman"/>
            </a:endParaRPr>
          </a:p>
        </p:txBody>
      </p:sp>
      <p:sp>
        <p:nvSpPr>
          <p:cNvPr id="62" name="Google Shape;62;p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3567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1500"/>
              </a:spcAft>
              <a:buNone/>
            </a:pPr>
            <a:r>
              <a:rPr lang="el-GR" sz="1200">
                <a:solidFill>
                  <a:srgbClr val="374151"/>
                </a:solidFill>
                <a:latin typeface="Times New Roman"/>
                <a:ea typeface="Times New Roman"/>
                <a:cs typeface="Times New Roman"/>
                <a:sym typeface="Times New Roman"/>
              </a:rPr>
              <a:t>Η παρούσα έρευνα υποθέτει ότι </a:t>
            </a:r>
            <a:r>
              <a:rPr lang="el-GR" sz="1200" b="1">
                <a:solidFill>
                  <a:srgbClr val="374151"/>
                </a:solidFill>
                <a:latin typeface="Times New Roman"/>
                <a:ea typeface="Times New Roman"/>
                <a:cs typeface="Times New Roman"/>
                <a:sym typeface="Times New Roman"/>
              </a:rPr>
              <a:t>η δημιουργικότητα και η αυθεντικότητα στην εκπαίδευση </a:t>
            </a:r>
            <a:r>
              <a:rPr lang="el-GR" sz="1200">
                <a:solidFill>
                  <a:srgbClr val="374151"/>
                </a:solidFill>
                <a:latin typeface="Times New Roman"/>
                <a:ea typeface="Times New Roman"/>
                <a:cs typeface="Times New Roman"/>
                <a:sym typeface="Times New Roman"/>
              </a:rPr>
              <a:t>μπορούν να συναντηθούν </a:t>
            </a:r>
            <a:r>
              <a:rPr lang="el-GR" sz="1200" b="1">
                <a:solidFill>
                  <a:srgbClr val="374151"/>
                </a:solidFill>
                <a:latin typeface="Times New Roman"/>
                <a:ea typeface="Times New Roman"/>
                <a:cs typeface="Times New Roman"/>
                <a:sym typeface="Times New Roman"/>
              </a:rPr>
              <a:t>αποτελεσματικά </a:t>
            </a:r>
            <a:r>
              <a:rPr lang="el-GR" sz="1200">
                <a:solidFill>
                  <a:srgbClr val="374151"/>
                </a:solidFill>
                <a:latin typeface="Times New Roman"/>
                <a:ea typeface="Times New Roman"/>
                <a:cs typeface="Times New Roman"/>
                <a:sym typeface="Times New Roman"/>
              </a:rPr>
              <a:t>μέσα σε ένα τοποθετημένο πλαίσιο μάθησης -</a:t>
            </a:r>
            <a:r>
              <a:rPr lang="el-GR" sz="1200" b="1">
                <a:solidFill>
                  <a:srgbClr val="374151"/>
                </a:solidFill>
                <a:latin typeface="Times New Roman"/>
                <a:ea typeface="Times New Roman"/>
                <a:cs typeface="Times New Roman"/>
                <a:sym typeface="Times New Roman"/>
              </a:rPr>
              <a:t> ιδιαίτερα μέσω Κοινοτήτων Πρακτικής (CoPs) </a:t>
            </a:r>
            <a:r>
              <a:rPr lang="el-GR" sz="1200">
                <a:solidFill>
                  <a:srgbClr val="374151"/>
                </a:solidFill>
                <a:latin typeface="Times New Roman"/>
                <a:ea typeface="Times New Roman"/>
                <a:cs typeface="Times New Roman"/>
                <a:sym typeface="Times New Roman"/>
              </a:rPr>
              <a:t>(Wenger, 1998). </a:t>
            </a:r>
            <a:r>
              <a:rPr lang="el-GR" sz="1200" b="1">
                <a:solidFill>
                  <a:srgbClr val="374151"/>
                </a:solidFill>
                <a:latin typeface="Times New Roman"/>
                <a:ea typeface="Times New Roman"/>
                <a:cs typeface="Times New Roman"/>
                <a:sym typeface="Times New Roman"/>
              </a:rPr>
              <a:t>Οι CoPs είναι ομάδες ανθρώπων που κινούνται από μια κοινό πάθος, ενδιαφέρον και στόχους σε ένα συγκεκριμένο πεδίο, οι οποίοι συνδέονται για να συμβάλλουν στη συλλογική δημιουργία γνώσης και ικανοτήτων μέσω της αλληλεπίδρασης και της συνεργασίας (Lave &amp; Wenger, 1999). </a:t>
            </a:r>
            <a:r>
              <a:rPr lang="el-GR" sz="1200">
                <a:solidFill>
                  <a:srgbClr val="374151"/>
                </a:solidFill>
                <a:latin typeface="Times New Roman"/>
                <a:ea typeface="Times New Roman"/>
                <a:cs typeface="Times New Roman"/>
                <a:sym typeface="Times New Roman"/>
              </a:rPr>
              <a:t>Υποθέτουμε ότι με το να ενώσουμε μέλη CoP από τον </a:t>
            </a:r>
            <a:r>
              <a:rPr lang="el-GR" sz="1200" b="1">
                <a:solidFill>
                  <a:srgbClr val="374151"/>
                </a:solidFill>
                <a:latin typeface="Times New Roman"/>
                <a:ea typeface="Times New Roman"/>
                <a:cs typeface="Times New Roman"/>
                <a:sym typeface="Times New Roman"/>
              </a:rPr>
              <a:t>ακαδημαϊκό </a:t>
            </a:r>
            <a:r>
              <a:rPr lang="el-GR" sz="1200">
                <a:solidFill>
                  <a:srgbClr val="374151"/>
                </a:solidFill>
                <a:latin typeface="Times New Roman"/>
                <a:ea typeface="Times New Roman"/>
                <a:cs typeface="Times New Roman"/>
                <a:sym typeface="Times New Roman"/>
              </a:rPr>
              <a:t>και </a:t>
            </a:r>
            <a:r>
              <a:rPr lang="el-GR" sz="1200" b="1">
                <a:solidFill>
                  <a:srgbClr val="374151"/>
                </a:solidFill>
                <a:latin typeface="Times New Roman"/>
                <a:ea typeface="Times New Roman"/>
                <a:cs typeface="Times New Roman"/>
                <a:sym typeface="Times New Roman"/>
              </a:rPr>
              <a:t>βιομηχανικό τομέα </a:t>
            </a:r>
            <a:r>
              <a:rPr lang="el-GR" sz="1200">
                <a:solidFill>
                  <a:srgbClr val="374151"/>
                </a:solidFill>
                <a:latin typeface="Times New Roman"/>
                <a:ea typeface="Times New Roman"/>
                <a:cs typeface="Times New Roman"/>
                <a:sym typeface="Times New Roman"/>
              </a:rPr>
              <a:t>(δηλαδή, μια</a:t>
            </a:r>
            <a:r>
              <a:rPr lang="el-GR" sz="1200" b="1">
                <a:solidFill>
                  <a:srgbClr val="374151"/>
                </a:solidFill>
                <a:latin typeface="Times New Roman"/>
                <a:ea typeface="Times New Roman"/>
                <a:cs typeface="Times New Roman"/>
                <a:sym typeface="Times New Roman"/>
              </a:rPr>
              <a:t> διασυνδεδεμένη CoP</a:t>
            </a:r>
            <a:r>
              <a:rPr lang="el-GR" sz="1200">
                <a:solidFill>
                  <a:srgbClr val="374151"/>
                </a:solidFill>
                <a:latin typeface="Times New Roman"/>
                <a:ea typeface="Times New Roman"/>
                <a:cs typeface="Times New Roman"/>
                <a:sym typeface="Times New Roman"/>
              </a:rPr>
              <a:t>), οι γνώσεις και οι δεξιότητες που απαιτούνται για την ανάπτυξη βελτιωμένων δημιουργικών αποτελεσμάτων που είναι κατάλληλα για τον πραγματικό κόσμο </a:t>
            </a:r>
            <a:r>
              <a:rPr lang="el-GR" sz="1200" b="1">
                <a:solidFill>
                  <a:srgbClr val="374151"/>
                </a:solidFill>
                <a:latin typeface="Times New Roman"/>
                <a:ea typeface="Times New Roman"/>
                <a:cs typeface="Times New Roman"/>
                <a:sym typeface="Times New Roman"/>
              </a:rPr>
              <a:t>θα αναπτυχθούν αποτελεσματικά</a:t>
            </a:r>
            <a:r>
              <a:rPr lang="el-GR" sz="1200">
                <a:solidFill>
                  <a:srgbClr val="374151"/>
                </a:solidFill>
                <a:latin typeface="Times New Roman"/>
                <a:ea typeface="Times New Roman"/>
                <a:cs typeface="Times New Roman"/>
                <a:sym typeface="Times New Roman"/>
              </a:rPr>
              <a:t> (Albats, 2018; Ivascu, Cirjaliu, &amp; Draghici, 2016; Jackson, 2016).</a:t>
            </a:r>
            <a:endParaRPr sz="1200"/>
          </a:p>
        </p:txBody>
      </p:sp>
      <p:sp>
        <p:nvSpPr>
          <p:cNvPr id="70" name="Google Shape;70;p4: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63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1200"/>
              </a:spcBef>
              <a:spcAft>
                <a:spcPts val="1200"/>
              </a:spcAft>
              <a:buNone/>
            </a:pPr>
            <a:r>
              <a:rPr lang="el-GR" sz="1200">
                <a:solidFill>
                  <a:schemeClr val="dk1"/>
                </a:solidFill>
                <a:highlight>
                  <a:schemeClr val="lt2"/>
                </a:highlight>
                <a:latin typeface="Times New Roman"/>
                <a:ea typeface="Times New Roman"/>
                <a:cs typeface="Times New Roman"/>
                <a:sym typeface="Times New Roman"/>
              </a:rPr>
              <a:t> Συγκεκριμένα, η μελέτη είχε ως </a:t>
            </a:r>
            <a:r>
              <a:rPr lang="el-GR" sz="1200" b="1">
                <a:solidFill>
                  <a:schemeClr val="dk1"/>
                </a:solidFill>
                <a:highlight>
                  <a:schemeClr val="lt2"/>
                </a:highlight>
                <a:latin typeface="Times New Roman"/>
                <a:ea typeface="Times New Roman"/>
                <a:cs typeface="Times New Roman"/>
                <a:sym typeface="Times New Roman"/>
              </a:rPr>
              <a:t>στόχο </a:t>
            </a:r>
            <a:r>
              <a:rPr lang="el-GR" sz="1200">
                <a:solidFill>
                  <a:schemeClr val="dk1"/>
                </a:solidFill>
                <a:highlight>
                  <a:schemeClr val="lt2"/>
                </a:highlight>
                <a:latin typeface="Times New Roman"/>
                <a:ea typeface="Times New Roman"/>
                <a:cs typeface="Times New Roman"/>
                <a:sym typeface="Times New Roman"/>
              </a:rPr>
              <a:t>να μετρήσει το αντίκτυπο της Κοινότητας Πρακτικής στην επιστημονική κατανόηση των συμμετεχόντων, μέσω ποσοτικής ανάλυσης των δημιουργικών αποτελεσμάτων τους (ιστοσελίδες που παρήχθησαν), των κερδών γνώσης (τελικές εξετάσεις - RQ2), και της συχνότητας επικοινωνίας (RQ3), καθώς και μέσω της ποιοτικής ανάλυσης των αντιλήψεων της επιστημονικής τους κατανόησης (RQ4). Εκτός από τη γνώση ίδια (RQ1 και RQ2), αυτές οι αντιλήψεις (μεταβλητές) αναφέρονται στο πώς η γνώση δημιουργήθηκε, στη δικαιολόγηση του γιατί αποτελεί γνώση και στους τρόπους με τους οποίους μπορεί να μεταφερθεί ή να μπορεί να μεταφερθεί (Greene &amp; Yu, 2016; Sandoval et al., 2016). </a:t>
            </a:r>
            <a:br>
              <a:rPr lang="el-GR" sz="1200">
                <a:solidFill>
                  <a:schemeClr val="dk1"/>
                </a:solidFill>
                <a:highlight>
                  <a:schemeClr val="lt2"/>
                </a:highlight>
                <a:latin typeface="Times New Roman"/>
                <a:ea typeface="Times New Roman"/>
                <a:cs typeface="Times New Roman"/>
                <a:sym typeface="Times New Roman"/>
              </a:rPr>
            </a:br>
            <a:r>
              <a:rPr lang="el-GR">
                <a:solidFill>
                  <a:schemeClr val="dk1"/>
                </a:solidFill>
                <a:latin typeface="Times New Roman"/>
                <a:ea typeface="Times New Roman"/>
                <a:cs typeface="Times New Roman"/>
                <a:sym typeface="Times New Roman"/>
              </a:rPr>
              <a:t>Η </a:t>
            </a:r>
            <a:r>
              <a:rPr lang="el-GR" b="1">
                <a:solidFill>
                  <a:schemeClr val="dk1"/>
                </a:solidFill>
                <a:latin typeface="Times New Roman"/>
                <a:ea typeface="Times New Roman"/>
                <a:cs typeface="Times New Roman"/>
                <a:sym typeface="Times New Roman"/>
              </a:rPr>
              <a:t>διεξαγωγή έρευνας στη δημιουργικότητα </a:t>
            </a:r>
            <a:r>
              <a:rPr lang="el-GR">
                <a:solidFill>
                  <a:schemeClr val="dk1"/>
                </a:solidFill>
                <a:latin typeface="Times New Roman"/>
                <a:ea typeface="Times New Roman"/>
                <a:cs typeface="Times New Roman"/>
                <a:sym typeface="Times New Roman"/>
              </a:rPr>
              <a:t>είναι προκλητική λόγω της </a:t>
            </a:r>
            <a:r>
              <a:rPr lang="el-GR" b="1">
                <a:solidFill>
                  <a:schemeClr val="dk1"/>
                </a:solidFill>
                <a:latin typeface="Times New Roman"/>
                <a:ea typeface="Times New Roman"/>
                <a:cs typeface="Times New Roman"/>
                <a:sym typeface="Times New Roman"/>
              </a:rPr>
              <a:t>πολυδιάστατης φύσης </a:t>
            </a:r>
            <a:r>
              <a:rPr lang="el-GR">
                <a:solidFill>
                  <a:schemeClr val="dk1"/>
                </a:solidFill>
                <a:latin typeface="Times New Roman"/>
                <a:ea typeface="Times New Roman"/>
                <a:cs typeface="Times New Roman"/>
                <a:sym typeface="Times New Roman"/>
              </a:rPr>
              <a:t>της (Cherry &amp; Latulipe, 2014; Furnham et al., 2011; Shneiderman, 2007). Σχετικές ερευνητικές εξετάσεις εστίασαν στα </a:t>
            </a:r>
            <a:r>
              <a:rPr lang="el-GR" b="1">
                <a:solidFill>
                  <a:schemeClr val="dk1"/>
                </a:solidFill>
                <a:latin typeface="Times New Roman"/>
                <a:ea typeface="Times New Roman"/>
                <a:cs typeface="Times New Roman"/>
                <a:sym typeface="Times New Roman"/>
              </a:rPr>
              <a:t>ατομικά χαρακτηριστικά (προσωπικότητα, χαρακτηριστικά, τάσεις), τη συλλογική ή κοινωνική δημιουργικότητα (κατανεμημένη), τις δημιουργικες διαδικασίες, τις δυνατότητες του περιβάλλοντος που ενθαρρύνουν ή εμποδίζουν τη δημιουργικότητα, ή τα δημιουργικά αποτελέσματα </a:t>
            </a:r>
            <a:r>
              <a:rPr lang="el-GR">
                <a:solidFill>
                  <a:schemeClr val="dk1"/>
                </a:solidFill>
                <a:latin typeface="Times New Roman"/>
                <a:ea typeface="Times New Roman"/>
                <a:cs typeface="Times New Roman"/>
                <a:sym typeface="Times New Roman"/>
              </a:rPr>
              <a:t>ως αποτέλεσμα των παραπάνω (Allee, 2000; Amabile &amp; Pillemer, 2012; Hildreth &amp; Kimble, 2004; Horn &amp; Salvendy, 2006).</a:t>
            </a:r>
            <a:endParaRPr>
              <a:solidFill>
                <a:schemeClr val="dk1"/>
              </a:solidFill>
              <a:highlight>
                <a:schemeClr val="lt2"/>
              </a:highlight>
              <a:latin typeface="Times New Roman"/>
              <a:ea typeface="Times New Roman"/>
              <a:cs typeface="Times New Roman"/>
              <a:sym typeface="Times New Roman"/>
            </a:endParaRPr>
          </a:p>
        </p:txBody>
      </p:sp>
      <p:sp>
        <p:nvSpPr>
          <p:cNvPr id="78" name="Google Shape;78;p5: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6425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9419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l-GR" sz="1000">
                <a:solidFill>
                  <a:schemeClr val="dk1"/>
                </a:solidFill>
                <a:latin typeface="Times New Roman"/>
                <a:ea typeface="Times New Roman"/>
                <a:cs typeface="Times New Roman"/>
                <a:sym typeface="Times New Roman"/>
              </a:rPr>
              <a:t>Η </a:t>
            </a:r>
            <a:r>
              <a:rPr lang="el-GR" sz="1000" b="1">
                <a:solidFill>
                  <a:schemeClr val="dk1"/>
                </a:solidFill>
                <a:latin typeface="Times New Roman"/>
                <a:ea typeface="Times New Roman"/>
                <a:cs typeface="Times New Roman"/>
                <a:sym typeface="Times New Roman"/>
              </a:rPr>
              <a:t>διεξαγωγή έρευνας στη δημιουργικότητα </a:t>
            </a:r>
            <a:r>
              <a:rPr lang="el-GR" sz="1000">
                <a:solidFill>
                  <a:schemeClr val="dk1"/>
                </a:solidFill>
                <a:latin typeface="Times New Roman"/>
                <a:ea typeface="Times New Roman"/>
                <a:cs typeface="Times New Roman"/>
                <a:sym typeface="Times New Roman"/>
              </a:rPr>
              <a:t>αποτελεί πρόκληση λόγω της </a:t>
            </a:r>
            <a:r>
              <a:rPr lang="el-GR" sz="1000" b="1">
                <a:solidFill>
                  <a:schemeClr val="dk1"/>
                </a:solidFill>
                <a:latin typeface="Times New Roman"/>
                <a:ea typeface="Times New Roman"/>
                <a:cs typeface="Times New Roman"/>
                <a:sym typeface="Times New Roman"/>
              </a:rPr>
              <a:t>πολυδιάστατης φύσης </a:t>
            </a:r>
            <a:r>
              <a:rPr lang="el-GR" sz="1000">
                <a:solidFill>
                  <a:schemeClr val="dk1"/>
                </a:solidFill>
                <a:latin typeface="Times New Roman"/>
                <a:ea typeface="Times New Roman"/>
                <a:cs typeface="Times New Roman"/>
                <a:sym typeface="Times New Roman"/>
              </a:rPr>
              <a:t>της. Οι </a:t>
            </a:r>
            <a:r>
              <a:rPr lang="el-GR" sz="1000" b="1">
                <a:solidFill>
                  <a:schemeClr val="dk1"/>
                </a:solidFill>
                <a:latin typeface="Times New Roman"/>
                <a:ea typeface="Times New Roman"/>
                <a:cs typeface="Times New Roman"/>
                <a:sym typeface="Times New Roman"/>
              </a:rPr>
              <a:t>φοιτητές</a:t>
            </a:r>
            <a:r>
              <a:rPr lang="el-GR" sz="1000">
                <a:solidFill>
                  <a:schemeClr val="dk1"/>
                </a:solidFill>
                <a:latin typeface="Times New Roman"/>
                <a:ea typeface="Times New Roman"/>
                <a:cs typeface="Times New Roman"/>
                <a:sym typeface="Times New Roman"/>
              </a:rPr>
              <a:t> που παρακολουθούν </a:t>
            </a:r>
            <a:r>
              <a:rPr lang="el-GR" sz="1000" b="1">
                <a:solidFill>
                  <a:schemeClr val="dk1"/>
                </a:solidFill>
                <a:latin typeface="Times New Roman"/>
                <a:ea typeface="Times New Roman"/>
                <a:cs typeface="Times New Roman"/>
                <a:sym typeface="Times New Roman"/>
              </a:rPr>
              <a:t>προγράμματα με αυστηρό σχεδιασμό</a:t>
            </a:r>
            <a:r>
              <a:rPr lang="el-GR" sz="1000">
                <a:solidFill>
                  <a:schemeClr val="dk1"/>
                </a:solidFill>
                <a:latin typeface="Times New Roman"/>
                <a:ea typeface="Times New Roman"/>
                <a:cs typeface="Times New Roman"/>
                <a:sym typeface="Times New Roman"/>
              </a:rPr>
              <a:t>, </a:t>
            </a:r>
            <a:r>
              <a:rPr lang="el-GR" sz="1000" b="1">
                <a:solidFill>
                  <a:schemeClr val="dk1"/>
                </a:solidFill>
                <a:latin typeface="Times New Roman"/>
                <a:ea typeface="Times New Roman"/>
                <a:cs typeface="Times New Roman"/>
                <a:sym typeface="Times New Roman"/>
              </a:rPr>
              <a:t>απομονωμένα</a:t>
            </a:r>
            <a:r>
              <a:rPr lang="el-GR" sz="1000">
                <a:solidFill>
                  <a:schemeClr val="dk1"/>
                </a:solidFill>
                <a:latin typeface="Times New Roman"/>
                <a:ea typeface="Times New Roman"/>
                <a:cs typeface="Times New Roman"/>
                <a:sym typeface="Times New Roman"/>
              </a:rPr>
              <a:t> από τους επαγγελματικούς και τους συναδέλφους τους, </a:t>
            </a:r>
            <a:r>
              <a:rPr lang="el-GR" sz="1000" b="1">
                <a:solidFill>
                  <a:schemeClr val="dk1"/>
                </a:solidFill>
                <a:latin typeface="Times New Roman"/>
                <a:ea typeface="Times New Roman"/>
                <a:cs typeface="Times New Roman"/>
                <a:sym typeface="Times New Roman"/>
              </a:rPr>
              <a:t>εκδηλώνουν σημαντική έλλειψη δημιουργικότητας.</a:t>
            </a:r>
            <a:endParaRPr sz="1000" b="1">
              <a:solidFill>
                <a:schemeClr val="dk1"/>
              </a:solidFill>
              <a:latin typeface="Times New Roman"/>
              <a:ea typeface="Times New Roman"/>
              <a:cs typeface="Times New Roman"/>
              <a:sym typeface="Times New Roman"/>
            </a:endParaRPr>
          </a:p>
          <a:p>
            <a:pPr marL="0" lvl="0" indent="0" algn="just" rtl="0">
              <a:lnSpc>
                <a:spcPct val="115000"/>
              </a:lnSpc>
              <a:spcBef>
                <a:spcPts val="0"/>
              </a:spcBef>
              <a:spcAft>
                <a:spcPts val="0"/>
              </a:spcAft>
              <a:buNone/>
            </a:pPr>
            <a:r>
              <a:rPr lang="el-GR" sz="1000" b="1">
                <a:solidFill>
                  <a:schemeClr val="dk1"/>
                </a:solidFill>
                <a:latin typeface="Times New Roman"/>
                <a:ea typeface="Times New Roman"/>
                <a:cs typeface="Times New Roman"/>
                <a:sym typeface="Times New Roman"/>
              </a:rPr>
              <a:t>Οι συνεργασίες μεταξύ πανεπιστημίου και βιομηχανίας </a:t>
            </a:r>
            <a:r>
              <a:rPr lang="el-GR" sz="1000">
                <a:solidFill>
                  <a:schemeClr val="dk1"/>
                </a:solidFill>
                <a:latin typeface="Times New Roman"/>
                <a:ea typeface="Times New Roman"/>
                <a:cs typeface="Times New Roman"/>
                <a:sym typeface="Times New Roman"/>
              </a:rPr>
              <a:t>μπορούν να χρησιμοποιηθούν για να εξετάσουν </a:t>
            </a:r>
            <a:r>
              <a:rPr lang="el-GR" sz="1000" b="1">
                <a:solidFill>
                  <a:schemeClr val="dk1"/>
                </a:solidFill>
                <a:latin typeface="Times New Roman"/>
                <a:ea typeface="Times New Roman"/>
                <a:cs typeface="Times New Roman"/>
                <a:sym typeface="Times New Roman"/>
              </a:rPr>
              <a:t>τη γέφυρα </a:t>
            </a:r>
            <a:r>
              <a:rPr lang="el-GR" sz="1000">
                <a:solidFill>
                  <a:schemeClr val="dk1"/>
                </a:solidFill>
                <a:latin typeface="Times New Roman"/>
                <a:ea typeface="Times New Roman"/>
                <a:cs typeface="Times New Roman"/>
                <a:sym typeface="Times New Roman"/>
              </a:rPr>
              <a:t>μεταξύ των δύο και να ανακαλύψουν πώς </a:t>
            </a:r>
            <a:r>
              <a:rPr lang="el-GR" sz="1000" b="1">
                <a:solidFill>
                  <a:schemeClr val="dk1"/>
                </a:solidFill>
                <a:latin typeface="Times New Roman"/>
                <a:ea typeface="Times New Roman"/>
                <a:cs typeface="Times New Roman"/>
                <a:sym typeface="Times New Roman"/>
              </a:rPr>
              <a:t>οι περιορισμοί του πραγματικού κόσμου </a:t>
            </a:r>
            <a:r>
              <a:rPr lang="el-GR" sz="1000">
                <a:solidFill>
                  <a:schemeClr val="dk1"/>
                </a:solidFill>
                <a:latin typeface="Times New Roman"/>
                <a:ea typeface="Times New Roman"/>
                <a:cs typeface="Times New Roman"/>
                <a:sym typeface="Times New Roman"/>
              </a:rPr>
              <a:t>μπορούν να επηρεάσουν </a:t>
            </a:r>
            <a:r>
              <a:rPr lang="el-GR" sz="1000" b="1">
                <a:solidFill>
                  <a:schemeClr val="dk1"/>
                </a:solidFill>
                <a:latin typeface="Times New Roman"/>
                <a:ea typeface="Times New Roman"/>
                <a:cs typeface="Times New Roman"/>
                <a:sym typeface="Times New Roman"/>
              </a:rPr>
              <a:t>τη δημιουργικότητα στη μάθηση.</a:t>
            </a:r>
            <a:endParaRPr sz="1000" b="1">
              <a:solidFill>
                <a:schemeClr val="dk1"/>
              </a:solidFill>
              <a:latin typeface="Times New Roman"/>
              <a:ea typeface="Times New Roman"/>
              <a:cs typeface="Times New Roman"/>
              <a:sym typeface="Times New Roman"/>
            </a:endParaRPr>
          </a:p>
          <a:p>
            <a:pPr marL="0" lvl="0" indent="0" algn="just" rtl="0">
              <a:lnSpc>
                <a:spcPct val="115000"/>
              </a:lnSpc>
              <a:spcBef>
                <a:spcPts val="0"/>
              </a:spcBef>
              <a:spcAft>
                <a:spcPts val="0"/>
              </a:spcAft>
              <a:buNone/>
            </a:pPr>
            <a:r>
              <a:rPr lang="el-GR" sz="1000" b="1">
                <a:solidFill>
                  <a:schemeClr val="dk1"/>
                </a:solidFill>
                <a:latin typeface="Times New Roman"/>
                <a:ea typeface="Times New Roman"/>
                <a:cs typeface="Times New Roman"/>
                <a:sym typeface="Times New Roman"/>
              </a:rPr>
              <a:t>Οι περιορισμοί</a:t>
            </a:r>
            <a:r>
              <a:rPr lang="el-GR" sz="1000">
                <a:solidFill>
                  <a:schemeClr val="dk1"/>
                </a:solidFill>
                <a:latin typeface="Times New Roman"/>
                <a:ea typeface="Times New Roman"/>
                <a:cs typeface="Times New Roman"/>
                <a:sym typeface="Times New Roman"/>
              </a:rPr>
              <a:t> μπορούν να έχουν μια ενδιαφέρουσα επίδραση στη δημιουργικότητα, με ορισμένες μελέτες να τους παρουσιάζουν</a:t>
            </a:r>
            <a:r>
              <a:rPr lang="el-GR" sz="1000" b="1">
                <a:solidFill>
                  <a:schemeClr val="dk1"/>
                </a:solidFill>
                <a:latin typeface="Times New Roman"/>
                <a:ea typeface="Times New Roman"/>
                <a:cs typeface="Times New Roman"/>
                <a:sym typeface="Times New Roman"/>
              </a:rPr>
              <a:t> ως εμπόδια </a:t>
            </a:r>
            <a:r>
              <a:rPr lang="el-GR" sz="1000">
                <a:solidFill>
                  <a:schemeClr val="dk1"/>
                </a:solidFill>
                <a:latin typeface="Times New Roman"/>
                <a:ea typeface="Times New Roman"/>
                <a:cs typeface="Times New Roman"/>
                <a:sym typeface="Times New Roman"/>
              </a:rPr>
              <a:t>,ενώ άλλες </a:t>
            </a:r>
            <a:r>
              <a:rPr lang="el-GR" sz="1000" b="1">
                <a:solidFill>
                  <a:schemeClr val="dk1"/>
                </a:solidFill>
                <a:latin typeface="Times New Roman"/>
                <a:ea typeface="Times New Roman"/>
                <a:cs typeface="Times New Roman"/>
                <a:sym typeface="Times New Roman"/>
              </a:rPr>
              <a:t>ως ενδυναμωτικούς </a:t>
            </a:r>
            <a:r>
              <a:rPr lang="el-GR" sz="1000">
                <a:solidFill>
                  <a:schemeClr val="dk1"/>
                </a:solidFill>
                <a:latin typeface="Times New Roman"/>
                <a:ea typeface="Times New Roman"/>
                <a:cs typeface="Times New Roman"/>
                <a:sym typeface="Times New Roman"/>
              </a:rPr>
              <a:t>ανάλογα με το πλαίσιο </a:t>
            </a:r>
            <a:endParaRPr sz="1000">
              <a:solidFill>
                <a:schemeClr val="dk1"/>
              </a:solidFill>
              <a:latin typeface="Times New Roman"/>
              <a:ea typeface="Times New Roman"/>
              <a:cs typeface="Times New Roman"/>
              <a:sym typeface="Times New Roman"/>
            </a:endParaRPr>
          </a:p>
          <a:p>
            <a:pPr marL="0" lvl="0" indent="0" algn="just" rtl="0">
              <a:lnSpc>
                <a:spcPct val="115000"/>
              </a:lnSpc>
              <a:spcBef>
                <a:spcPts val="0"/>
              </a:spcBef>
              <a:spcAft>
                <a:spcPts val="0"/>
              </a:spcAft>
              <a:buNone/>
            </a:pPr>
            <a:r>
              <a:rPr lang="el-GR" sz="1000">
                <a:solidFill>
                  <a:schemeClr val="dk1"/>
                </a:solidFill>
                <a:latin typeface="Times New Roman"/>
                <a:ea typeface="Times New Roman"/>
                <a:cs typeface="Times New Roman"/>
                <a:sym typeface="Times New Roman"/>
              </a:rPr>
              <a:t>Από την άλλη πλευρά, </a:t>
            </a:r>
            <a:r>
              <a:rPr lang="el-GR" sz="1000" b="1">
                <a:solidFill>
                  <a:schemeClr val="dk1"/>
                </a:solidFill>
                <a:latin typeface="Times New Roman"/>
                <a:ea typeface="Times New Roman"/>
                <a:cs typeface="Times New Roman"/>
                <a:sym typeface="Times New Roman"/>
              </a:rPr>
              <a:t>ρεαλιστικοί περιορισμοί </a:t>
            </a:r>
            <a:r>
              <a:rPr lang="el-GR" sz="1000">
                <a:solidFill>
                  <a:schemeClr val="dk1"/>
                </a:solidFill>
                <a:latin typeface="Times New Roman"/>
                <a:ea typeface="Times New Roman"/>
                <a:cs typeface="Times New Roman"/>
                <a:sym typeface="Times New Roman"/>
              </a:rPr>
              <a:t>μπορούν να παροτρύνουν τους ανθρώπους να βρουν </a:t>
            </a:r>
            <a:r>
              <a:rPr lang="el-GR" sz="1000" b="1">
                <a:solidFill>
                  <a:schemeClr val="dk1"/>
                </a:solidFill>
                <a:latin typeface="Times New Roman"/>
                <a:ea typeface="Times New Roman"/>
                <a:cs typeface="Times New Roman"/>
                <a:sym typeface="Times New Roman"/>
              </a:rPr>
              <a:t>διαφορετικούς τρόπους αντιμετώπισης προ</a:t>
            </a:r>
            <a:r>
              <a:rPr lang="el-GR" sz="1200" b="1">
                <a:solidFill>
                  <a:schemeClr val="dk1"/>
                </a:solidFill>
                <a:latin typeface="Times New Roman"/>
                <a:ea typeface="Times New Roman"/>
                <a:cs typeface="Times New Roman"/>
                <a:sym typeface="Times New Roman"/>
              </a:rPr>
              <a:t>βλημάτων</a:t>
            </a:r>
            <a:r>
              <a:rPr lang="el-GR" sz="1200">
                <a:solidFill>
                  <a:schemeClr val="dk1"/>
                </a:solidFill>
                <a:latin typeface="Times New Roman"/>
                <a:ea typeface="Times New Roman"/>
                <a:cs typeface="Times New Roman"/>
                <a:sym typeface="Times New Roman"/>
              </a:rPr>
              <a:t>, ειδικότερα, χρησιμοποιώντας </a:t>
            </a:r>
            <a:r>
              <a:rPr lang="el-GR" sz="1200" b="1">
                <a:solidFill>
                  <a:schemeClr val="dk1"/>
                </a:solidFill>
                <a:latin typeface="Times New Roman"/>
                <a:ea typeface="Times New Roman"/>
                <a:cs typeface="Times New Roman"/>
                <a:sym typeface="Times New Roman"/>
              </a:rPr>
              <a:t>προηγμένες διαδικασίες δημιουργικής σκέψης</a:t>
            </a:r>
            <a:endParaRPr sz="1200" b="1">
              <a:solidFill>
                <a:schemeClr val="dk1"/>
              </a:solidFill>
              <a:latin typeface="Times New Roman"/>
              <a:ea typeface="Times New Roman"/>
              <a:cs typeface="Times New Roman"/>
              <a:sym typeface="Times New Roman"/>
            </a:endParaRPr>
          </a:p>
          <a:p>
            <a:pPr marL="0" lvl="0" indent="0" algn="just" rtl="0">
              <a:spcBef>
                <a:spcPts val="1200"/>
              </a:spcBef>
              <a:spcAft>
                <a:spcPts val="0"/>
              </a:spcAft>
              <a:buClr>
                <a:schemeClr val="dk1"/>
              </a:buClr>
              <a:buSzPts val="1100"/>
              <a:buFont typeface="Arial"/>
              <a:buNone/>
            </a:pPr>
            <a:endParaRPr sz="1000">
              <a:solidFill>
                <a:srgbClr val="374151"/>
              </a:solidFill>
              <a:latin typeface="Times New Roman"/>
              <a:ea typeface="Times New Roman"/>
              <a:cs typeface="Times New Roman"/>
              <a:sym typeface="Times New Roman"/>
            </a:endParaRPr>
          </a:p>
        </p:txBody>
      </p:sp>
      <p:sp>
        <p:nvSpPr>
          <p:cNvPr id="94" name="Google Shape;94;p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6359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a:buNone/>
            </a:pPr>
            <a:r>
              <a:rPr lang="el-GR" sz="1000" b="1">
                <a:solidFill>
                  <a:schemeClr val="dk1"/>
                </a:solidFill>
                <a:latin typeface="Times New Roman"/>
                <a:ea typeface="Times New Roman"/>
                <a:cs typeface="Times New Roman"/>
                <a:sym typeface="Times New Roman"/>
              </a:rPr>
              <a:t>Το πλαίσιο της Κοινότητας Πρακτικής (CoP) </a:t>
            </a:r>
            <a:r>
              <a:rPr lang="el-GR" sz="1000">
                <a:solidFill>
                  <a:schemeClr val="dk1"/>
                </a:solidFill>
                <a:latin typeface="Times New Roman"/>
                <a:ea typeface="Times New Roman"/>
                <a:cs typeface="Times New Roman"/>
                <a:sym typeface="Times New Roman"/>
              </a:rPr>
              <a:t> βασίζεται στη</a:t>
            </a:r>
            <a:r>
              <a:rPr lang="el-GR" sz="1000" b="1">
                <a:solidFill>
                  <a:schemeClr val="dk1"/>
                </a:solidFill>
                <a:latin typeface="Times New Roman"/>
                <a:ea typeface="Times New Roman"/>
                <a:cs typeface="Times New Roman"/>
                <a:sym typeface="Times New Roman"/>
              </a:rPr>
              <a:t> θεωρία της ενσωματωμένης μάθησης (situated learning),</a:t>
            </a:r>
            <a:r>
              <a:rPr lang="el-GR" sz="1000">
                <a:solidFill>
                  <a:schemeClr val="dk1"/>
                </a:solidFill>
                <a:latin typeface="Times New Roman"/>
                <a:ea typeface="Times New Roman"/>
                <a:cs typeface="Times New Roman"/>
                <a:sym typeface="Times New Roman"/>
              </a:rPr>
              <a:t> η οποία υποστηρίζει ότι </a:t>
            </a:r>
            <a:r>
              <a:rPr lang="el-GR" sz="1000" b="1">
                <a:solidFill>
                  <a:schemeClr val="dk1"/>
                </a:solidFill>
                <a:latin typeface="Times New Roman"/>
                <a:ea typeface="Times New Roman"/>
                <a:cs typeface="Times New Roman"/>
                <a:sym typeface="Times New Roman"/>
              </a:rPr>
              <a:t>η πραγματική μάθηση δεν</a:t>
            </a:r>
            <a:r>
              <a:rPr lang="el-GR" sz="1000">
                <a:solidFill>
                  <a:schemeClr val="dk1"/>
                </a:solidFill>
                <a:latin typeface="Times New Roman"/>
                <a:ea typeface="Times New Roman"/>
                <a:cs typeface="Times New Roman"/>
                <a:sym typeface="Times New Roman"/>
              </a:rPr>
              <a:t> μπορεί να συμβεί </a:t>
            </a:r>
            <a:r>
              <a:rPr lang="el-GR" sz="1000" b="1">
                <a:solidFill>
                  <a:schemeClr val="dk1"/>
                </a:solidFill>
                <a:latin typeface="Times New Roman"/>
                <a:ea typeface="Times New Roman"/>
                <a:cs typeface="Times New Roman"/>
                <a:sym typeface="Times New Roman"/>
              </a:rPr>
              <a:t>έξω από το πλαίσιο στο οποίο προορίζεται να μεταφερθεί και να εφαρμοστεί </a:t>
            </a:r>
            <a:r>
              <a:rPr lang="el-GR" sz="1000">
                <a:solidFill>
                  <a:schemeClr val="dk1"/>
                </a:solidFill>
                <a:latin typeface="Times New Roman"/>
                <a:ea typeface="Times New Roman"/>
                <a:cs typeface="Times New Roman"/>
                <a:sym typeface="Times New Roman"/>
              </a:rPr>
              <a:t>Μια Κοινότητα Πρακτικής μπορεί </a:t>
            </a:r>
            <a:r>
              <a:rPr lang="el-GR" sz="1000" b="1">
                <a:solidFill>
                  <a:schemeClr val="dk1"/>
                </a:solidFill>
                <a:latin typeface="Times New Roman"/>
                <a:ea typeface="Times New Roman"/>
                <a:cs typeface="Times New Roman"/>
                <a:sym typeface="Times New Roman"/>
              </a:rPr>
              <a:t>να δημιουργηθεί</a:t>
            </a:r>
            <a:r>
              <a:rPr lang="el-GR" sz="1000">
                <a:solidFill>
                  <a:schemeClr val="dk1"/>
                </a:solidFill>
                <a:latin typeface="Times New Roman"/>
                <a:ea typeface="Times New Roman"/>
                <a:cs typeface="Times New Roman"/>
                <a:sym typeface="Times New Roman"/>
              </a:rPr>
              <a:t> από </a:t>
            </a:r>
            <a:r>
              <a:rPr lang="el-GR" sz="1000" b="1">
                <a:solidFill>
                  <a:schemeClr val="dk1"/>
                </a:solidFill>
                <a:latin typeface="Times New Roman"/>
                <a:ea typeface="Times New Roman"/>
                <a:cs typeface="Times New Roman"/>
                <a:sym typeface="Times New Roman"/>
              </a:rPr>
              <a:t>οποιαδήποτε κοινωνική ομάδα </a:t>
            </a:r>
            <a:r>
              <a:rPr lang="el-GR" sz="1000">
                <a:solidFill>
                  <a:schemeClr val="dk1"/>
                </a:solidFill>
                <a:latin typeface="Times New Roman"/>
                <a:ea typeface="Times New Roman"/>
                <a:cs typeface="Times New Roman"/>
                <a:sym typeface="Times New Roman"/>
              </a:rPr>
              <a:t>που μοιράζεται </a:t>
            </a:r>
            <a:r>
              <a:rPr lang="el-GR" sz="1000" b="1">
                <a:solidFill>
                  <a:schemeClr val="dk1"/>
                </a:solidFill>
                <a:latin typeface="Times New Roman"/>
                <a:ea typeface="Times New Roman"/>
                <a:cs typeface="Times New Roman"/>
                <a:sym typeface="Times New Roman"/>
              </a:rPr>
              <a:t>κοινά ενδιαφέροντα, κατανόηση, πεποιθήσεις και στόχους σε ένα συγκεκριμένο πεδίο.</a:t>
            </a:r>
            <a:endParaRPr sz="1000" b="1">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Clr>
                <a:schemeClr val="dk1"/>
              </a:buClr>
              <a:buSzPts val="1100"/>
              <a:buFont typeface="Arial"/>
              <a:buNone/>
            </a:pPr>
            <a:r>
              <a:rPr lang="el-GR" sz="1000" b="1">
                <a:solidFill>
                  <a:schemeClr val="dk1"/>
                </a:solidFill>
                <a:latin typeface="Times New Roman"/>
                <a:ea typeface="Times New Roman"/>
                <a:cs typeface="Times New Roman"/>
                <a:sym typeface="Times New Roman"/>
              </a:rPr>
              <a:t>Η έννοια της Νόμιμης Περιφερειακής Συμμετοχής</a:t>
            </a:r>
            <a:r>
              <a:rPr lang="el-GR" sz="1000">
                <a:solidFill>
                  <a:schemeClr val="dk1"/>
                </a:solidFill>
                <a:latin typeface="Times New Roman"/>
                <a:ea typeface="Times New Roman"/>
                <a:cs typeface="Times New Roman"/>
                <a:sym typeface="Times New Roman"/>
              </a:rPr>
              <a:t> (Legitimate Peripheral Participation - LPP) υποδηλώνει </a:t>
            </a:r>
            <a:r>
              <a:rPr lang="el-GR" sz="1000" b="1">
                <a:solidFill>
                  <a:schemeClr val="dk1"/>
                </a:solidFill>
                <a:latin typeface="Times New Roman"/>
                <a:ea typeface="Times New Roman"/>
                <a:cs typeface="Times New Roman"/>
                <a:sym typeface="Times New Roman"/>
              </a:rPr>
              <a:t>ότι τα μέλη </a:t>
            </a:r>
            <a:r>
              <a:rPr lang="el-GR" sz="1000">
                <a:solidFill>
                  <a:schemeClr val="dk1"/>
                </a:solidFill>
                <a:latin typeface="Times New Roman"/>
                <a:ea typeface="Times New Roman"/>
                <a:cs typeface="Times New Roman"/>
                <a:sym typeface="Times New Roman"/>
              </a:rPr>
              <a:t>μπορούν να κρατήσουν τη συμμετοχή τους στην κοινότητα σε </a:t>
            </a:r>
            <a:r>
              <a:rPr lang="el-GR" sz="1000" b="1">
                <a:solidFill>
                  <a:schemeClr val="dk1"/>
                </a:solidFill>
                <a:latin typeface="Times New Roman"/>
                <a:ea typeface="Times New Roman"/>
                <a:cs typeface="Times New Roman"/>
                <a:sym typeface="Times New Roman"/>
              </a:rPr>
              <a:t>ελάχιστο επίπεδο αν το επιθυμούν, </a:t>
            </a:r>
            <a:r>
              <a:rPr lang="el-GR" sz="1000">
                <a:solidFill>
                  <a:schemeClr val="dk1"/>
                </a:solidFill>
                <a:latin typeface="Times New Roman"/>
                <a:ea typeface="Times New Roman"/>
                <a:cs typeface="Times New Roman"/>
                <a:sym typeface="Times New Roman"/>
              </a:rPr>
              <a:t>με την επιλογή </a:t>
            </a:r>
            <a:r>
              <a:rPr lang="el-GR" sz="1000" b="1">
                <a:solidFill>
                  <a:schemeClr val="dk1"/>
                </a:solidFill>
                <a:latin typeface="Times New Roman"/>
                <a:ea typeface="Times New Roman"/>
                <a:cs typeface="Times New Roman"/>
                <a:sym typeface="Times New Roman"/>
              </a:rPr>
              <a:t>να εμβαθύνουν σταδιακά </a:t>
            </a:r>
            <a:r>
              <a:rPr lang="el-GR" sz="1000">
                <a:solidFill>
                  <a:schemeClr val="dk1"/>
                </a:solidFill>
                <a:latin typeface="Times New Roman"/>
                <a:ea typeface="Times New Roman"/>
                <a:cs typeface="Times New Roman"/>
                <a:sym typeface="Times New Roman"/>
              </a:rPr>
              <a:t>τη συμμετοχή τους καθώς αποκτούν </a:t>
            </a:r>
            <a:r>
              <a:rPr lang="el-GR" sz="1000" b="1">
                <a:solidFill>
                  <a:schemeClr val="dk1"/>
                </a:solidFill>
                <a:latin typeface="Times New Roman"/>
                <a:ea typeface="Times New Roman"/>
                <a:cs typeface="Times New Roman"/>
                <a:sym typeface="Times New Roman"/>
              </a:rPr>
              <a:t>επάρκεια, αντιγράφοντας </a:t>
            </a:r>
            <a:r>
              <a:rPr lang="el-GR" sz="1000">
                <a:solidFill>
                  <a:schemeClr val="dk1"/>
                </a:solidFill>
                <a:latin typeface="Times New Roman"/>
                <a:ea typeface="Times New Roman"/>
                <a:cs typeface="Times New Roman"/>
                <a:sym typeface="Times New Roman"/>
              </a:rPr>
              <a:t>τους πιο </a:t>
            </a:r>
            <a:r>
              <a:rPr lang="el-GR" sz="1000" b="1">
                <a:solidFill>
                  <a:schemeClr val="dk1"/>
                </a:solidFill>
                <a:latin typeface="Times New Roman"/>
                <a:ea typeface="Times New Roman"/>
                <a:cs typeface="Times New Roman"/>
                <a:sym typeface="Times New Roman"/>
              </a:rPr>
              <a:t>έμπειρους, </a:t>
            </a:r>
            <a:r>
              <a:rPr lang="el-GR" sz="1000">
                <a:solidFill>
                  <a:schemeClr val="dk1"/>
                </a:solidFill>
                <a:latin typeface="Times New Roman"/>
                <a:ea typeface="Times New Roman"/>
                <a:cs typeface="Times New Roman"/>
                <a:sym typeface="Times New Roman"/>
              </a:rPr>
              <a:t>στην κοινότητα </a:t>
            </a:r>
            <a:endParaRPr sz="1000">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Clr>
                <a:schemeClr val="dk1"/>
              </a:buClr>
              <a:buSzPts val="1100"/>
              <a:buFont typeface="Arial"/>
              <a:buNone/>
            </a:pPr>
            <a:r>
              <a:rPr lang="el-GR" sz="1000">
                <a:solidFill>
                  <a:schemeClr val="dk1"/>
                </a:solidFill>
                <a:latin typeface="Times New Roman"/>
                <a:ea typeface="Times New Roman"/>
                <a:cs typeface="Times New Roman"/>
                <a:sym typeface="Times New Roman"/>
              </a:rPr>
              <a:t>Οι αποτελεσματικές Κοινότητες Πρακτικής συνήθως προσφέρου</a:t>
            </a:r>
            <a:r>
              <a:rPr lang="el-GR" sz="1000" b="1">
                <a:solidFill>
                  <a:schemeClr val="dk1"/>
                </a:solidFill>
                <a:latin typeface="Times New Roman"/>
                <a:ea typeface="Times New Roman"/>
                <a:cs typeface="Times New Roman"/>
                <a:sym typeface="Times New Roman"/>
              </a:rPr>
              <a:t>ν τρία επίπεδα συμμετοχής </a:t>
            </a:r>
            <a:endParaRPr sz="1000" b="1">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Clr>
                <a:schemeClr val="dk1"/>
              </a:buClr>
              <a:buSzPts val="1100"/>
              <a:buFont typeface="Arial"/>
              <a:buNone/>
            </a:pPr>
            <a:r>
              <a:rPr lang="el-GR" sz="1000">
                <a:solidFill>
                  <a:schemeClr val="dk1"/>
                </a:solidFill>
                <a:latin typeface="Times New Roman"/>
                <a:ea typeface="Times New Roman"/>
                <a:cs typeface="Times New Roman"/>
                <a:sym typeface="Times New Roman"/>
              </a:rPr>
              <a:t>Αυτά περιλαμβάνουν:</a:t>
            </a:r>
            <a:r>
              <a:rPr lang="el-GR" sz="1000" b="1">
                <a:solidFill>
                  <a:schemeClr val="dk1"/>
                </a:solidFill>
                <a:latin typeface="Times New Roman"/>
                <a:ea typeface="Times New Roman"/>
                <a:cs typeface="Times New Roman"/>
                <a:sym typeface="Times New Roman"/>
              </a:rPr>
              <a:t> </a:t>
            </a:r>
            <a:endParaRPr sz="1000" b="1">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Clr>
                <a:schemeClr val="dk1"/>
              </a:buClr>
              <a:buSzPts val="1100"/>
              <a:buFont typeface="Arial"/>
              <a:buNone/>
            </a:pPr>
            <a:r>
              <a:rPr lang="el-GR" sz="1000" b="1">
                <a:solidFill>
                  <a:schemeClr val="dk1"/>
                </a:solidFill>
                <a:latin typeface="Times New Roman"/>
                <a:ea typeface="Times New Roman"/>
                <a:cs typeface="Times New Roman"/>
                <a:sym typeface="Times New Roman"/>
              </a:rPr>
              <a:t>α) τον πυρήνα ομάδα, </a:t>
            </a:r>
            <a:r>
              <a:rPr lang="el-GR" sz="1000">
                <a:solidFill>
                  <a:schemeClr val="dk1"/>
                </a:solidFill>
                <a:latin typeface="Times New Roman"/>
                <a:ea typeface="Times New Roman"/>
                <a:cs typeface="Times New Roman"/>
                <a:sym typeface="Times New Roman"/>
              </a:rPr>
              <a:t>συνήθως είναι η</a:t>
            </a:r>
            <a:r>
              <a:rPr lang="el-GR" sz="1000" b="1">
                <a:solidFill>
                  <a:schemeClr val="dk1"/>
                </a:solidFill>
                <a:latin typeface="Times New Roman"/>
                <a:ea typeface="Times New Roman"/>
                <a:cs typeface="Times New Roman"/>
                <a:sym typeface="Times New Roman"/>
              </a:rPr>
              <a:t> ηγεσία </a:t>
            </a:r>
            <a:r>
              <a:rPr lang="el-GR" sz="1000">
                <a:solidFill>
                  <a:schemeClr val="dk1"/>
                </a:solidFill>
                <a:latin typeface="Times New Roman"/>
                <a:ea typeface="Times New Roman"/>
                <a:cs typeface="Times New Roman"/>
                <a:sym typeface="Times New Roman"/>
              </a:rPr>
              <a:t>της Κοινότητας Πρακτικής</a:t>
            </a:r>
            <a:endParaRPr sz="1000">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Clr>
                <a:schemeClr val="dk1"/>
              </a:buClr>
              <a:buSzPts val="1100"/>
              <a:buFont typeface="Arial"/>
              <a:buNone/>
            </a:pPr>
            <a:r>
              <a:rPr lang="el-GR" sz="1000" b="1">
                <a:solidFill>
                  <a:schemeClr val="dk1"/>
                </a:solidFill>
                <a:latin typeface="Times New Roman"/>
                <a:ea typeface="Times New Roman"/>
                <a:cs typeface="Times New Roman"/>
                <a:sym typeface="Times New Roman"/>
              </a:rPr>
              <a:t>β) την ενεργή ομάδα, </a:t>
            </a:r>
            <a:r>
              <a:rPr lang="el-GR" sz="1000">
                <a:solidFill>
                  <a:schemeClr val="dk1"/>
                </a:solidFill>
                <a:latin typeface="Times New Roman"/>
                <a:ea typeface="Times New Roman"/>
                <a:cs typeface="Times New Roman"/>
                <a:sym typeface="Times New Roman"/>
              </a:rPr>
              <a:t>η οποία λειτουργεί στο επίπεδο που ακολουθεί την πρώτη ομάδα και περιλαμβάνει μέλη που είναι ενεργά και</a:t>
            </a:r>
            <a:endParaRPr sz="1000">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Clr>
                <a:schemeClr val="dk1"/>
              </a:buClr>
              <a:buSzPts val="1100"/>
              <a:buFont typeface="Arial"/>
              <a:buNone/>
            </a:pPr>
            <a:r>
              <a:rPr lang="el-GR" sz="1000" b="1">
                <a:solidFill>
                  <a:schemeClr val="dk1"/>
                </a:solidFill>
                <a:latin typeface="Times New Roman"/>
                <a:ea typeface="Times New Roman"/>
                <a:cs typeface="Times New Roman"/>
                <a:sym typeface="Times New Roman"/>
              </a:rPr>
              <a:t>γ) την περιφερειακή ομάδα, </a:t>
            </a:r>
            <a:r>
              <a:rPr lang="el-GR" sz="1000">
                <a:solidFill>
                  <a:schemeClr val="dk1"/>
                </a:solidFill>
                <a:latin typeface="Times New Roman"/>
                <a:ea typeface="Times New Roman"/>
                <a:cs typeface="Times New Roman"/>
                <a:sym typeface="Times New Roman"/>
              </a:rPr>
              <a:t>που αποτελείται από μέλη που</a:t>
            </a:r>
            <a:r>
              <a:rPr lang="el-GR" sz="1000" b="1">
                <a:solidFill>
                  <a:schemeClr val="dk1"/>
                </a:solidFill>
                <a:latin typeface="Times New Roman"/>
                <a:ea typeface="Times New Roman"/>
                <a:cs typeface="Times New Roman"/>
                <a:sym typeface="Times New Roman"/>
              </a:rPr>
              <a:t> σπανίως </a:t>
            </a:r>
            <a:r>
              <a:rPr lang="el-GR" sz="1000">
                <a:solidFill>
                  <a:schemeClr val="dk1"/>
                </a:solidFill>
                <a:latin typeface="Times New Roman"/>
                <a:ea typeface="Times New Roman"/>
                <a:cs typeface="Times New Roman"/>
                <a:sym typeface="Times New Roman"/>
              </a:rPr>
              <a:t>αλληλεπιδρούν ή συνεισφέρουν στην κοινότητα</a:t>
            </a:r>
            <a:endParaRPr sz="100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chemeClr val="dk1"/>
              </a:buClr>
              <a:buSzPts val="1100"/>
              <a:buFont typeface="Arial"/>
              <a:buNone/>
            </a:pPr>
            <a:endParaRPr sz="1000" b="1">
              <a:solidFill>
                <a:srgbClr val="374151"/>
              </a:solidFill>
              <a:latin typeface="Times New Roman"/>
              <a:ea typeface="Times New Roman"/>
              <a:cs typeface="Times New Roman"/>
              <a:sym typeface="Times New Roman"/>
            </a:endParaRPr>
          </a:p>
        </p:txBody>
      </p:sp>
      <p:sp>
        <p:nvSpPr>
          <p:cNvPr id="102" name="Google Shape;102;p8: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4914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l-GR" sz="1000">
                <a:solidFill>
                  <a:schemeClr val="dk1"/>
                </a:solidFill>
                <a:latin typeface="Times New Roman"/>
                <a:ea typeface="Times New Roman"/>
                <a:cs typeface="Times New Roman"/>
                <a:sym typeface="Times New Roman"/>
              </a:rPr>
              <a:t>Η εικόνα που βλέπουμε σε αυτή τη διαφάνεια είναι η πιο πρόσφατη, ευέλικτη έκδοση του μοντέλου συμμετοχής , όπου βλέπουμε  πέντε επίπεδα αφού έχουν </a:t>
            </a:r>
            <a:r>
              <a:rPr lang="el-GR" sz="1000" b="1">
                <a:solidFill>
                  <a:schemeClr val="dk1"/>
                </a:solidFill>
                <a:latin typeface="Times New Roman"/>
                <a:ea typeface="Times New Roman"/>
                <a:cs typeface="Times New Roman"/>
                <a:sym typeface="Times New Roman"/>
              </a:rPr>
              <a:t>προστέθει δύο ακόμα επίπεδα,</a:t>
            </a:r>
            <a:r>
              <a:rPr lang="el-GR" sz="1000">
                <a:solidFill>
                  <a:schemeClr val="dk1"/>
                </a:solidFill>
                <a:latin typeface="Times New Roman"/>
                <a:ea typeface="Times New Roman"/>
                <a:cs typeface="Times New Roman"/>
                <a:sym typeface="Times New Roman"/>
              </a:rPr>
              <a:t> </a:t>
            </a:r>
            <a:r>
              <a:rPr lang="el-GR" sz="1000" b="1">
                <a:solidFill>
                  <a:schemeClr val="dk1"/>
                </a:solidFill>
                <a:latin typeface="Times New Roman"/>
                <a:ea typeface="Times New Roman"/>
                <a:cs typeface="Times New Roman"/>
                <a:sym typeface="Times New Roman"/>
              </a:rPr>
              <a:t>το περιστασιακό και το συναλλακτικό </a:t>
            </a:r>
            <a:r>
              <a:rPr lang="el-GR" sz="1000">
                <a:solidFill>
                  <a:schemeClr val="dk1"/>
                </a:solidFill>
                <a:latin typeface="Times New Roman"/>
                <a:ea typeface="Times New Roman"/>
                <a:cs typeface="Times New Roman"/>
                <a:sym typeface="Times New Roman"/>
              </a:rPr>
              <a:t>άρα το μοντέλο συμμετοχής διαμορφώνεται ως εξής: στο κέντρο βλέπουμε την ομάδα πυρήνα, ακολουθεί η ενεργή ομάδα, στη συνέχεια έχουμε την περιστασιακή ομάδα, έπειταβλέπουμε την  περιφερειακή ομάδα και τέλος την συναλλακτίκη ομάδα.</a:t>
            </a:r>
            <a:endParaRPr sz="1000">
              <a:solidFill>
                <a:schemeClr val="dk1"/>
              </a:solidFill>
              <a:latin typeface="Times New Roman"/>
              <a:ea typeface="Times New Roman"/>
              <a:cs typeface="Times New Roman"/>
              <a:sym typeface="Times New Roman"/>
            </a:endParaRPr>
          </a:p>
          <a:p>
            <a:pPr marL="0" lvl="0" indent="0" algn="just" rtl="0">
              <a:lnSpc>
                <a:spcPct val="115000"/>
              </a:lnSpc>
              <a:spcBef>
                <a:spcPts val="0"/>
              </a:spcBef>
              <a:spcAft>
                <a:spcPts val="0"/>
              </a:spcAft>
              <a:buNone/>
            </a:pPr>
            <a:r>
              <a:rPr lang="el-GR" sz="1000">
                <a:solidFill>
                  <a:schemeClr val="dk1"/>
                </a:solidFill>
                <a:latin typeface="Times New Roman"/>
                <a:ea typeface="Times New Roman"/>
                <a:cs typeface="Times New Roman"/>
                <a:sym typeface="Times New Roman"/>
              </a:rPr>
              <a:t>Τα μέλη </a:t>
            </a:r>
            <a:r>
              <a:rPr lang="el-GR" sz="1000" b="1">
                <a:solidFill>
                  <a:schemeClr val="dk1"/>
                </a:solidFill>
                <a:latin typeface="Times New Roman"/>
                <a:ea typeface="Times New Roman"/>
                <a:cs typeface="Times New Roman"/>
                <a:sym typeface="Times New Roman"/>
              </a:rPr>
              <a:t>εισέρχονται</a:t>
            </a:r>
            <a:r>
              <a:rPr lang="el-GR" sz="1000">
                <a:solidFill>
                  <a:schemeClr val="dk1"/>
                </a:solidFill>
                <a:latin typeface="Times New Roman"/>
                <a:ea typeface="Times New Roman"/>
                <a:cs typeface="Times New Roman"/>
                <a:sym typeface="Times New Roman"/>
              </a:rPr>
              <a:t> και </a:t>
            </a:r>
            <a:r>
              <a:rPr lang="el-GR" sz="1000" b="1">
                <a:solidFill>
                  <a:schemeClr val="dk1"/>
                </a:solidFill>
                <a:latin typeface="Times New Roman"/>
                <a:ea typeface="Times New Roman"/>
                <a:cs typeface="Times New Roman"/>
                <a:sym typeface="Times New Roman"/>
              </a:rPr>
              <a:t>εξέρχονται</a:t>
            </a:r>
            <a:r>
              <a:rPr lang="el-GR" sz="1000">
                <a:solidFill>
                  <a:schemeClr val="dk1"/>
                </a:solidFill>
                <a:latin typeface="Times New Roman"/>
                <a:ea typeface="Times New Roman"/>
                <a:cs typeface="Times New Roman"/>
                <a:sym typeface="Times New Roman"/>
              </a:rPr>
              <a:t> </a:t>
            </a:r>
            <a:r>
              <a:rPr lang="el-GR" sz="1000" u="sng">
                <a:solidFill>
                  <a:schemeClr val="dk1"/>
                </a:solidFill>
                <a:latin typeface="Times New Roman"/>
                <a:ea typeface="Times New Roman"/>
                <a:cs typeface="Times New Roman"/>
                <a:sym typeface="Times New Roman"/>
              </a:rPr>
              <a:t>ανάλογα</a:t>
            </a:r>
            <a:r>
              <a:rPr lang="el-GR" sz="1000">
                <a:solidFill>
                  <a:schemeClr val="dk1"/>
                </a:solidFill>
                <a:latin typeface="Times New Roman"/>
                <a:ea typeface="Times New Roman"/>
                <a:cs typeface="Times New Roman"/>
                <a:sym typeface="Times New Roman"/>
              </a:rPr>
              <a:t> από τους διάφορους "κύκλους" </a:t>
            </a:r>
            <a:endParaRPr sz="1000">
              <a:solidFill>
                <a:schemeClr val="dk1"/>
              </a:solidFill>
              <a:latin typeface="Times New Roman"/>
              <a:ea typeface="Times New Roman"/>
              <a:cs typeface="Times New Roman"/>
              <a:sym typeface="Times New Roman"/>
            </a:endParaRPr>
          </a:p>
          <a:p>
            <a:pPr marL="0" lvl="0" indent="0" algn="just" rtl="0">
              <a:spcBef>
                <a:spcPts val="0"/>
              </a:spcBef>
              <a:spcAft>
                <a:spcPts val="0"/>
              </a:spcAft>
              <a:buNone/>
            </a:pPr>
            <a:endParaRPr sz="1000">
              <a:solidFill>
                <a:srgbClr val="374151"/>
              </a:solidFill>
              <a:latin typeface="Times New Roman"/>
              <a:ea typeface="Times New Roman"/>
              <a:cs typeface="Times New Roman"/>
              <a:sym typeface="Times New Roman"/>
            </a:endParaRPr>
          </a:p>
        </p:txBody>
      </p:sp>
      <p:sp>
        <p:nvSpPr>
          <p:cNvPr id="110" name="Google Shape;110;p9: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0267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1" name="Google Shape;11;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
        <p:cNvGrpSpPr/>
        <p:nvPr/>
      </p:nvGrpSpPr>
      <p:grpSpPr>
        <a:xfrm>
          <a:off x="0" y="0"/>
          <a:ext cx="0" cy="0"/>
          <a:chOff x="0" y="0"/>
          <a:chExt cx="0" cy="0"/>
        </a:xfrm>
      </p:grpSpPr>
      <p:sp>
        <p:nvSpPr>
          <p:cNvPr id="13" name="Google Shape;13;p2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4" name="Google Shape;14;p23"/>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5" name="Google Shape;15;p23"/>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6" name="Google Shape;16;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
        <p:cNvGrpSpPr/>
        <p:nvPr/>
      </p:nvGrpSpPr>
      <p:grpSpPr>
        <a:xfrm>
          <a:off x="0" y="0"/>
          <a:ext cx="0" cy="0"/>
          <a:chOff x="0" y="0"/>
          <a:chExt cx="0" cy="0"/>
        </a:xfrm>
      </p:grpSpPr>
      <p:sp>
        <p:nvSpPr>
          <p:cNvPr id="18" name="Google Shape;18;p2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0"/>
        <p:cNvGrpSpPr/>
        <p:nvPr/>
      </p:nvGrpSpPr>
      <p:grpSpPr>
        <a:xfrm>
          <a:off x="0" y="0"/>
          <a:ext cx="0" cy="0"/>
          <a:chOff x="0" y="0"/>
          <a:chExt cx="0" cy="0"/>
        </a:xfrm>
      </p:grpSpPr>
      <p:sp>
        <p:nvSpPr>
          <p:cNvPr id="21" name="Google Shape;21;p25"/>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2" name="Google Shape;22;p25"/>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4"/>
        <p:cNvGrpSpPr/>
        <p:nvPr/>
      </p:nvGrpSpPr>
      <p:grpSpPr>
        <a:xfrm>
          <a:off x="0" y="0"/>
          <a:ext cx="0" cy="0"/>
          <a:chOff x="0" y="0"/>
          <a:chExt cx="0" cy="0"/>
        </a:xfrm>
      </p:grpSpPr>
      <p:sp>
        <p:nvSpPr>
          <p:cNvPr id="25" name="Google Shape;25;p26"/>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26" name="Google Shape;26;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7"/>
        <p:cNvGrpSpPr/>
        <p:nvPr/>
      </p:nvGrpSpPr>
      <p:grpSpPr>
        <a:xfrm>
          <a:off x="0" y="0"/>
          <a:ext cx="0" cy="0"/>
          <a:chOff x="0" y="0"/>
          <a:chExt cx="0" cy="0"/>
        </a:xfrm>
      </p:grpSpPr>
      <p:sp>
        <p:nvSpPr>
          <p:cNvPr id="28" name="Google Shape;28;p27"/>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27"/>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0" name="Google Shape;30;p27"/>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1" name="Google Shape;31;p27"/>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32" name="Google Shape;32;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3"/>
        <p:cNvGrpSpPr/>
        <p:nvPr/>
      </p:nvGrpSpPr>
      <p:grpSpPr>
        <a:xfrm>
          <a:off x="0" y="0"/>
          <a:ext cx="0" cy="0"/>
          <a:chOff x="0" y="0"/>
          <a:chExt cx="0" cy="0"/>
        </a:xfrm>
      </p:grpSpPr>
      <p:sp>
        <p:nvSpPr>
          <p:cNvPr id="34" name="Google Shape;34;p28"/>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35" name="Google Shape;35;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6"/>
        <p:cNvGrpSpPr/>
        <p:nvPr/>
      </p:nvGrpSpPr>
      <p:grpSpPr>
        <a:xfrm>
          <a:off x="0" y="0"/>
          <a:ext cx="0" cy="0"/>
          <a:chOff x="0" y="0"/>
          <a:chExt cx="0" cy="0"/>
        </a:xfrm>
      </p:grpSpPr>
      <p:sp>
        <p:nvSpPr>
          <p:cNvPr id="37" name="Google Shape;37;p29"/>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8" name="Google Shape;38;p29"/>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39" name="Google Shape;39;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l-G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45"/>
        <p:cNvGrpSpPr/>
        <p:nvPr/>
      </p:nvGrpSpPr>
      <p:grpSpPr>
        <a:xfrm>
          <a:off x="0" y="0"/>
          <a:ext cx="0" cy="0"/>
          <a:chOff x="0" y="0"/>
          <a:chExt cx="0" cy="0"/>
        </a:xfrm>
      </p:grpSpPr>
      <p:pic>
        <p:nvPicPr>
          <p:cNvPr id="46" name="Google Shape;46;p1"/>
          <p:cNvPicPr preferRelativeResize="0"/>
          <p:nvPr/>
        </p:nvPicPr>
        <p:blipFill rotWithShape="1">
          <a:blip r:embed="rId3">
            <a:alphaModFix/>
          </a:blip>
          <a:srcRect l="8762" t="17439" r="7522" b="21778"/>
          <a:stretch/>
        </p:blipFill>
        <p:spPr>
          <a:xfrm>
            <a:off x="2487061" y="3324573"/>
            <a:ext cx="4169878" cy="1703056"/>
          </a:xfrm>
          <a:prstGeom prst="rect">
            <a:avLst/>
          </a:prstGeom>
          <a:noFill/>
          <a:ln w="9525" cap="flat" cmpd="sng">
            <a:solidFill>
              <a:schemeClr val="accent1"/>
            </a:solidFill>
            <a:prstDash val="solid"/>
            <a:round/>
            <a:headEnd type="none" w="sm" len="sm"/>
            <a:tailEnd type="none" w="sm" len="sm"/>
          </a:ln>
        </p:spPr>
      </p:pic>
      <p:sp>
        <p:nvSpPr>
          <p:cNvPr id="47" name="Google Shape;47;p1"/>
          <p:cNvSpPr txBox="1"/>
          <p:nvPr/>
        </p:nvSpPr>
        <p:spPr>
          <a:xfrm>
            <a:off x="2629989" y="618309"/>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48" name="Google Shape;48;p1"/>
          <p:cNvPicPr preferRelativeResize="0"/>
          <p:nvPr/>
        </p:nvPicPr>
        <p:blipFill rotWithShape="1">
          <a:blip r:embed="rId4">
            <a:alphaModFix/>
          </a:blip>
          <a:srcRect/>
          <a:stretch/>
        </p:blipFill>
        <p:spPr>
          <a:xfrm>
            <a:off x="7580474" y="0"/>
            <a:ext cx="1563526" cy="1107683"/>
          </a:xfrm>
          <a:prstGeom prst="rect">
            <a:avLst/>
          </a:prstGeom>
          <a:noFill/>
          <a:ln>
            <a:noFill/>
          </a:ln>
        </p:spPr>
      </p:pic>
      <p:sp>
        <p:nvSpPr>
          <p:cNvPr id="49" name="Google Shape;49;p1"/>
          <p:cNvSpPr/>
          <p:nvPr/>
        </p:nvSpPr>
        <p:spPr>
          <a:xfrm>
            <a:off x="0" y="137948"/>
            <a:ext cx="7053943"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l-GR" sz="2000" b="1" i="1" u="none" strike="noStrike" cap="none">
                <a:solidFill>
                  <a:srgbClr val="00B050"/>
                </a:solidFill>
                <a:latin typeface="Calibri"/>
                <a:ea typeface="Calibri"/>
                <a:cs typeface="Calibri"/>
                <a:sym typeface="Calibri"/>
              </a:rPr>
              <a:t>Α1: «Εισαγωγή στην Ανοιχτή και Εξ Αποστάσεως Εκπαίδευση»</a:t>
            </a:r>
            <a:endParaRPr/>
          </a:p>
          <a:p>
            <a:pPr marL="0" marR="0" lvl="0" indent="0" algn="ctr" rtl="0">
              <a:lnSpc>
                <a:spcPct val="100000"/>
              </a:lnSpc>
              <a:spcBef>
                <a:spcPts val="0"/>
              </a:spcBef>
              <a:spcAft>
                <a:spcPts val="0"/>
              </a:spcAft>
              <a:buNone/>
            </a:pPr>
            <a:r>
              <a:rPr lang="el-GR" sz="2000" b="1" i="1" u="none" strike="noStrike" cap="none">
                <a:solidFill>
                  <a:srgbClr val="00B050"/>
                </a:solidFill>
                <a:latin typeface="Calibri"/>
                <a:ea typeface="Calibri"/>
                <a:cs typeface="Calibri"/>
                <a:sym typeface="Calibri"/>
              </a:rPr>
              <a:t>Ομαδική Εργασία, 16 – 17 / 12 / 2023</a:t>
            </a:r>
            <a:endParaRPr sz="2000" b="1" i="1" u="none" strike="noStrike" cap="none">
              <a:solidFill>
                <a:srgbClr val="00B050"/>
              </a:solidFill>
              <a:latin typeface="Calibri"/>
              <a:ea typeface="Calibri"/>
              <a:cs typeface="Calibri"/>
              <a:sym typeface="Calibri"/>
            </a:endParaRPr>
          </a:p>
        </p:txBody>
      </p:sp>
      <p:sp>
        <p:nvSpPr>
          <p:cNvPr id="50" name="Google Shape;50;p1"/>
          <p:cNvSpPr/>
          <p:nvPr/>
        </p:nvSpPr>
        <p:spPr>
          <a:xfrm>
            <a:off x="0" y="1418501"/>
            <a:ext cx="9143999"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l-GR" sz="2000" b="1" i="1" u="sng" strike="noStrike" cap="none">
                <a:solidFill>
                  <a:schemeClr val="dk1"/>
                </a:solidFill>
                <a:latin typeface="Calibri"/>
                <a:ea typeface="Calibri"/>
                <a:cs typeface="Calibri"/>
                <a:sym typeface="Calibri"/>
              </a:rPr>
              <a:t>Ομάδα 50 – 50</a:t>
            </a:r>
            <a:endParaRPr/>
          </a:p>
          <a:p>
            <a:pPr marL="0" lvl="0" indent="0" algn="ctr" rtl="0">
              <a:spcBef>
                <a:spcPts val="0"/>
              </a:spcBef>
              <a:spcAft>
                <a:spcPts val="0"/>
              </a:spcAft>
              <a:buNone/>
            </a:pPr>
            <a:r>
              <a:rPr lang="el-GR" sz="1800" b="1" i="1">
                <a:solidFill>
                  <a:schemeClr val="dk1"/>
                </a:solidFill>
                <a:latin typeface="Calibri"/>
                <a:ea typeface="Calibri"/>
                <a:cs typeface="Calibri"/>
                <a:sym typeface="Calibri"/>
              </a:rPr>
              <a:t>Δαμιανός Βασίλης, Ράπτη Μαρία, Γιαννουδάκη Καλλιόπη, Γκαγκαουδάκης Μανώλης</a:t>
            </a:r>
            <a:endParaRPr sz="1800" b="1" i="1" u="none" strike="noStrike" cap="none">
              <a:solidFill>
                <a:schemeClr val="dk1"/>
              </a:solidFill>
              <a:latin typeface="Calibri"/>
              <a:ea typeface="Calibri"/>
              <a:cs typeface="Calibri"/>
              <a:sym typeface="Calibri"/>
            </a:endParaRPr>
          </a:p>
        </p:txBody>
      </p:sp>
      <p:sp>
        <p:nvSpPr>
          <p:cNvPr id="51" name="Google Shape;51;p1"/>
          <p:cNvSpPr/>
          <p:nvPr/>
        </p:nvSpPr>
        <p:spPr>
          <a:xfrm>
            <a:off x="0" y="2336647"/>
            <a:ext cx="9144000"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l-GR" sz="2000" b="1" i="1" u="none" strike="noStrike" cap="none" dirty="0" smtClean="0">
                <a:solidFill>
                  <a:srgbClr val="FF0000"/>
                </a:solidFill>
                <a:latin typeface="Calibri"/>
                <a:ea typeface="Calibri"/>
                <a:cs typeface="Calibri"/>
                <a:sym typeface="Calibri"/>
              </a:rPr>
              <a:t>Δια-</a:t>
            </a:r>
            <a:r>
              <a:rPr lang="el-GR" sz="2000" b="1" i="1" dirty="0" smtClean="0">
                <a:solidFill>
                  <a:srgbClr val="FF0000"/>
                </a:solidFill>
                <a:latin typeface="Calibri"/>
                <a:ea typeface="Calibri"/>
                <a:cs typeface="Calibri"/>
                <a:sym typeface="Calibri"/>
              </a:rPr>
              <a:t>συνδεδεμένες</a:t>
            </a:r>
            <a:r>
              <a:rPr lang="el-GR" sz="2000" b="1" i="1" u="none" strike="noStrike" cap="none" dirty="0" smtClean="0">
                <a:solidFill>
                  <a:srgbClr val="FF0000"/>
                </a:solidFill>
                <a:latin typeface="Calibri"/>
                <a:ea typeface="Calibri"/>
                <a:cs typeface="Calibri"/>
                <a:sym typeface="Calibri"/>
              </a:rPr>
              <a:t> </a:t>
            </a:r>
            <a:r>
              <a:rPr lang="el-GR" sz="2000" b="1" i="1" u="none" strike="noStrike" cap="none" dirty="0">
                <a:solidFill>
                  <a:srgbClr val="FF0000"/>
                </a:solidFill>
                <a:latin typeface="Calibri"/>
                <a:ea typeface="Calibri"/>
                <a:cs typeface="Calibri"/>
                <a:sym typeface="Calibri"/>
              </a:rPr>
              <a:t>Κοινότητες Πρακτικής: </a:t>
            </a:r>
            <a:r>
              <a:rPr lang="el-GR" sz="2000" b="1" i="1" u="none" strike="noStrike" cap="none" dirty="0" smtClean="0">
                <a:solidFill>
                  <a:srgbClr val="FF0000"/>
                </a:solidFill>
                <a:latin typeface="Calibri"/>
                <a:ea typeface="Calibri"/>
                <a:cs typeface="Calibri"/>
                <a:sym typeface="Calibri"/>
              </a:rPr>
              <a:t>ενίσχυση της δημιουργικότητας </a:t>
            </a:r>
            <a:r>
              <a:rPr lang="el-GR" sz="2000" b="1" i="1" u="none" strike="noStrike" cap="none" dirty="0">
                <a:solidFill>
                  <a:srgbClr val="FF0000"/>
                </a:solidFill>
                <a:latin typeface="Calibri"/>
                <a:ea typeface="Calibri"/>
                <a:cs typeface="Calibri"/>
                <a:sym typeface="Calibri"/>
              </a:rPr>
              <a:t>και </a:t>
            </a:r>
            <a:r>
              <a:rPr lang="el-GR" sz="2000" b="1" i="1" u="none" strike="noStrike" cap="none" dirty="0" smtClean="0">
                <a:solidFill>
                  <a:srgbClr val="FF0000"/>
                </a:solidFill>
                <a:latin typeface="Calibri"/>
                <a:ea typeface="Calibri"/>
                <a:cs typeface="Calibri"/>
                <a:sym typeface="Calibri"/>
              </a:rPr>
              <a:t>θεμελίωση της γνώσης </a:t>
            </a:r>
            <a:r>
              <a:rPr lang="el-GR" sz="2000" b="1" i="1" u="none" strike="noStrike" cap="none" dirty="0">
                <a:solidFill>
                  <a:srgbClr val="FF0000"/>
                </a:solidFill>
                <a:latin typeface="Calibri"/>
                <a:ea typeface="Calibri"/>
                <a:cs typeface="Calibri"/>
                <a:sym typeface="Calibri"/>
              </a:rPr>
              <a:t>στην ανώτερη εκπαίδευση</a:t>
            </a:r>
            <a:endParaRPr sz="1600" b="1" i="1" u="none" strike="noStrike" cap="none"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120"/>
        <p:cNvGrpSpPr/>
        <p:nvPr/>
      </p:nvGrpSpPr>
      <p:grpSpPr>
        <a:xfrm>
          <a:off x="0" y="0"/>
          <a:ext cx="0" cy="0"/>
          <a:chOff x="0" y="0"/>
          <a:chExt cx="0" cy="0"/>
        </a:xfrm>
      </p:grpSpPr>
      <p:pic>
        <p:nvPicPr>
          <p:cNvPr id="121" name="Google Shape;121;p10"/>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122" name="Google Shape;122;p10"/>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Θεωρητικό υπόβαθρο</a:t>
            </a:r>
            <a:endParaRPr sz="2800" b="1" i="1" u="none" strike="noStrike" cap="none">
              <a:solidFill>
                <a:srgbClr val="00B050"/>
              </a:solidFill>
              <a:latin typeface="Calibri"/>
              <a:ea typeface="Calibri"/>
              <a:cs typeface="Calibri"/>
              <a:sym typeface="Calibri"/>
            </a:endParaRPr>
          </a:p>
        </p:txBody>
      </p:sp>
      <p:sp>
        <p:nvSpPr>
          <p:cNvPr id="123" name="Google Shape;123;p10"/>
          <p:cNvSpPr/>
          <p:nvPr/>
        </p:nvSpPr>
        <p:spPr>
          <a:xfrm>
            <a:off x="-6701" y="407380"/>
            <a:ext cx="7323909" cy="553998"/>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l-GR" sz="2000" b="1" i="0" u="none" strike="noStrike" cap="none">
                <a:solidFill>
                  <a:srgbClr val="FF0000"/>
                </a:solidFill>
                <a:latin typeface="Calibri"/>
                <a:ea typeface="Calibri"/>
                <a:cs typeface="Calibri"/>
                <a:sym typeface="Calibri"/>
              </a:rPr>
              <a:t>Εμπειρικές Εφαρμογές των CoPs σε επίσημα πλαίσια μάθησης</a:t>
            </a:r>
            <a:endParaRPr/>
          </a:p>
        </p:txBody>
      </p:sp>
      <p:sp>
        <p:nvSpPr>
          <p:cNvPr id="124" name="Google Shape;124;p10"/>
          <p:cNvSpPr/>
          <p:nvPr/>
        </p:nvSpPr>
        <p:spPr>
          <a:xfrm>
            <a:off x="0" y="1131875"/>
            <a:ext cx="9144000" cy="3883500"/>
          </a:xfrm>
          <a:prstGeom prst="rect">
            <a:avLst/>
          </a:prstGeom>
          <a:noFill/>
          <a:ln>
            <a:noFill/>
          </a:ln>
        </p:spPr>
        <p:txBody>
          <a:bodyPr spcFirstLastPara="1" wrap="square" lIns="91425" tIns="45700" rIns="91425" bIns="45700" anchor="t" anchorCtr="0">
            <a:spAutoFit/>
          </a:bodyPr>
          <a:lstStyle/>
          <a:p>
            <a:pPr marL="285750" marR="0" lvl="0" indent="-285750" algn="just" rtl="0">
              <a:lnSpc>
                <a:spcPct val="100000"/>
              </a:lnSpc>
              <a:spcBef>
                <a:spcPts val="0"/>
              </a:spcBef>
              <a:spcAft>
                <a:spcPts val="0"/>
              </a:spcAft>
              <a:buClr>
                <a:srgbClr val="000000"/>
              </a:buClr>
              <a:buSzPts val="1400"/>
              <a:buFont typeface="Arial"/>
              <a:buChar char="•"/>
            </a:pPr>
            <a:r>
              <a:rPr lang="el-GR" sz="1400" b="0" i="0" u="none" strike="noStrike" cap="none" dirty="0">
                <a:solidFill>
                  <a:srgbClr val="000000"/>
                </a:solidFill>
                <a:latin typeface="Calibri"/>
                <a:ea typeface="Calibri"/>
                <a:cs typeface="Calibri"/>
                <a:sym typeface="Calibri"/>
              </a:rPr>
              <a:t>Διάφορες μελέτες έχουν υιοθετήσει τις Κοινότητες Πρακτικής (</a:t>
            </a:r>
            <a:r>
              <a:rPr lang="el-GR" sz="1400" b="0" i="0" u="none" strike="noStrike" cap="none" dirty="0" err="1">
                <a:solidFill>
                  <a:srgbClr val="000000"/>
                </a:solidFill>
                <a:latin typeface="Calibri"/>
                <a:ea typeface="Calibri"/>
                <a:cs typeface="Calibri"/>
                <a:sym typeface="Calibri"/>
              </a:rPr>
              <a:t>CoPs</a:t>
            </a:r>
            <a:r>
              <a:rPr lang="el-GR" sz="1400" b="0" i="0" u="none" strike="noStrike" cap="none" dirty="0">
                <a:solidFill>
                  <a:srgbClr val="000000"/>
                </a:solidFill>
                <a:latin typeface="Calibri"/>
                <a:ea typeface="Calibri"/>
                <a:cs typeface="Calibri"/>
                <a:sym typeface="Calibri"/>
              </a:rPr>
              <a:t>) για να βελτιώσουν και να ενισχύσουν τις πρακτικές κοινωνικών ομάδων στους τομείς </a:t>
            </a:r>
            <a:endParaRPr sz="1400" b="0" i="0" u="none" strike="noStrike" cap="none" dirty="0">
              <a:solidFill>
                <a:srgbClr val="000000"/>
              </a:solidFill>
              <a:latin typeface="Calibri"/>
              <a:ea typeface="Calibri"/>
              <a:cs typeface="Calibri"/>
              <a:sym typeface="Calibri"/>
            </a:endParaRPr>
          </a:p>
          <a:p>
            <a:pPr marL="896938" marR="0" lvl="0" indent="-355600" algn="just" rtl="0">
              <a:lnSpc>
                <a:spcPct val="100000"/>
              </a:lnSpc>
              <a:spcBef>
                <a:spcPts val="0"/>
              </a:spcBef>
              <a:spcAft>
                <a:spcPts val="0"/>
              </a:spcAft>
              <a:buClr>
                <a:srgbClr val="000000"/>
              </a:buClr>
              <a:buSzPts val="1400"/>
              <a:buFont typeface="Noto Sans Symbols"/>
              <a:buChar char="⮚"/>
            </a:pPr>
            <a:r>
              <a:rPr lang="el-GR" sz="1400" b="1" i="0" u="none" strike="noStrike" cap="none" dirty="0" smtClean="0">
                <a:solidFill>
                  <a:srgbClr val="000000"/>
                </a:solidFill>
                <a:latin typeface="Calibri"/>
                <a:ea typeface="Calibri"/>
                <a:cs typeface="Calibri"/>
                <a:sym typeface="Calibri"/>
              </a:rPr>
              <a:t>της </a:t>
            </a:r>
            <a:r>
              <a:rPr lang="el-GR" sz="1400" b="1" i="0" u="none" strike="noStrike" cap="none" dirty="0">
                <a:solidFill>
                  <a:srgbClr val="000000"/>
                </a:solidFill>
                <a:latin typeface="Calibri"/>
                <a:ea typeface="Calibri"/>
                <a:cs typeface="Calibri"/>
                <a:sym typeface="Calibri"/>
              </a:rPr>
              <a:t>εκπαίδευσης </a:t>
            </a:r>
            <a:r>
              <a:rPr lang="el-GR" sz="1400" b="0" i="0" u="none" strike="noStrike" cap="none" dirty="0">
                <a:solidFill>
                  <a:srgbClr val="000000"/>
                </a:solidFill>
                <a:latin typeface="Calibri"/>
                <a:ea typeface="Calibri"/>
                <a:cs typeface="Calibri"/>
                <a:sym typeface="Calibri"/>
              </a:rPr>
              <a:t>	</a:t>
            </a:r>
            <a:endParaRPr dirty="0"/>
          </a:p>
          <a:p>
            <a:pPr marL="896938" marR="0" lvl="0" indent="-355600" algn="just" rtl="0">
              <a:lnSpc>
                <a:spcPct val="100000"/>
              </a:lnSpc>
              <a:spcBef>
                <a:spcPts val="0"/>
              </a:spcBef>
              <a:spcAft>
                <a:spcPts val="0"/>
              </a:spcAft>
              <a:buClr>
                <a:srgbClr val="000000"/>
              </a:buClr>
              <a:buSzPts val="1400"/>
              <a:buFont typeface="Noto Sans Symbols"/>
              <a:buChar char="⮚"/>
            </a:pPr>
            <a:r>
              <a:rPr lang="el-GR" sz="1400" b="1" i="0" u="none" strike="noStrike" cap="none" dirty="0">
                <a:solidFill>
                  <a:srgbClr val="000000"/>
                </a:solidFill>
                <a:latin typeface="Calibri"/>
                <a:ea typeface="Calibri"/>
                <a:cs typeface="Calibri"/>
                <a:sym typeface="Calibri"/>
              </a:rPr>
              <a:t>της βιομηχανίας</a:t>
            </a:r>
            <a:endParaRPr sz="1400" b="0" i="0" u="none" strike="noStrike" cap="none" dirty="0">
              <a:solidFill>
                <a:srgbClr val="000000"/>
              </a:solidFill>
              <a:latin typeface="Calibri"/>
              <a:ea typeface="Calibri"/>
              <a:cs typeface="Calibri"/>
              <a:sym typeface="Calibri"/>
            </a:endParaRPr>
          </a:p>
          <a:p>
            <a:pPr marL="896938" marR="0" lvl="0" indent="-355600" algn="just" rtl="0">
              <a:lnSpc>
                <a:spcPct val="100000"/>
              </a:lnSpc>
              <a:spcBef>
                <a:spcPts val="0"/>
              </a:spcBef>
              <a:spcAft>
                <a:spcPts val="0"/>
              </a:spcAft>
              <a:buClr>
                <a:srgbClr val="000000"/>
              </a:buClr>
              <a:buSzPts val="1400"/>
              <a:buFont typeface="Noto Sans Symbols"/>
              <a:buChar char="⮚"/>
            </a:pPr>
            <a:r>
              <a:rPr lang="el-GR" sz="1400" b="1" i="0" u="none" strike="noStrike" cap="none" dirty="0" smtClean="0">
                <a:solidFill>
                  <a:srgbClr val="000000"/>
                </a:solidFill>
                <a:latin typeface="Calibri"/>
                <a:ea typeface="Calibri"/>
                <a:cs typeface="Calibri"/>
                <a:sym typeface="Calibri"/>
              </a:rPr>
              <a:t>του </a:t>
            </a:r>
            <a:r>
              <a:rPr lang="el-GR" sz="1400" b="1" i="0" u="none" strike="noStrike" cap="none" dirty="0">
                <a:solidFill>
                  <a:srgbClr val="000000"/>
                </a:solidFill>
                <a:latin typeface="Calibri"/>
                <a:ea typeface="Calibri"/>
                <a:cs typeface="Calibri"/>
                <a:sym typeface="Calibri"/>
              </a:rPr>
              <a:t>δημόσιου τομέα</a:t>
            </a:r>
            <a:endParaRPr dirty="0"/>
          </a:p>
          <a:p>
            <a:pPr marL="611187" marR="0" lvl="0" indent="0" algn="just"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400"/>
              <a:buFont typeface="Arial"/>
              <a:buChar char="•"/>
            </a:pPr>
            <a:r>
              <a:rPr lang="el-GR" sz="1400" b="0" i="0" u="none" strike="noStrike" cap="none" dirty="0">
                <a:solidFill>
                  <a:srgbClr val="000000"/>
                </a:solidFill>
                <a:latin typeface="Calibri"/>
                <a:ea typeface="Calibri"/>
                <a:cs typeface="Calibri"/>
                <a:sym typeface="Calibri"/>
              </a:rPr>
              <a:t>Τα οφέλη των Κοινοτήτων Πρακτικής έχουν ευρέως αποδοθεί στις "</a:t>
            </a:r>
            <a:r>
              <a:rPr lang="el-GR" sz="1400" b="0" i="0" u="none" strike="noStrike" cap="none" dirty="0">
                <a:solidFill>
                  <a:srgbClr val="000000"/>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κοινωνικά διαδιδόμενης μάθησης« διαδικασίες </a:t>
            </a:r>
            <a:r>
              <a:rPr lang="el-GR" sz="1400" b="0" i="0" u="none" strike="noStrike" cap="none" dirty="0">
                <a:solidFill>
                  <a:srgbClr val="000000"/>
                </a:solidFill>
                <a:latin typeface="Calibri"/>
                <a:ea typeface="Calibri"/>
                <a:cs typeface="Calibri"/>
                <a:sym typeface="Calibri"/>
              </a:rPr>
              <a:t>τους, οι οποίες τροφοδοτούν</a:t>
            </a:r>
            <a:endParaRPr sz="1400" b="0" i="0" u="none" strike="noStrike" cap="none" dirty="0">
              <a:solidFill>
                <a:srgbClr val="000000"/>
              </a:solidFill>
              <a:latin typeface="Calibri"/>
              <a:ea typeface="Calibri"/>
              <a:cs typeface="Calibri"/>
              <a:sym typeface="Calibri"/>
            </a:endParaRPr>
          </a:p>
          <a:p>
            <a:pPr marL="627062" marR="0" lvl="2" indent="-88900" algn="just" rtl="0">
              <a:lnSpc>
                <a:spcPct val="100000"/>
              </a:lnSpc>
              <a:spcBef>
                <a:spcPts val="0"/>
              </a:spcBef>
              <a:spcAft>
                <a:spcPts val="0"/>
              </a:spcAft>
              <a:buClr>
                <a:srgbClr val="000000"/>
              </a:buClr>
              <a:buSzPts val="1400"/>
              <a:buFont typeface="Noto Sans Symbols"/>
              <a:buChar char="⮚"/>
            </a:pPr>
            <a:r>
              <a:rPr lang="el-GR" sz="1400" b="0" i="0" u="none" strike="noStrike" cap="none" dirty="0">
                <a:solidFill>
                  <a:srgbClr val="000000"/>
                </a:solidFill>
                <a:latin typeface="Calibri"/>
                <a:ea typeface="Calibri"/>
                <a:cs typeface="Calibri"/>
                <a:sym typeface="Calibri"/>
              </a:rPr>
              <a:t>	</a:t>
            </a:r>
            <a:r>
              <a:rPr lang="el-GR" sz="1400" b="1" i="0" u="none" strike="noStrike" cap="none" dirty="0">
                <a:solidFill>
                  <a:srgbClr val="000000"/>
                </a:solidFill>
                <a:latin typeface="Calibri"/>
                <a:ea typeface="Calibri"/>
                <a:cs typeface="Calibri"/>
                <a:sym typeface="Calibri"/>
              </a:rPr>
              <a:t>την προσωπική ανάπτυξη</a:t>
            </a:r>
            <a:r>
              <a:rPr lang="el-GR" sz="1400" b="0" i="0" u="none" strike="noStrike" cap="none" dirty="0">
                <a:solidFill>
                  <a:srgbClr val="000000"/>
                </a:solidFill>
                <a:latin typeface="Calibri"/>
                <a:ea typeface="Calibri"/>
                <a:cs typeface="Calibri"/>
                <a:sym typeface="Calibri"/>
              </a:rPr>
              <a:t> μέσω της Νόμιμης Περιφερειακής Συμμετοχής (LPP)</a:t>
            </a:r>
            <a:endParaRPr sz="1400" b="0" i="0" u="none" strike="noStrike" cap="none" dirty="0">
              <a:solidFill>
                <a:srgbClr val="000000"/>
              </a:solidFill>
              <a:latin typeface="Calibri"/>
              <a:ea typeface="Calibri"/>
              <a:cs typeface="Calibri"/>
              <a:sym typeface="Calibri"/>
            </a:endParaRPr>
          </a:p>
          <a:p>
            <a:pPr marL="627062" marR="0" lvl="2" indent="-88900" algn="just" rtl="0">
              <a:lnSpc>
                <a:spcPct val="100000"/>
              </a:lnSpc>
              <a:spcBef>
                <a:spcPts val="0"/>
              </a:spcBef>
              <a:spcAft>
                <a:spcPts val="0"/>
              </a:spcAft>
              <a:buClr>
                <a:srgbClr val="000000"/>
              </a:buClr>
              <a:buSzPts val="1400"/>
              <a:buFont typeface="Noto Sans Symbols"/>
              <a:buChar char="⮚"/>
            </a:pPr>
            <a:r>
              <a:rPr lang="el-GR" sz="1400" b="0" i="0" u="none" strike="noStrike" cap="none" dirty="0">
                <a:solidFill>
                  <a:srgbClr val="000000"/>
                </a:solidFill>
                <a:latin typeface="Calibri"/>
                <a:ea typeface="Calibri"/>
                <a:cs typeface="Calibri"/>
                <a:sym typeface="Calibri"/>
              </a:rPr>
              <a:t>	</a:t>
            </a:r>
            <a:r>
              <a:rPr lang="el-GR" sz="1400" b="1" i="0" u="none" strike="noStrike" cap="none" dirty="0">
                <a:solidFill>
                  <a:srgbClr val="000000"/>
                </a:solidFill>
                <a:latin typeface="Calibri"/>
                <a:ea typeface="Calibri"/>
                <a:cs typeface="Calibri"/>
                <a:sym typeface="Calibri"/>
              </a:rPr>
              <a:t>το δίκτυο γνώσης</a:t>
            </a:r>
            <a:r>
              <a:rPr lang="el-GR" sz="14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Calibri"/>
              <a:ea typeface="Calibri"/>
              <a:cs typeface="Calibri"/>
              <a:sym typeface="Calibri"/>
            </a:endParaRPr>
          </a:p>
          <a:p>
            <a:pPr marL="627062" marR="0" lvl="2" indent="-88900" algn="just" rtl="0">
              <a:lnSpc>
                <a:spcPct val="100000"/>
              </a:lnSpc>
              <a:spcBef>
                <a:spcPts val="0"/>
              </a:spcBef>
              <a:spcAft>
                <a:spcPts val="0"/>
              </a:spcAft>
              <a:buClr>
                <a:srgbClr val="000000"/>
              </a:buClr>
              <a:buSzPts val="1400"/>
              <a:buFont typeface="Noto Sans Symbols"/>
              <a:buChar char="⮚"/>
            </a:pPr>
            <a:r>
              <a:rPr lang="el-GR" sz="1400" b="0" i="0" u="none" strike="noStrike" cap="none" dirty="0">
                <a:solidFill>
                  <a:srgbClr val="000000"/>
                </a:solidFill>
                <a:latin typeface="Calibri"/>
                <a:ea typeface="Calibri"/>
                <a:cs typeface="Calibri"/>
                <a:sym typeface="Calibri"/>
              </a:rPr>
              <a:t>	</a:t>
            </a:r>
            <a:r>
              <a:rPr lang="el-GR" sz="1400" b="1" i="0" u="none" strike="noStrike" cap="none" dirty="0">
                <a:solidFill>
                  <a:srgbClr val="000000"/>
                </a:solidFill>
                <a:latin typeface="Calibri"/>
                <a:ea typeface="Calibri"/>
                <a:cs typeface="Calibri"/>
                <a:sym typeface="Calibri"/>
              </a:rPr>
              <a:t>την ενίσχυση του αναστοχασμού</a:t>
            </a:r>
            <a:endParaRPr dirty="0"/>
          </a:p>
          <a:p>
            <a:pPr marL="627062" marR="0" lvl="2" indent="-88900" algn="just" rtl="0">
              <a:lnSpc>
                <a:spcPct val="100000"/>
              </a:lnSpc>
              <a:spcBef>
                <a:spcPts val="0"/>
              </a:spcBef>
              <a:spcAft>
                <a:spcPts val="0"/>
              </a:spcAft>
              <a:buClr>
                <a:srgbClr val="000000"/>
              </a:buClr>
              <a:buSzPts val="1400"/>
              <a:buFont typeface="Noto Sans Symbols"/>
              <a:buChar char="⮚"/>
            </a:pPr>
            <a:r>
              <a:rPr lang="el-GR" sz="1400" b="0" i="0" u="none" strike="noStrike" cap="none" dirty="0">
                <a:solidFill>
                  <a:srgbClr val="000000"/>
                </a:solidFill>
                <a:latin typeface="Calibri"/>
                <a:ea typeface="Calibri"/>
                <a:cs typeface="Calibri"/>
                <a:sym typeface="Calibri"/>
              </a:rPr>
              <a:t>	</a:t>
            </a:r>
            <a:r>
              <a:rPr lang="el-GR" sz="1400" b="1" i="0" u="none" strike="noStrike" cap="none" dirty="0">
                <a:solidFill>
                  <a:srgbClr val="000000"/>
                </a:solidFill>
                <a:latin typeface="Calibri"/>
                <a:ea typeface="Calibri"/>
                <a:cs typeface="Calibri"/>
                <a:sym typeface="Calibri"/>
              </a:rPr>
              <a:t>την καινοτομία</a:t>
            </a:r>
            <a:r>
              <a:rPr lang="el-GR" sz="14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Calibri"/>
              <a:ea typeface="Calibri"/>
              <a:cs typeface="Calibri"/>
              <a:sym typeface="Calibri"/>
            </a:endParaRPr>
          </a:p>
          <a:p>
            <a:pPr marL="627062" marR="0" lvl="2" indent="-88900" algn="just" rtl="0">
              <a:lnSpc>
                <a:spcPct val="100000"/>
              </a:lnSpc>
              <a:spcBef>
                <a:spcPts val="0"/>
              </a:spcBef>
              <a:spcAft>
                <a:spcPts val="0"/>
              </a:spcAft>
              <a:buClr>
                <a:srgbClr val="000000"/>
              </a:buClr>
              <a:buSzPts val="1400"/>
              <a:buFont typeface="Noto Sans Symbols"/>
              <a:buChar char="⮚"/>
            </a:pPr>
            <a:r>
              <a:rPr lang="el-GR" sz="1400" b="0" i="0" u="none" strike="noStrike" cap="none" dirty="0">
                <a:solidFill>
                  <a:srgbClr val="000000"/>
                </a:solidFill>
                <a:latin typeface="Calibri"/>
                <a:ea typeface="Calibri"/>
                <a:cs typeface="Calibri"/>
                <a:sym typeface="Calibri"/>
              </a:rPr>
              <a:t>	</a:t>
            </a:r>
            <a:r>
              <a:rPr lang="el-GR" sz="1400" b="1" i="0" u="none" strike="noStrike" cap="none" dirty="0">
                <a:solidFill>
                  <a:srgbClr val="000000"/>
                </a:solidFill>
                <a:latin typeface="Calibri"/>
                <a:ea typeface="Calibri"/>
                <a:cs typeface="Calibri"/>
                <a:sym typeface="Calibri"/>
              </a:rPr>
              <a:t>την επαγγελματική ανάπτυξη</a:t>
            </a:r>
            <a:endParaRPr sz="1400" b="1" i="0" u="none" strike="noStrike" cap="none" dirty="0">
              <a:solidFill>
                <a:srgbClr val="000000"/>
              </a:solidFill>
              <a:latin typeface="Calibri"/>
              <a:ea typeface="Calibri"/>
              <a:cs typeface="Calibri"/>
              <a:sym typeface="Calibri"/>
            </a:endParaRPr>
          </a:p>
          <a:p>
            <a:pPr marL="627062" marR="0" lvl="2" indent="0" algn="just" rtl="0">
              <a:lnSpc>
                <a:spcPct val="100000"/>
              </a:lnSpc>
              <a:spcBef>
                <a:spcPts val="0"/>
              </a:spcBef>
              <a:spcAft>
                <a:spcPts val="0"/>
              </a:spcAft>
              <a:buClr>
                <a:srgbClr val="000000"/>
              </a:buClr>
              <a:buSzPts val="1400"/>
              <a:buFont typeface="Noto Sans Symbols"/>
              <a:buNone/>
            </a:pPr>
            <a:endParaRPr sz="1400" b="1" i="0" u="none" strike="noStrike" cap="none" dirty="0">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400"/>
              <a:buFont typeface="Arial"/>
              <a:buChar char="•"/>
            </a:pPr>
            <a:r>
              <a:rPr lang="el-GR" sz="1400" b="0" i="0" u="none" strike="noStrike" cap="none" dirty="0">
                <a:solidFill>
                  <a:srgbClr val="000000"/>
                </a:solidFill>
                <a:latin typeface="Calibri"/>
                <a:ea typeface="Calibri"/>
                <a:cs typeface="Calibri"/>
                <a:sym typeface="Calibri"/>
              </a:rPr>
              <a:t>Παρόλα αυτά υπάρχει </a:t>
            </a:r>
            <a:r>
              <a:rPr lang="el-GR" dirty="0">
                <a:latin typeface="Calibri"/>
                <a:ea typeface="Calibri"/>
                <a:cs typeface="Calibri"/>
                <a:sym typeface="Calibri"/>
              </a:rPr>
              <a:t>έλλειμμα</a:t>
            </a:r>
            <a:r>
              <a:rPr lang="el-GR" sz="1400" b="0" i="0" u="none" strike="noStrike" cap="none" dirty="0">
                <a:solidFill>
                  <a:srgbClr val="000000"/>
                </a:solidFill>
                <a:latin typeface="Calibri"/>
                <a:ea typeface="Calibri"/>
                <a:cs typeface="Calibri"/>
                <a:sym typeface="Calibri"/>
              </a:rPr>
              <a:t> στην έρευνα για τις διασυνδεδεμένες Κοινότητες Πρακτικής όσον αφορά</a:t>
            </a:r>
            <a:endParaRPr sz="1400" b="0" i="0" u="none" strike="noStrike" cap="none" dirty="0">
              <a:solidFill>
                <a:srgbClr val="000000"/>
              </a:solidFill>
              <a:latin typeface="Calibri"/>
              <a:ea typeface="Calibri"/>
              <a:cs typeface="Calibri"/>
              <a:sym typeface="Calibri"/>
            </a:endParaRPr>
          </a:p>
          <a:p>
            <a:pPr marL="627062" marR="0" lvl="2" indent="-88900" algn="just" rtl="0">
              <a:lnSpc>
                <a:spcPct val="100000"/>
              </a:lnSpc>
              <a:spcBef>
                <a:spcPts val="0"/>
              </a:spcBef>
              <a:spcAft>
                <a:spcPts val="0"/>
              </a:spcAft>
              <a:buClr>
                <a:srgbClr val="000000"/>
              </a:buClr>
              <a:buSzPts val="1400"/>
              <a:buFont typeface="Noto Sans Symbols"/>
              <a:buChar char="⮚"/>
            </a:pPr>
            <a:r>
              <a:rPr lang="el-GR" sz="1400" b="0" i="0" u="none" strike="noStrike" cap="none" dirty="0">
                <a:solidFill>
                  <a:srgbClr val="000000"/>
                </a:solidFill>
                <a:latin typeface="Calibri"/>
                <a:ea typeface="Calibri"/>
                <a:cs typeface="Calibri"/>
                <a:sym typeface="Calibri"/>
              </a:rPr>
              <a:t>	</a:t>
            </a:r>
            <a:r>
              <a:rPr lang="el-GR" sz="1400" b="1" i="0" u="none" strike="noStrike" cap="none" dirty="0">
                <a:solidFill>
                  <a:srgbClr val="000000"/>
                </a:solidFill>
                <a:latin typeface="Calibri"/>
                <a:ea typeface="Calibri"/>
                <a:cs typeface="Calibri"/>
                <a:sym typeface="Calibri"/>
              </a:rPr>
              <a:t>την προοπτική της διασύνδεσης</a:t>
            </a:r>
            <a:endParaRPr sz="1400" b="0" i="0" u="none" strike="noStrike" cap="none" dirty="0">
              <a:solidFill>
                <a:srgbClr val="000000"/>
              </a:solidFill>
              <a:latin typeface="Calibri"/>
              <a:ea typeface="Calibri"/>
              <a:cs typeface="Calibri"/>
              <a:sym typeface="Calibri"/>
            </a:endParaRPr>
          </a:p>
          <a:p>
            <a:pPr marL="627062" marR="0" lvl="2" indent="-88900" algn="just" rtl="0">
              <a:lnSpc>
                <a:spcPct val="100000"/>
              </a:lnSpc>
              <a:spcBef>
                <a:spcPts val="0"/>
              </a:spcBef>
              <a:spcAft>
                <a:spcPts val="0"/>
              </a:spcAft>
              <a:buClr>
                <a:srgbClr val="000000"/>
              </a:buClr>
              <a:buSzPts val="1400"/>
              <a:buFont typeface="Noto Sans Symbols"/>
              <a:buChar char="⮚"/>
            </a:pPr>
            <a:r>
              <a:rPr lang="el-GR" sz="1400" b="0" i="0" u="none" strike="noStrike" cap="none" dirty="0">
                <a:solidFill>
                  <a:srgbClr val="000000"/>
                </a:solidFill>
                <a:latin typeface="Calibri"/>
                <a:ea typeface="Calibri"/>
                <a:cs typeface="Calibri"/>
                <a:sym typeface="Calibri"/>
              </a:rPr>
              <a:t>	</a:t>
            </a:r>
            <a:r>
              <a:rPr lang="el-GR" sz="1400" b="1" i="0" u="none" strike="noStrike" cap="none" dirty="0">
                <a:solidFill>
                  <a:srgbClr val="000000"/>
                </a:solidFill>
                <a:latin typeface="Calibri"/>
                <a:ea typeface="Calibri"/>
                <a:cs typeface="Calibri"/>
                <a:sym typeface="Calibri"/>
              </a:rPr>
              <a:t>την προοπτική της εντοπισμένης γνώσης</a:t>
            </a:r>
            <a:endParaRPr sz="1400" b="0" i="0" u="none" strike="noStrike" cap="none" dirty="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128"/>
        <p:cNvGrpSpPr/>
        <p:nvPr/>
      </p:nvGrpSpPr>
      <p:grpSpPr>
        <a:xfrm>
          <a:off x="0" y="0"/>
          <a:ext cx="0" cy="0"/>
          <a:chOff x="0" y="0"/>
          <a:chExt cx="0" cy="0"/>
        </a:xfrm>
      </p:grpSpPr>
      <p:pic>
        <p:nvPicPr>
          <p:cNvPr id="129" name="Google Shape;129;p11"/>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130" name="Google Shape;130;p11"/>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Θεωρητικό υπόβαθρο</a:t>
            </a:r>
            <a:endParaRPr sz="2800" b="1" i="1" u="none" strike="noStrike" cap="none">
              <a:solidFill>
                <a:srgbClr val="00B050"/>
              </a:solidFill>
              <a:latin typeface="Calibri"/>
              <a:ea typeface="Calibri"/>
              <a:cs typeface="Calibri"/>
              <a:sym typeface="Calibri"/>
            </a:endParaRPr>
          </a:p>
        </p:txBody>
      </p:sp>
      <p:sp>
        <p:nvSpPr>
          <p:cNvPr id="131" name="Google Shape;131;p11"/>
          <p:cNvSpPr/>
          <p:nvPr/>
        </p:nvSpPr>
        <p:spPr>
          <a:xfrm>
            <a:off x="-6701" y="407380"/>
            <a:ext cx="7323909" cy="646331"/>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l-GR" sz="2400" b="1" i="0" u="none" strike="noStrike" cap="none">
                <a:solidFill>
                  <a:srgbClr val="FF0000"/>
                </a:solidFill>
                <a:latin typeface="Calibri"/>
                <a:ea typeface="Calibri"/>
                <a:cs typeface="Calibri"/>
                <a:sym typeface="Calibri"/>
              </a:rPr>
              <a:t>Θεμελίωση της γνώσης</a:t>
            </a:r>
            <a:endParaRPr/>
          </a:p>
        </p:txBody>
      </p:sp>
      <p:sp>
        <p:nvSpPr>
          <p:cNvPr id="132" name="Google Shape;132;p11"/>
          <p:cNvSpPr/>
          <p:nvPr/>
        </p:nvSpPr>
        <p:spPr>
          <a:xfrm>
            <a:off x="0" y="1131875"/>
            <a:ext cx="9144000" cy="4011600"/>
          </a:xfrm>
          <a:prstGeom prst="rect">
            <a:avLst/>
          </a:prstGeom>
          <a:noFill/>
          <a:ln>
            <a:noFill/>
          </a:ln>
        </p:spPr>
        <p:txBody>
          <a:bodyPr spcFirstLastPara="1" wrap="square" lIns="91425" tIns="45700" rIns="91425" bIns="45700" anchor="t" anchorCtr="0">
            <a:spAutoFit/>
          </a:bodyPr>
          <a:lstStyle/>
          <a:p>
            <a:pPr marL="285750" marR="0" lvl="0" indent="-292100" algn="just" rtl="0">
              <a:lnSpc>
                <a:spcPct val="100000"/>
              </a:lnSpc>
              <a:spcBef>
                <a:spcPts val="0"/>
              </a:spcBef>
              <a:spcAft>
                <a:spcPts val="0"/>
              </a:spcAft>
              <a:buClr>
                <a:srgbClr val="000000"/>
              </a:buClr>
              <a:buSzPts val="1500"/>
              <a:buFont typeface="Arial"/>
              <a:buChar char="•"/>
            </a:pPr>
            <a:r>
              <a:rPr lang="el-GR" sz="1500" b="0" i="0" u="none" strike="noStrike" cap="none" dirty="0">
                <a:solidFill>
                  <a:srgbClr val="000000"/>
                </a:solidFill>
                <a:latin typeface="Calibri"/>
                <a:ea typeface="Calibri"/>
                <a:cs typeface="Calibri"/>
                <a:sym typeface="Calibri"/>
              </a:rPr>
              <a:t>Η παρούσα εργασία εστιάζει στην επίδραση των CoP στη γνώση των εκπαιδευόμενων</a:t>
            </a:r>
            <a:endParaRPr sz="1500" b="1" i="0" u="none" strike="noStrike" cap="none" dirty="0">
              <a:solidFill>
                <a:srgbClr val="000000"/>
              </a:solidFill>
              <a:latin typeface="Calibri"/>
              <a:ea typeface="Calibri"/>
              <a:cs typeface="Calibri"/>
              <a:sym typeface="Calibri"/>
            </a:endParaRPr>
          </a:p>
          <a:p>
            <a:pPr marL="611188" marR="0" lvl="0" indent="0" algn="just" rtl="0">
              <a:lnSpc>
                <a:spcPct val="100000"/>
              </a:lnSpc>
              <a:spcBef>
                <a:spcPts val="0"/>
              </a:spcBef>
              <a:spcAft>
                <a:spcPts val="0"/>
              </a:spcAft>
              <a:buNone/>
            </a:pPr>
            <a:endParaRPr sz="1500" b="0" i="0" u="none" strike="noStrike" cap="none" dirty="0">
              <a:solidFill>
                <a:srgbClr val="000000"/>
              </a:solidFill>
              <a:latin typeface="Calibri"/>
              <a:ea typeface="Calibri"/>
              <a:cs typeface="Calibri"/>
              <a:sym typeface="Calibri"/>
            </a:endParaRPr>
          </a:p>
          <a:p>
            <a:pPr marL="285750" marR="0" lvl="0" indent="-292100" algn="l" rtl="0">
              <a:lnSpc>
                <a:spcPct val="100000"/>
              </a:lnSpc>
              <a:spcBef>
                <a:spcPts val="0"/>
              </a:spcBef>
              <a:spcAft>
                <a:spcPts val="0"/>
              </a:spcAft>
              <a:buClr>
                <a:srgbClr val="000000"/>
              </a:buClr>
              <a:buSzPts val="1500"/>
              <a:buFont typeface="Arial"/>
              <a:buChar char="•"/>
            </a:pPr>
            <a:r>
              <a:rPr lang="el-GR" sz="1500" b="0" i="0" u="none" strike="noStrike" cap="none" dirty="0">
                <a:solidFill>
                  <a:srgbClr val="000000"/>
                </a:solidFill>
                <a:latin typeface="Calibri"/>
                <a:ea typeface="Calibri"/>
                <a:cs typeface="Calibri"/>
                <a:sym typeface="Calibri"/>
              </a:rPr>
              <a:t>Εισάγεται ο όρος «επιστημολογικές πεποιθήσεις» (epistemological beliefs), ο οποίος εξετάζει τις πεποιθήσεις των ανθρώπων για τη «γνώση και το γνωρίζειν»</a:t>
            </a:r>
            <a:endParaRPr sz="1500" dirty="0"/>
          </a:p>
          <a:p>
            <a:pPr marL="285750" marR="0" lvl="0" indent="-196850" algn="l" rtl="0">
              <a:lnSpc>
                <a:spcPct val="100000"/>
              </a:lnSpc>
              <a:spcBef>
                <a:spcPts val="0"/>
              </a:spcBef>
              <a:spcAft>
                <a:spcPts val="0"/>
              </a:spcAft>
              <a:buClr>
                <a:srgbClr val="000000"/>
              </a:buClr>
              <a:buSzPts val="1400"/>
              <a:buFont typeface="Arial"/>
              <a:buNone/>
            </a:pPr>
            <a:endParaRPr sz="1500" b="1" i="0" u="none" strike="noStrike" cap="none" dirty="0">
              <a:solidFill>
                <a:srgbClr val="000000"/>
              </a:solidFill>
              <a:latin typeface="Calibri"/>
              <a:ea typeface="Calibri"/>
              <a:cs typeface="Calibri"/>
              <a:sym typeface="Calibri"/>
            </a:endParaRPr>
          </a:p>
          <a:p>
            <a:pPr marL="285750" marR="0" lvl="0" indent="-292100" algn="l" rtl="0">
              <a:lnSpc>
                <a:spcPct val="100000"/>
              </a:lnSpc>
              <a:spcBef>
                <a:spcPts val="0"/>
              </a:spcBef>
              <a:spcAft>
                <a:spcPts val="0"/>
              </a:spcAft>
              <a:buClr>
                <a:srgbClr val="000000"/>
              </a:buClr>
              <a:buSzPts val="1500"/>
              <a:buFont typeface="Arial"/>
              <a:buChar char="•"/>
            </a:pPr>
            <a:r>
              <a:rPr lang="el-GR" sz="1500" b="0" i="0" u="none" strike="noStrike" cap="none" dirty="0">
                <a:solidFill>
                  <a:srgbClr val="000000"/>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Διευρύνθηκε σε «επιστημονικές πεποιθήσεις»</a:t>
            </a:r>
            <a:r>
              <a:rPr lang="el-GR" sz="1500" b="0" i="0" u="none" strike="noStrike" cap="none" dirty="0">
                <a:solidFill>
                  <a:srgbClr val="000000"/>
                </a:solidFill>
                <a:latin typeface="Calibri"/>
                <a:ea typeface="Calibri"/>
                <a:cs typeface="Calibri"/>
                <a:sym typeface="Calibri"/>
              </a:rPr>
              <a:t> (epistemic beliefs), συμπεριλαμβάνοντας τις πεποιθήσεις ερευνητών και φοιτητών</a:t>
            </a:r>
            <a:endParaRPr sz="1500" b="0" i="0" u="none" strike="noStrike" cap="none" dirty="0">
              <a:solidFill>
                <a:srgbClr val="000000"/>
              </a:solidFill>
              <a:latin typeface="Calibri"/>
              <a:ea typeface="Calibri"/>
              <a:cs typeface="Calibri"/>
              <a:sym typeface="Calibri"/>
            </a:endParaRPr>
          </a:p>
          <a:p>
            <a:pPr marL="627063" marR="0" lvl="2" indent="0" algn="just" rtl="0">
              <a:lnSpc>
                <a:spcPct val="100000"/>
              </a:lnSpc>
              <a:spcBef>
                <a:spcPts val="0"/>
              </a:spcBef>
              <a:spcAft>
                <a:spcPts val="0"/>
              </a:spcAft>
              <a:buClr>
                <a:srgbClr val="000000"/>
              </a:buClr>
              <a:buSzPts val="1400"/>
              <a:buFont typeface="Noto Sans Symbols"/>
              <a:buNone/>
            </a:pPr>
            <a:endParaRPr sz="1500" b="1" i="0" u="none" strike="noStrike" cap="none" dirty="0">
              <a:solidFill>
                <a:srgbClr val="000000"/>
              </a:solidFill>
              <a:latin typeface="Calibri"/>
              <a:ea typeface="Calibri"/>
              <a:cs typeface="Calibri"/>
              <a:sym typeface="Calibri"/>
            </a:endParaRPr>
          </a:p>
          <a:p>
            <a:pPr marL="285750" marR="0" lvl="0" indent="-292100" algn="l" rtl="0">
              <a:lnSpc>
                <a:spcPct val="100000"/>
              </a:lnSpc>
              <a:spcBef>
                <a:spcPts val="0"/>
              </a:spcBef>
              <a:spcAft>
                <a:spcPts val="0"/>
              </a:spcAft>
              <a:buClr>
                <a:srgbClr val="000000"/>
              </a:buClr>
              <a:buSzPts val="1500"/>
              <a:buFont typeface="Arial"/>
              <a:buChar char="•"/>
            </a:pPr>
            <a:r>
              <a:rPr lang="el-GR" sz="1500" b="0" i="0" u="none" strike="noStrike" cap="none" dirty="0">
                <a:solidFill>
                  <a:srgbClr val="000000"/>
                </a:solidFill>
                <a:latin typeface="Calibri"/>
                <a:ea typeface="Calibri"/>
                <a:cs typeface="Calibri"/>
                <a:sym typeface="Calibri"/>
              </a:rPr>
              <a:t>Τελικά επικράτησε η «θεμελίωση της γνώσης» (epistemic cognition), ο οποίος περιλαμβάνει τη διαδικασία μέσω της οποίας </a:t>
            </a:r>
            <a:r>
              <a:rPr lang="el-GR" sz="1500" dirty="0">
                <a:latin typeface="Calibri"/>
                <a:ea typeface="Calibri"/>
                <a:cs typeface="Calibri"/>
                <a:sym typeface="Calibri"/>
              </a:rPr>
              <a:t>συντελείται</a:t>
            </a:r>
            <a:r>
              <a:rPr lang="el-GR" sz="1500" b="0" i="0" u="none" strike="noStrike" cap="none" dirty="0">
                <a:solidFill>
                  <a:srgbClr val="000000"/>
                </a:solidFill>
                <a:latin typeface="Calibri"/>
                <a:ea typeface="Calibri"/>
                <a:cs typeface="Calibri"/>
                <a:sym typeface="Calibri"/>
              </a:rPr>
              <a:t> η γνώση και το γνωρίζειν και αναφέρεται</a:t>
            </a:r>
            <a:endParaRPr sz="1500" b="0" i="0" u="none" strike="noStrike" cap="none" dirty="0">
              <a:solidFill>
                <a:srgbClr val="000000"/>
              </a:solidFill>
              <a:latin typeface="Calibri"/>
              <a:ea typeface="Calibri"/>
              <a:cs typeface="Calibri"/>
              <a:sym typeface="Calibri"/>
            </a:endParaRPr>
          </a:p>
          <a:p>
            <a:pPr marL="627063" marR="0" lvl="2" indent="-95250" algn="just" rtl="0">
              <a:lnSpc>
                <a:spcPct val="100000"/>
              </a:lnSpc>
              <a:spcBef>
                <a:spcPts val="0"/>
              </a:spcBef>
              <a:spcAft>
                <a:spcPts val="0"/>
              </a:spcAft>
              <a:buClr>
                <a:srgbClr val="000000"/>
              </a:buClr>
              <a:buSzPts val="1500"/>
              <a:buFont typeface="Noto Sans Symbols"/>
              <a:buChar char="⮚"/>
            </a:pPr>
            <a:r>
              <a:rPr lang="el-GR" sz="1500" b="0" i="0" u="none" strike="noStrike" cap="none" dirty="0">
                <a:solidFill>
                  <a:srgbClr val="000000"/>
                </a:solidFill>
                <a:latin typeface="Calibri"/>
                <a:ea typeface="Calibri"/>
                <a:cs typeface="Calibri"/>
                <a:sym typeface="Calibri"/>
              </a:rPr>
              <a:t> </a:t>
            </a:r>
            <a:r>
              <a:rPr lang="el-GR" sz="1500" b="1" i="0" u="none" strike="noStrike" cap="none" dirty="0">
                <a:solidFill>
                  <a:srgbClr val="000000"/>
                </a:solidFill>
                <a:latin typeface="Calibri"/>
                <a:ea typeface="Calibri"/>
                <a:cs typeface="Calibri"/>
                <a:sym typeface="Calibri"/>
              </a:rPr>
              <a:t>στην ίδια τη γνώση του μαθητή</a:t>
            </a:r>
            <a:endParaRPr sz="1500" b="1" i="0" u="none" strike="noStrike" cap="none" dirty="0">
              <a:solidFill>
                <a:srgbClr val="000000"/>
              </a:solidFill>
              <a:latin typeface="Calibri"/>
              <a:ea typeface="Calibri"/>
              <a:cs typeface="Calibri"/>
              <a:sym typeface="Calibri"/>
            </a:endParaRPr>
          </a:p>
          <a:p>
            <a:pPr marL="627063" marR="0" lvl="2" indent="-95250" algn="just" rtl="0">
              <a:lnSpc>
                <a:spcPct val="100000"/>
              </a:lnSpc>
              <a:spcBef>
                <a:spcPts val="0"/>
              </a:spcBef>
              <a:spcAft>
                <a:spcPts val="0"/>
              </a:spcAft>
              <a:buClr>
                <a:srgbClr val="000000"/>
              </a:buClr>
              <a:buSzPts val="1500"/>
              <a:buFont typeface="Noto Sans Symbols"/>
              <a:buChar char="⮚"/>
            </a:pPr>
            <a:r>
              <a:rPr lang="el-GR" sz="1500" b="1" i="0" u="none" strike="noStrike" cap="none" dirty="0">
                <a:solidFill>
                  <a:srgbClr val="000000"/>
                </a:solidFill>
                <a:latin typeface="Calibri"/>
                <a:ea typeface="Calibri"/>
                <a:cs typeface="Calibri"/>
                <a:sym typeface="Calibri"/>
              </a:rPr>
              <a:t> στο γιατί αποτελεί γνώση</a:t>
            </a:r>
            <a:endParaRPr sz="1500" b="1" dirty="0"/>
          </a:p>
          <a:p>
            <a:pPr marL="627063" marR="0" lvl="2" indent="-95250" algn="just" rtl="0">
              <a:lnSpc>
                <a:spcPct val="100000"/>
              </a:lnSpc>
              <a:spcBef>
                <a:spcPts val="0"/>
              </a:spcBef>
              <a:spcAft>
                <a:spcPts val="0"/>
              </a:spcAft>
              <a:buClr>
                <a:srgbClr val="000000"/>
              </a:buClr>
              <a:buSzPts val="1500"/>
              <a:buFont typeface="Noto Sans Symbols"/>
              <a:buChar char="⮚"/>
            </a:pPr>
            <a:r>
              <a:rPr lang="el-GR" sz="1500" b="1" i="0" u="none" strike="noStrike" cap="none" dirty="0">
                <a:solidFill>
                  <a:srgbClr val="000000"/>
                </a:solidFill>
                <a:latin typeface="Calibri"/>
                <a:ea typeface="Calibri"/>
                <a:cs typeface="Calibri"/>
                <a:sym typeface="Calibri"/>
              </a:rPr>
              <a:t> στο πως δημιουργήθηκε ή διαπραγματεύτηκε μεταξύ συνεργατών</a:t>
            </a:r>
            <a:endParaRPr sz="1500" b="1" dirty="0"/>
          </a:p>
          <a:p>
            <a:pPr marL="627063" marR="0" lvl="2" indent="-95250" algn="just" rtl="0">
              <a:lnSpc>
                <a:spcPct val="100000"/>
              </a:lnSpc>
              <a:spcBef>
                <a:spcPts val="0"/>
              </a:spcBef>
              <a:spcAft>
                <a:spcPts val="0"/>
              </a:spcAft>
              <a:buClr>
                <a:srgbClr val="000000"/>
              </a:buClr>
              <a:buSzPts val="1500"/>
              <a:buFont typeface="Noto Sans Symbols"/>
              <a:buChar char="⮚"/>
            </a:pPr>
            <a:r>
              <a:rPr lang="el-GR" sz="1500" b="1" i="0" u="none" strike="noStrike" cap="none" dirty="0">
                <a:solidFill>
                  <a:srgbClr val="000000"/>
                </a:solidFill>
                <a:latin typeface="Calibri"/>
                <a:ea typeface="Calibri"/>
                <a:cs typeface="Calibri"/>
                <a:sym typeface="Calibri"/>
              </a:rPr>
              <a:t> στους τρόπους με τους οποίους χρησιμοποιείται ή μπορεί να χρησιμοποιηθεί</a:t>
            </a:r>
            <a:endParaRPr sz="1500" b="1" dirty="0"/>
          </a:p>
          <a:p>
            <a:pPr marL="627063" marR="0" lvl="2" indent="0" algn="just" rtl="0">
              <a:lnSpc>
                <a:spcPct val="100000"/>
              </a:lnSpc>
              <a:spcBef>
                <a:spcPts val="0"/>
              </a:spcBef>
              <a:spcAft>
                <a:spcPts val="0"/>
              </a:spcAft>
              <a:buClr>
                <a:srgbClr val="000000"/>
              </a:buClr>
              <a:buSzPts val="1400"/>
              <a:buFont typeface="Noto Sans Symbols"/>
              <a:buNone/>
            </a:pPr>
            <a:endParaRPr sz="1500" b="1" i="0" u="none" strike="noStrike" cap="none" dirty="0">
              <a:solidFill>
                <a:srgbClr val="000000"/>
              </a:solidFill>
              <a:latin typeface="Calibri"/>
              <a:ea typeface="Calibri"/>
              <a:cs typeface="Calibri"/>
              <a:sym typeface="Calibri"/>
            </a:endParaRPr>
          </a:p>
          <a:p>
            <a:pPr marL="285750" marR="0" lvl="0" indent="-292100" algn="l" rtl="0">
              <a:lnSpc>
                <a:spcPct val="100000"/>
              </a:lnSpc>
              <a:spcBef>
                <a:spcPts val="0"/>
              </a:spcBef>
              <a:spcAft>
                <a:spcPts val="0"/>
              </a:spcAft>
              <a:buClr>
                <a:srgbClr val="000000"/>
              </a:buClr>
              <a:buSzPts val="1500"/>
              <a:buFont typeface="Arial"/>
              <a:buChar char="•"/>
            </a:pPr>
            <a:r>
              <a:rPr lang="el-GR" sz="1500" b="0" i="0" u="none" strike="noStrike" cap="none" dirty="0">
                <a:solidFill>
                  <a:srgbClr val="000000"/>
                </a:solidFill>
                <a:latin typeface="Calibri"/>
                <a:ea typeface="Calibri"/>
                <a:cs typeface="Calibri"/>
                <a:sym typeface="Calibri"/>
              </a:rPr>
              <a:t>Στην παρούσα έρευνα διερευνήθηκαν οι μεταβλητές που υιοθετήθηκαν έτσι ώστε να αντικατοπτρίζουν την προσέγγιση της </a:t>
            </a:r>
            <a:r>
              <a:rPr lang="el-GR" sz="1500" dirty="0">
                <a:latin typeface="Calibri"/>
                <a:ea typeface="Calibri"/>
                <a:cs typeface="Calibri"/>
                <a:sym typeface="Calibri"/>
              </a:rPr>
              <a:t>ενσωματομένη </a:t>
            </a:r>
            <a:r>
              <a:rPr lang="el-GR" sz="1500" b="0" i="0" u="none" strike="noStrike" cap="none" dirty="0">
                <a:solidFill>
                  <a:srgbClr val="000000"/>
                </a:solidFill>
                <a:latin typeface="Calibri"/>
                <a:ea typeface="Calibri"/>
                <a:cs typeface="Calibri"/>
                <a:sym typeface="Calibri"/>
              </a:rPr>
              <a:t>μάθησης (situated learning) </a:t>
            </a:r>
            <a:endParaRPr sz="1500" b="0" i="0" u="none" strike="noStrike" cap="none" dirty="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136"/>
        <p:cNvGrpSpPr/>
        <p:nvPr/>
      </p:nvGrpSpPr>
      <p:grpSpPr>
        <a:xfrm>
          <a:off x="0" y="0"/>
          <a:ext cx="0" cy="0"/>
          <a:chOff x="0" y="0"/>
          <a:chExt cx="0" cy="0"/>
        </a:xfrm>
      </p:grpSpPr>
      <p:pic>
        <p:nvPicPr>
          <p:cNvPr id="137" name="Google Shape;137;p12"/>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138" name="Google Shape;138;p12"/>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Ερευνητική – Πειραματική Διαδικασία</a:t>
            </a:r>
            <a:endParaRPr sz="2800" b="1" i="1" u="none" strike="noStrike" cap="none">
              <a:solidFill>
                <a:srgbClr val="00B050"/>
              </a:solidFill>
              <a:latin typeface="Calibri"/>
              <a:ea typeface="Calibri"/>
              <a:cs typeface="Calibri"/>
              <a:sym typeface="Calibri"/>
            </a:endParaRPr>
          </a:p>
        </p:txBody>
      </p:sp>
      <p:sp>
        <p:nvSpPr>
          <p:cNvPr id="139" name="Google Shape;139;p12"/>
          <p:cNvSpPr/>
          <p:nvPr/>
        </p:nvSpPr>
        <p:spPr>
          <a:xfrm>
            <a:off x="0" y="1044797"/>
            <a:ext cx="9144001" cy="190821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000" b="1" i="0" u="none" strike="noStrike" cap="none">
                <a:solidFill>
                  <a:srgbClr val="FF0000"/>
                </a:solidFill>
                <a:latin typeface="Calibri"/>
                <a:ea typeface="Calibri"/>
                <a:cs typeface="Calibri"/>
                <a:sym typeface="Calibri"/>
              </a:rPr>
              <a:t>Σχεδιασμός έρευνας</a:t>
            </a:r>
            <a:endParaRPr/>
          </a:p>
          <a:p>
            <a:pPr marL="0" marR="0" lvl="0" indent="0" algn="just"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a:p>
            <a:pPr marL="285750" marR="0" lvl="0" indent="-285750" algn="just" rtl="0">
              <a:lnSpc>
                <a:spcPct val="100000"/>
              </a:lnSpc>
              <a:spcBef>
                <a:spcPts val="0"/>
              </a:spcBef>
              <a:spcAft>
                <a:spcPts val="0"/>
              </a:spcAft>
              <a:buClr>
                <a:srgbClr val="000000"/>
              </a:buClr>
              <a:buSzPts val="1400"/>
              <a:buFont typeface="Arial"/>
              <a:buChar char="•"/>
            </a:pPr>
            <a:r>
              <a:rPr lang="el-GR">
                <a:latin typeface="Calibri"/>
                <a:ea typeface="Calibri"/>
                <a:cs typeface="Calibri"/>
                <a:sym typeface="Calibri"/>
              </a:rPr>
              <a:t>Μικτή</a:t>
            </a:r>
            <a:r>
              <a:rPr lang="el-GR" sz="1400" b="0" i="0" u="none" strike="noStrike" cap="none">
                <a:solidFill>
                  <a:srgbClr val="000000"/>
                </a:solidFill>
                <a:latin typeface="Calibri"/>
                <a:ea typeface="Calibri"/>
                <a:cs typeface="Calibri"/>
                <a:sym typeface="Calibri"/>
              </a:rPr>
              <a:t> μέθοδος (Ποσοτική – Ποιοτική)</a:t>
            </a:r>
            <a:endParaRPr sz="1400" b="1" i="0" u="none" strike="noStrike" cap="none">
              <a:solidFill>
                <a:srgbClr val="000000"/>
              </a:solidFill>
              <a:latin typeface="Calibri"/>
              <a:ea typeface="Calibri"/>
              <a:cs typeface="Calibri"/>
              <a:sym typeface="Calibri"/>
            </a:endParaRPr>
          </a:p>
          <a:p>
            <a:pPr marL="611188" marR="0" lvl="0" indent="0" algn="just"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400"/>
              <a:buFont typeface="Arial"/>
              <a:buChar char="•"/>
            </a:pPr>
            <a:r>
              <a:rPr lang="el-GR" sz="1400" b="1" i="0" u="none" strike="noStrike" cap="none">
                <a:solidFill>
                  <a:srgbClr val="000000"/>
                </a:solidFill>
                <a:latin typeface="Calibri"/>
                <a:ea typeface="Calibri"/>
                <a:cs typeface="Calibri"/>
                <a:sym typeface="Calibri"/>
              </a:rPr>
              <a:t>1</a:t>
            </a:r>
            <a:r>
              <a:rPr lang="el-GR" sz="1400" b="1" i="0" u="none" strike="noStrike" cap="none" baseline="30000">
                <a:solidFill>
                  <a:srgbClr val="000000"/>
                </a:solidFill>
                <a:latin typeface="Calibri"/>
                <a:ea typeface="Calibri"/>
                <a:cs typeface="Calibri"/>
                <a:sym typeface="Calibri"/>
              </a:rPr>
              <a:t>η</a:t>
            </a:r>
            <a:r>
              <a:rPr lang="el-GR" sz="1400" b="1" i="0" u="none" strike="noStrike" cap="none">
                <a:solidFill>
                  <a:srgbClr val="000000"/>
                </a:solidFill>
                <a:latin typeface="Calibri"/>
                <a:ea typeface="Calibri"/>
                <a:cs typeface="Calibri"/>
                <a:sym typeface="Calibri"/>
              </a:rPr>
              <a:t> φάση:</a:t>
            </a:r>
            <a:r>
              <a:rPr lang="el-GR" sz="1400" b="0" i="0" u="none" strike="noStrike" cap="none">
                <a:solidFill>
                  <a:srgbClr val="000000"/>
                </a:solidFill>
                <a:latin typeface="Calibri"/>
                <a:ea typeface="Calibri"/>
                <a:cs typeface="Calibri"/>
                <a:sym typeface="Calibri"/>
              </a:rPr>
              <a:t> Μελέτη της επίδρασης των CoP στη δημιουργικότητα και τη γνώση των φοιτητών</a:t>
            </a:r>
            <a:endParaRPr/>
          </a:p>
          <a:p>
            <a:pPr marL="285750" marR="0" lvl="0" indent="-19685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400"/>
              <a:buFont typeface="Arial"/>
              <a:buChar char="•"/>
            </a:pPr>
            <a:r>
              <a:rPr lang="el-GR" sz="1400" b="1" i="0" u="none" strike="noStrike" cap="none">
                <a:solidFill>
                  <a:srgbClr val="000000"/>
                </a:solidFill>
                <a:latin typeface="Calibri"/>
                <a:ea typeface="Calibri"/>
                <a:cs typeface="Calibri"/>
                <a:sym typeface="Calibri"/>
              </a:rPr>
              <a:t>2</a:t>
            </a:r>
            <a:r>
              <a:rPr lang="el-GR" sz="1400" b="1" i="0" u="none" strike="noStrike" cap="none" baseline="30000">
                <a:solidFill>
                  <a:srgbClr val="000000"/>
                </a:solidFill>
                <a:latin typeface="Calibri"/>
                <a:ea typeface="Calibri"/>
                <a:cs typeface="Calibri"/>
                <a:sym typeface="Calibri"/>
              </a:rPr>
              <a:t>η</a:t>
            </a:r>
            <a:r>
              <a:rPr lang="el-GR" sz="1400" b="1" i="0" u="none" strike="noStrike" cap="none">
                <a:solidFill>
                  <a:srgbClr val="000000"/>
                </a:solidFill>
                <a:latin typeface="Calibri"/>
                <a:ea typeface="Calibri"/>
                <a:cs typeface="Calibri"/>
                <a:sym typeface="Calibri"/>
              </a:rPr>
              <a:t> φάση: </a:t>
            </a:r>
            <a:r>
              <a:rPr lang="el-GR" sz="1400" b="0" i="0" u="none" strike="noStrike" cap="none">
                <a:solidFill>
                  <a:srgbClr val="000000"/>
                </a:solidFill>
                <a:latin typeface="Calibri"/>
                <a:ea typeface="Calibri"/>
                <a:cs typeface="Calibri"/>
                <a:sym typeface="Calibri"/>
              </a:rPr>
              <a:t>Συλλογή δεδομένων για την εις βάθος κατανόηση του τρόπου θεμελίωσης της γνώσης από τους φοιτητές-μέλη των CoP, λόγω της συμμετοχής τους σε αυτές</a:t>
            </a:r>
            <a:endParaRPr sz="1400" b="0" i="0" u="none" strike="noStrike" cap="none">
              <a:solidFill>
                <a:srgbClr val="000000"/>
              </a:solidFill>
              <a:latin typeface="Calibri"/>
              <a:ea typeface="Calibri"/>
              <a:cs typeface="Calibri"/>
              <a:sym typeface="Calibri"/>
            </a:endParaRPr>
          </a:p>
        </p:txBody>
      </p:sp>
      <p:sp>
        <p:nvSpPr>
          <p:cNvPr id="140" name="Google Shape;140;p12"/>
          <p:cNvSpPr/>
          <p:nvPr/>
        </p:nvSpPr>
        <p:spPr>
          <a:xfrm>
            <a:off x="-1" y="3182751"/>
            <a:ext cx="9144001" cy="147732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000" b="1" i="0" u="none" strike="noStrike" cap="none">
                <a:solidFill>
                  <a:srgbClr val="FF0000"/>
                </a:solidFill>
                <a:latin typeface="Calibri"/>
                <a:ea typeface="Calibri"/>
                <a:cs typeface="Calibri"/>
                <a:sym typeface="Calibri"/>
              </a:rPr>
              <a:t>Συμμετέχοντες</a:t>
            </a:r>
            <a:endParaRPr sz="2000" b="1" i="0" u="none" strike="noStrike" cap="none">
              <a:solidFill>
                <a:srgbClr val="FF0000"/>
              </a:solidFill>
              <a:latin typeface="Calibri"/>
              <a:ea typeface="Calibri"/>
              <a:cs typeface="Calibri"/>
              <a:sym typeface="Calibri"/>
            </a:endParaRPr>
          </a:p>
          <a:p>
            <a:pPr marL="0" marR="0" lvl="0" indent="0" algn="just"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a:p>
            <a:pPr marL="285750" marR="0" lvl="0" indent="-285750" algn="just"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38 προπτυχιακοί φοιτητές, τριτοετείς (26 Γ – 12 Α)</a:t>
            </a:r>
            <a:endParaRPr/>
          </a:p>
          <a:p>
            <a:pPr marL="285750" marR="0" lvl="0" indent="-285750" algn="l"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Ηλικία 21 – 24 (Μ = 22.4)</a:t>
            </a:r>
            <a:endParaRPr/>
          </a:p>
          <a:p>
            <a:pPr marL="285750" marR="0" lvl="0" indent="-285750" algn="l"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Μάθημα: Σχεδίαση και Ανάπτυξη Ιστού, 13 εβδομάδες, 180 λεπτά/εβδομάδα</a:t>
            </a:r>
            <a:endParaRPr sz="14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Δύο ομάδες με ίδιες βασικές γνώσεις: Ομάδα 1 (Ν=21) – πειραματική ομάδα, Ομάδα 2 (Ν=17) – ομάδα ελέγχου</a:t>
            </a:r>
            <a:endParaRPr sz="1400" b="0" i="0" u="none" strike="noStrike" cap="none">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144"/>
        <p:cNvGrpSpPr/>
        <p:nvPr/>
      </p:nvGrpSpPr>
      <p:grpSpPr>
        <a:xfrm>
          <a:off x="0" y="0"/>
          <a:ext cx="0" cy="0"/>
          <a:chOff x="0" y="0"/>
          <a:chExt cx="0" cy="0"/>
        </a:xfrm>
      </p:grpSpPr>
      <p:pic>
        <p:nvPicPr>
          <p:cNvPr id="145" name="Google Shape;145;p13"/>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146" name="Google Shape;146;p13"/>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Ερευνητική – Πειραματική Διαδικασία</a:t>
            </a:r>
            <a:endParaRPr sz="2800" b="1" i="1" u="none" strike="noStrike" cap="none">
              <a:solidFill>
                <a:srgbClr val="00B050"/>
              </a:solidFill>
              <a:latin typeface="Calibri"/>
              <a:ea typeface="Calibri"/>
              <a:cs typeface="Calibri"/>
              <a:sym typeface="Calibri"/>
            </a:endParaRPr>
          </a:p>
        </p:txBody>
      </p:sp>
      <p:sp>
        <p:nvSpPr>
          <p:cNvPr id="147" name="Google Shape;147;p13"/>
          <p:cNvSpPr/>
          <p:nvPr/>
        </p:nvSpPr>
        <p:spPr>
          <a:xfrm>
            <a:off x="0" y="771009"/>
            <a:ext cx="5216434" cy="384720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000" b="1" i="0" u="none" strike="noStrike" cap="none">
                <a:solidFill>
                  <a:srgbClr val="FF0000"/>
                </a:solidFill>
                <a:latin typeface="Calibri"/>
                <a:ea typeface="Calibri"/>
                <a:cs typeface="Calibri"/>
                <a:sym typeface="Calibri"/>
              </a:rPr>
              <a:t>Διαδικασία</a:t>
            </a:r>
            <a:endParaRPr sz="2000" b="1" i="0" u="none" strike="noStrike" cap="none">
              <a:solidFill>
                <a:srgbClr val="FF0000"/>
              </a:solidFill>
              <a:latin typeface="Calibri"/>
              <a:ea typeface="Calibri"/>
              <a:cs typeface="Calibri"/>
              <a:sym typeface="Calibri"/>
            </a:endParaRPr>
          </a:p>
          <a:p>
            <a:pPr marL="0" marR="0" lvl="0" indent="0" algn="just"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a:p>
            <a:pPr marL="182563" marR="0" lvl="0" indent="-182563" algn="just"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Μάθηση βασισμένη σε πρόβλημα (problem-based learning)</a:t>
            </a:r>
            <a:endParaRPr sz="1400" b="1" i="0" u="none" strike="noStrike" cap="none">
              <a:solidFill>
                <a:srgbClr val="000000"/>
              </a:solidFill>
              <a:latin typeface="Calibri"/>
              <a:ea typeface="Calibri"/>
              <a:cs typeface="Calibri"/>
              <a:sym typeface="Calibri"/>
            </a:endParaRPr>
          </a:p>
          <a:p>
            <a:pPr marL="182563" marR="0" lvl="0" indent="-182563" algn="just"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a:p>
            <a:pPr marL="182563" marR="0" lvl="0" indent="-182563" algn="l"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Η κοινωνική υποδομή</a:t>
            </a:r>
            <a:endParaRPr/>
          </a:p>
          <a:p>
            <a:pPr marL="182563" marR="0" lvl="0" indent="-182563" algn="l" rtl="0">
              <a:lnSpc>
                <a:spcPct val="100000"/>
              </a:lnSpc>
              <a:spcBef>
                <a:spcPts val="0"/>
              </a:spcBef>
              <a:spcAft>
                <a:spcPts val="0"/>
              </a:spcAft>
              <a:buNone/>
            </a:pPr>
            <a:r>
              <a:rPr lang="el-GR" sz="1400" b="1" i="0" u="none" strike="noStrike" cap="none">
                <a:solidFill>
                  <a:srgbClr val="000000"/>
                </a:solidFill>
                <a:latin typeface="Calibri"/>
                <a:ea typeface="Calibri"/>
                <a:cs typeface="Calibri"/>
                <a:sym typeface="Calibri"/>
              </a:rPr>
              <a:t>α) ο διδάσκων του μαθήματος </a:t>
            </a:r>
            <a:endParaRPr/>
          </a:p>
          <a:p>
            <a:pPr marL="182563" marR="0" lvl="0" indent="-182563" algn="l" rtl="0">
              <a:lnSpc>
                <a:spcPct val="100000"/>
              </a:lnSpc>
              <a:spcBef>
                <a:spcPts val="0"/>
              </a:spcBef>
              <a:spcAft>
                <a:spcPts val="0"/>
              </a:spcAft>
              <a:buNone/>
            </a:pPr>
            <a:r>
              <a:rPr lang="el-GR" sz="1400" b="1" i="0" u="none" strike="noStrike" cap="none">
                <a:solidFill>
                  <a:srgbClr val="000000"/>
                </a:solidFill>
                <a:latin typeface="Calibri"/>
                <a:ea typeface="Calibri"/>
                <a:cs typeface="Calibri"/>
                <a:sym typeface="Calibri"/>
              </a:rPr>
              <a:t>β) 1 επιτηρητής ευέλικτος</a:t>
            </a:r>
            <a:endParaRPr/>
          </a:p>
          <a:p>
            <a:pPr marL="182563" marR="0" lvl="0" indent="-182563" algn="l" rtl="0">
              <a:lnSpc>
                <a:spcPct val="100000"/>
              </a:lnSpc>
              <a:spcBef>
                <a:spcPts val="0"/>
              </a:spcBef>
              <a:spcAft>
                <a:spcPts val="0"/>
              </a:spcAft>
              <a:buNone/>
            </a:pPr>
            <a:r>
              <a:rPr lang="el-GR" sz="1400" b="1" i="0" u="none" strike="noStrike" cap="none">
                <a:solidFill>
                  <a:srgbClr val="000000"/>
                </a:solidFill>
                <a:latin typeface="Calibri"/>
                <a:ea typeface="Calibri"/>
                <a:cs typeface="Calibri"/>
                <a:sym typeface="Calibri"/>
              </a:rPr>
              <a:t>γ) 3 μέντορες  απόφοιτοι</a:t>
            </a:r>
            <a:endParaRPr/>
          </a:p>
          <a:p>
            <a:pPr marL="182563" marR="0" lvl="0" indent="-182563" algn="l" rtl="0">
              <a:lnSpc>
                <a:spcPct val="100000"/>
              </a:lnSpc>
              <a:spcBef>
                <a:spcPts val="0"/>
              </a:spcBef>
              <a:spcAft>
                <a:spcPts val="0"/>
              </a:spcAft>
              <a:buNone/>
            </a:pPr>
            <a:r>
              <a:rPr lang="el-GR" sz="1400" b="1" i="0" u="none" strike="noStrike" cap="none">
                <a:solidFill>
                  <a:srgbClr val="000000"/>
                </a:solidFill>
                <a:latin typeface="Calibri"/>
                <a:ea typeface="Calibri"/>
                <a:cs typeface="Calibri"/>
                <a:sym typeface="Calibri"/>
              </a:rPr>
              <a:t>δ) 5 βιομηχανικοί μέντορες (πελάτες)</a:t>
            </a:r>
            <a:endParaRPr sz="1400" b="1" i="0" u="none" strike="noStrike" cap="none">
              <a:solidFill>
                <a:srgbClr val="000000"/>
              </a:solidFill>
              <a:latin typeface="Calibri"/>
              <a:ea typeface="Calibri"/>
              <a:cs typeface="Calibri"/>
              <a:sym typeface="Calibri"/>
            </a:endParaRPr>
          </a:p>
          <a:p>
            <a:pPr marL="182563" marR="0" lvl="0" indent="-182563" algn="l" rtl="0">
              <a:lnSpc>
                <a:spcPct val="100000"/>
              </a:lnSpc>
              <a:spcBef>
                <a:spcPts val="0"/>
              </a:spcBef>
              <a:spcAft>
                <a:spcPts val="0"/>
              </a:spcAft>
              <a:buNone/>
            </a:pPr>
            <a:r>
              <a:rPr lang="el-GR" sz="1400" b="1" i="0" u="none" strike="noStrike" cap="none">
                <a:solidFill>
                  <a:srgbClr val="000000"/>
                </a:solidFill>
                <a:latin typeface="Calibri"/>
                <a:ea typeface="Calibri"/>
                <a:cs typeface="Calibri"/>
                <a:sym typeface="Calibri"/>
              </a:rPr>
              <a:t>ε) 3 βιομηχανικοί εμπειρογνώμονες</a:t>
            </a:r>
            <a:endParaRPr/>
          </a:p>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a:p>
            <a:pPr marL="182563" marR="0" lvl="0" indent="-182563" algn="l"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Τεχνολογική διαμόρφωση </a:t>
            </a:r>
            <a:endParaRPr sz="1400" b="0" i="0" u="none" strike="noStrike" cap="none">
              <a:solidFill>
                <a:srgbClr val="000000"/>
              </a:solidFill>
              <a:latin typeface="Calibri"/>
              <a:ea typeface="Calibri"/>
              <a:cs typeface="Calibri"/>
              <a:sym typeface="Calibri"/>
            </a:endParaRPr>
          </a:p>
          <a:p>
            <a:pPr marL="182563" marR="0" lvl="0" indent="-182563" algn="l" rtl="0">
              <a:lnSpc>
                <a:spcPct val="100000"/>
              </a:lnSpc>
              <a:spcBef>
                <a:spcPts val="0"/>
              </a:spcBef>
              <a:spcAft>
                <a:spcPts val="0"/>
              </a:spcAft>
              <a:buNone/>
            </a:pPr>
            <a:r>
              <a:rPr lang="el-GR" sz="1400" b="0" i="0" u="none" strike="noStrike" cap="none">
                <a:solidFill>
                  <a:srgbClr val="000000"/>
                </a:solidFill>
                <a:latin typeface="Calibri"/>
                <a:ea typeface="Calibri"/>
                <a:cs typeface="Calibri"/>
                <a:sym typeface="Calibri"/>
              </a:rPr>
              <a:t>(Conceptboard, Google Drive, Behance, Hypothes.is κ.α.)</a:t>
            </a:r>
            <a:endParaRPr sz="1400" b="0" i="0" u="none" strike="noStrike" cap="none">
              <a:solidFill>
                <a:srgbClr val="000000"/>
              </a:solidFill>
              <a:latin typeface="Calibri"/>
              <a:ea typeface="Calibri"/>
              <a:cs typeface="Calibri"/>
              <a:sym typeface="Calibri"/>
            </a:endParaRPr>
          </a:p>
          <a:p>
            <a:pPr marL="182563" marR="0" lvl="0" indent="-182563"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a:p>
            <a:pPr marL="182563" marR="0" lvl="0" indent="-182563" algn="l"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Διαχωρισμός διασυνδεδεμένων CoP  από κοινωνικές ομάδες</a:t>
            </a:r>
            <a:endParaRPr/>
          </a:p>
          <a:p>
            <a:pPr marL="182563" marR="0" lvl="0" indent="-93663"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182563" marR="0" lvl="0" indent="-182563" algn="l"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Συνθήκες ομάδας ελέγχου</a:t>
            </a:r>
            <a:endParaRPr sz="1400" b="0" i="0" u="none" strike="noStrike" cap="none">
              <a:solidFill>
                <a:srgbClr val="000000"/>
              </a:solidFill>
              <a:latin typeface="Calibri"/>
              <a:ea typeface="Calibri"/>
              <a:cs typeface="Calibri"/>
              <a:sym typeface="Calibri"/>
            </a:endParaRPr>
          </a:p>
        </p:txBody>
      </p:sp>
      <p:pic>
        <p:nvPicPr>
          <p:cNvPr id="148" name="Google Shape;148;p13"/>
          <p:cNvPicPr preferRelativeResize="0"/>
          <p:nvPr/>
        </p:nvPicPr>
        <p:blipFill rotWithShape="1">
          <a:blip r:embed="rId4">
            <a:alphaModFix/>
          </a:blip>
          <a:srcRect l="22857" t="4232" r="24095" b="9249"/>
          <a:stretch/>
        </p:blipFill>
        <p:spPr>
          <a:xfrm>
            <a:off x="4894217" y="1214393"/>
            <a:ext cx="4071670" cy="3735411"/>
          </a:xfrm>
          <a:prstGeom prst="rect">
            <a:avLst/>
          </a:prstGeom>
          <a:noFill/>
          <a:ln w="9525" cap="flat" cmpd="sng">
            <a:solidFill>
              <a:schemeClr val="accent1"/>
            </a:solidFill>
            <a:prstDash val="solid"/>
            <a:round/>
            <a:headEnd type="none" w="sm" len="sm"/>
            <a:tailEnd type="none" w="sm" len="sm"/>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152"/>
        <p:cNvGrpSpPr/>
        <p:nvPr/>
      </p:nvGrpSpPr>
      <p:grpSpPr>
        <a:xfrm>
          <a:off x="0" y="0"/>
          <a:ext cx="0" cy="0"/>
          <a:chOff x="0" y="0"/>
          <a:chExt cx="0" cy="0"/>
        </a:xfrm>
      </p:grpSpPr>
      <p:pic>
        <p:nvPicPr>
          <p:cNvPr id="153" name="Google Shape;153;p14"/>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154" name="Google Shape;154;p14"/>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Ερευνητική – Πειραματική Διαδικασία</a:t>
            </a:r>
            <a:endParaRPr sz="2800" b="1" i="1" u="none" strike="noStrike" cap="none">
              <a:solidFill>
                <a:srgbClr val="00B050"/>
              </a:solidFill>
              <a:latin typeface="Calibri"/>
              <a:ea typeface="Calibri"/>
              <a:cs typeface="Calibri"/>
              <a:sym typeface="Calibri"/>
            </a:endParaRPr>
          </a:p>
        </p:txBody>
      </p:sp>
      <p:sp>
        <p:nvSpPr>
          <p:cNvPr id="155" name="Google Shape;155;p14"/>
          <p:cNvSpPr/>
          <p:nvPr/>
        </p:nvSpPr>
        <p:spPr>
          <a:xfrm>
            <a:off x="0" y="1257455"/>
            <a:ext cx="9144000" cy="255454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000" b="1" i="0" u="none" strike="noStrike" cap="none">
                <a:solidFill>
                  <a:srgbClr val="FF0000"/>
                </a:solidFill>
                <a:latin typeface="Calibri"/>
                <a:ea typeface="Calibri"/>
                <a:cs typeface="Calibri"/>
                <a:sym typeface="Calibri"/>
              </a:rPr>
              <a:t>Συλλογή και ανάλυση δεδομένων</a:t>
            </a:r>
            <a:endParaRPr sz="2000" b="1" i="0" u="none" strike="noStrike" cap="none">
              <a:solidFill>
                <a:srgbClr val="FF0000"/>
              </a:solidFill>
              <a:latin typeface="Calibri"/>
              <a:ea typeface="Calibri"/>
              <a:cs typeface="Calibri"/>
              <a:sym typeface="Calibri"/>
            </a:endParaRPr>
          </a:p>
          <a:p>
            <a:pPr marL="0" marR="0" lvl="0" indent="0" algn="just"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Αξιολόγηση της δημιουργικότητας μέσω του οργάνου Web Site Creativity Measurement Instrument (WSCMI) – Εξετάζει 7 παράγοντες (Αισθητική, Γοητεία, Αλληλεπίδραση, Πρωτοτυπία και Ευελιξία, Επίδραση, Σημαντικότητα, Απλότητα, Εξατομίκευση)</a:t>
            </a:r>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Εννοιολογική αξιολόγηση της γνώσης – Τελικό διαγώνισμα και στις δύο ομάδες</a:t>
            </a:r>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Συνεντεύξεις ομάδων και σημειώσεις – Τεχνική «στοχευμένης δειγματοληψίας» στα μέλη της πειραματικής ομάδας</a:t>
            </a:r>
            <a:endParaRPr/>
          </a:p>
          <a:p>
            <a:pPr marL="269875" marR="0" lvl="0" indent="0" algn="l" rtl="0">
              <a:lnSpc>
                <a:spcPct val="100000"/>
              </a:lnSpc>
              <a:spcBef>
                <a:spcPts val="0"/>
              </a:spcBef>
              <a:spcAft>
                <a:spcPts val="0"/>
              </a:spcAft>
              <a:buNone/>
            </a:pPr>
            <a:endParaRPr sz="1400" b="1"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Ανάλυση δεδομένων – Πρόγραμμα SPSS</a:t>
            </a:r>
            <a:endParaRPr sz="1400" b="0" i="0" u="none" strike="noStrike" cap="none">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159"/>
        <p:cNvGrpSpPr/>
        <p:nvPr/>
      </p:nvGrpSpPr>
      <p:grpSpPr>
        <a:xfrm>
          <a:off x="0" y="0"/>
          <a:ext cx="0" cy="0"/>
          <a:chOff x="0" y="0"/>
          <a:chExt cx="0" cy="0"/>
        </a:xfrm>
      </p:grpSpPr>
      <p:pic>
        <p:nvPicPr>
          <p:cNvPr id="160" name="Google Shape;160;p15"/>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161" name="Google Shape;161;p15"/>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Αποτελέσματα</a:t>
            </a:r>
            <a:endParaRPr sz="2800" b="1" i="1" u="none" strike="noStrike" cap="none">
              <a:solidFill>
                <a:srgbClr val="00B050"/>
              </a:solidFill>
              <a:latin typeface="Calibri"/>
              <a:ea typeface="Calibri"/>
              <a:cs typeface="Calibri"/>
              <a:sym typeface="Calibri"/>
            </a:endParaRPr>
          </a:p>
        </p:txBody>
      </p:sp>
      <p:sp>
        <p:nvSpPr>
          <p:cNvPr id="162" name="Google Shape;162;p15"/>
          <p:cNvSpPr/>
          <p:nvPr/>
        </p:nvSpPr>
        <p:spPr>
          <a:xfrm>
            <a:off x="0" y="1109409"/>
            <a:ext cx="9144000" cy="147732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000" b="1" i="0" u="none" strike="noStrike" cap="none" dirty="0">
                <a:solidFill>
                  <a:srgbClr val="FF0000"/>
                </a:solidFill>
                <a:latin typeface="Calibri"/>
                <a:ea typeface="Calibri"/>
                <a:cs typeface="Calibri"/>
                <a:sym typeface="Calibri"/>
              </a:rPr>
              <a:t>Αξιολόγηση δημιουργικότητας (ΕΡ1)</a:t>
            </a:r>
            <a:endParaRPr sz="2000" b="1" i="0" u="none" strike="noStrike" cap="none" dirty="0">
              <a:solidFill>
                <a:srgbClr val="FF0000"/>
              </a:solidFill>
              <a:latin typeface="Calibri"/>
              <a:ea typeface="Calibri"/>
              <a:cs typeface="Calibri"/>
              <a:sym typeface="Calibri"/>
            </a:endParaRPr>
          </a:p>
          <a:p>
            <a:pPr marL="0" marR="0" lvl="0" indent="0" algn="just"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a:p>
            <a:pPr marL="285750" marR="0" lvl="0" indent="-285750" algn="just" rtl="0">
              <a:lnSpc>
                <a:spcPct val="100000"/>
              </a:lnSpc>
              <a:spcBef>
                <a:spcPts val="0"/>
              </a:spcBef>
              <a:spcAft>
                <a:spcPts val="0"/>
              </a:spcAft>
              <a:buClr>
                <a:srgbClr val="000000"/>
              </a:buClr>
              <a:buSzPts val="1400"/>
              <a:buFont typeface="Arial"/>
              <a:buChar char="•"/>
            </a:pPr>
            <a:r>
              <a:rPr lang="el-GR" sz="1400" b="0" i="0" u="none" strike="noStrike" cap="none" dirty="0">
                <a:solidFill>
                  <a:srgbClr val="000000"/>
                </a:solidFill>
                <a:latin typeface="Calibri"/>
                <a:ea typeface="Calibri"/>
                <a:cs typeface="Calibri"/>
                <a:sym typeface="Calibri"/>
              </a:rPr>
              <a:t>Επιβεβαιώθηκε ότι η συμμετοχή σε διασυνδεδεμένες CoP σχετίζεται με την υψηλής ποιότητας δημιουργικότητα</a:t>
            </a:r>
            <a:endParaRPr dirty="0"/>
          </a:p>
          <a:p>
            <a:pPr marL="285750" marR="0" lvl="0" indent="-196850" algn="just"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Calibri"/>
              <a:ea typeface="Calibri"/>
              <a:cs typeface="Calibri"/>
              <a:sym typeface="Calibri"/>
            </a:endParaRPr>
          </a:p>
          <a:p>
            <a:pPr marL="285750" marR="0" lvl="0" indent="-285750" algn="just" rtl="0">
              <a:lnSpc>
                <a:spcPct val="100000"/>
              </a:lnSpc>
              <a:spcBef>
                <a:spcPts val="0"/>
              </a:spcBef>
              <a:spcAft>
                <a:spcPts val="0"/>
              </a:spcAft>
              <a:buClr>
                <a:srgbClr val="000000"/>
              </a:buClr>
              <a:buSzPts val="1400"/>
              <a:buFont typeface="Arial"/>
              <a:buChar char="•"/>
            </a:pPr>
            <a:r>
              <a:rPr lang="el-GR" sz="1400" b="0" i="0" u="none" strike="noStrike" cap="none" dirty="0">
                <a:solidFill>
                  <a:srgbClr val="000000"/>
                </a:solidFill>
                <a:latin typeface="Calibri"/>
                <a:ea typeface="Calibri"/>
                <a:cs typeface="Calibri"/>
                <a:sym typeface="Calibri"/>
              </a:rPr>
              <a:t>Οι τιμές δείχνουν μία επίδραση της πρακτικής χρησιμότητας σε συνδυασμό με τη στατιστική σημαντικότητα των ευρημάτων</a:t>
            </a:r>
            <a:endParaRPr dirty="0"/>
          </a:p>
        </p:txBody>
      </p:sp>
      <p:pic>
        <p:nvPicPr>
          <p:cNvPr id="163" name="Google Shape;163;p15"/>
          <p:cNvPicPr preferRelativeResize="0"/>
          <p:nvPr/>
        </p:nvPicPr>
        <p:blipFill rotWithShape="1">
          <a:blip r:embed="rId4">
            <a:alphaModFix/>
          </a:blip>
          <a:srcRect l="17714" t="56041" r="18285" b="8910"/>
          <a:stretch/>
        </p:blipFill>
        <p:spPr>
          <a:xfrm>
            <a:off x="813676" y="2673532"/>
            <a:ext cx="7689793" cy="2368732"/>
          </a:xfrm>
          <a:prstGeom prst="rect">
            <a:avLst/>
          </a:prstGeom>
          <a:noFill/>
          <a:ln w="9525" cap="flat" cmpd="sng">
            <a:solidFill>
              <a:schemeClr val="accent1"/>
            </a:solidFill>
            <a:prstDash val="solid"/>
            <a:round/>
            <a:headEnd type="none" w="sm" len="sm"/>
            <a:tailEnd type="none" w="sm" len="sm"/>
          </a:ln>
        </p:spPr>
      </p:pic>
      <p:sp>
        <p:nvSpPr>
          <p:cNvPr id="2" name="Oval 1"/>
          <p:cNvSpPr/>
          <p:nvPr/>
        </p:nvSpPr>
        <p:spPr>
          <a:xfrm>
            <a:off x="2272935" y="3248295"/>
            <a:ext cx="513805" cy="1767842"/>
          </a:xfrm>
          <a:prstGeom prst="ellipse">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l-GR"/>
          </a:p>
        </p:txBody>
      </p:sp>
      <p:sp>
        <p:nvSpPr>
          <p:cNvPr id="7" name="Oval 6"/>
          <p:cNvSpPr/>
          <p:nvPr/>
        </p:nvSpPr>
        <p:spPr>
          <a:xfrm>
            <a:off x="3992880" y="3239586"/>
            <a:ext cx="518160" cy="1776551"/>
          </a:xfrm>
          <a:prstGeom prst="ellipse">
            <a:avLst/>
          </a:prstGeom>
          <a:noFill/>
          <a:ln>
            <a:solidFill>
              <a:srgbClr val="FFC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167"/>
        <p:cNvGrpSpPr/>
        <p:nvPr/>
      </p:nvGrpSpPr>
      <p:grpSpPr>
        <a:xfrm>
          <a:off x="0" y="0"/>
          <a:ext cx="0" cy="0"/>
          <a:chOff x="0" y="0"/>
          <a:chExt cx="0" cy="0"/>
        </a:xfrm>
      </p:grpSpPr>
      <p:pic>
        <p:nvPicPr>
          <p:cNvPr id="168" name="Google Shape;168;p16"/>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169" name="Google Shape;169;p16"/>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Αποτελέσματα</a:t>
            </a:r>
            <a:endParaRPr sz="2800" b="1" i="1" u="none" strike="noStrike" cap="none">
              <a:solidFill>
                <a:srgbClr val="00B050"/>
              </a:solidFill>
              <a:latin typeface="Calibri"/>
              <a:ea typeface="Calibri"/>
              <a:cs typeface="Calibri"/>
              <a:sym typeface="Calibri"/>
            </a:endParaRPr>
          </a:p>
        </p:txBody>
      </p:sp>
      <p:sp>
        <p:nvSpPr>
          <p:cNvPr id="170" name="Google Shape;170;p16"/>
          <p:cNvSpPr/>
          <p:nvPr/>
        </p:nvSpPr>
        <p:spPr>
          <a:xfrm>
            <a:off x="0" y="1109409"/>
            <a:ext cx="9144000"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000" b="1" i="0" u="none" strike="noStrike" cap="none">
                <a:solidFill>
                  <a:srgbClr val="FF0000"/>
                </a:solidFill>
                <a:latin typeface="Calibri"/>
                <a:ea typeface="Calibri"/>
                <a:cs typeface="Calibri"/>
                <a:sym typeface="Calibri"/>
              </a:rPr>
              <a:t>Αξιολόγηση της εννοιολογικής γνώσης που αποκτήθηκε (ΕΡ2)</a:t>
            </a:r>
            <a:endParaRPr sz="2000" b="1" i="0" u="none" strike="noStrike" cap="none">
              <a:solidFill>
                <a:srgbClr val="FF0000"/>
              </a:solidFill>
              <a:latin typeface="Calibri"/>
              <a:ea typeface="Calibri"/>
              <a:cs typeface="Calibri"/>
              <a:sym typeface="Calibri"/>
            </a:endParaRPr>
          </a:p>
          <a:p>
            <a:pPr marL="0" marR="0" lvl="0" indent="0" algn="just"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a:p>
            <a:pPr marL="285750" marR="0" lvl="0" indent="-285750" algn="just"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Η πειραματική ομάδα ξεπέρασε σε επιδόσεις την ομάδα ελέγχου στην γνωσιακή αξιολόγηση</a:t>
            </a:r>
            <a:endParaRPr/>
          </a:p>
        </p:txBody>
      </p:sp>
      <p:pic>
        <p:nvPicPr>
          <p:cNvPr id="171" name="Google Shape;171;p16"/>
          <p:cNvPicPr preferRelativeResize="0"/>
          <p:nvPr/>
        </p:nvPicPr>
        <p:blipFill rotWithShape="1">
          <a:blip r:embed="rId4">
            <a:alphaModFix/>
          </a:blip>
          <a:srcRect l="17524" t="13884" r="16857" b="71217"/>
          <a:stretch/>
        </p:blipFill>
        <p:spPr>
          <a:xfrm>
            <a:off x="146435" y="2217092"/>
            <a:ext cx="8892071" cy="1135708"/>
          </a:xfrm>
          <a:prstGeom prst="rect">
            <a:avLst/>
          </a:prstGeom>
          <a:noFill/>
          <a:ln w="9525" cap="flat" cmpd="sng">
            <a:solidFill>
              <a:schemeClr val="accent1"/>
            </a:solidFill>
            <a:prstDash val="solid"/>
            <a:round/>
            <a:headEnd type="none" w="sm" len="sm"/>
            <a:tailEnd type="none" w="sm" len="sm"/>
          </a:ln>
        </p:spPr>
      </p:pic>
      <p:sp>
        <p:nvSpPr>
          <p:cNvPr id="6" name="Oval 5"/>
          <p:cNvSpPr/>
          <p:nvPr/>
        </p:nvSpPr>
        <p:spPr>
          <a:xfrm>
            <a:off x="2002970" y="2812869"/>
            <a:ext cx="418014" cy="539931"/>
          </a:xfrm>
          <a:prstGeom prst="ellipse">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l-GR"/>
          </a:p>
        </p:txBody>
      </p:sp>
      <p:sp>
        <p:nvSpPr>
          <p:cNvPr id="7" name="Oval 6"/>
          <p:cNvSpPr/>
          <p:nvPr/>
        </p:nvSpPr>
        <p:spPr>
          <a:xfrm>
            <a:off x="4277519" y="2778123"/>
            <a:ext cx="418014" cy="539931"/>
          </a:xfrm>
          <a:prstGeom prst="ellipse">
            <a:avLst/>
          </a:prstGeom>
          <a:noFill/>
          <a:ln>
            <a:solidFill>
              <a:srgbClr val="FFC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175"/>
        <p:cNvGrpSpPr/>
        <p:nvPr/>
      </p:nvGrpSpPr>
      <p:grpSpPr>
        <a:xfrm>
          <a:off x="0" y="0"/>
          <a:ext cx="0" cy="0"/>
          <a:chOff x="0" y="0"/>
          <a:chExt cx="0" cy="0"/>
        </a:xfrm>
      </p:grpSpPr>
      <p:pic>
        <p:nvPicPr>
          <p:cNvPr id="176" name="Google Shape;176;p17"/>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177" name="Google Shape;177;p17"/>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Αποτελέσματα</a:t>
            </a:r>
            <a:endParaRPr sz="2800" b="1" i="1" u="none" strike="noStrike" cap="none">
              <a:solidFill>
                <a:srgbClr val="00B050"/>
              </a:solidFill>
              <a:latin typeface="Calibri"/>
              <a:ea typeface="Calibri"/>
              <a:cs typeface="Calibri"/>
              <a:sym typeface="Calibri"/>
            </a:endParaRPr>
          </a:p>
        </p:txBody>
      </p:sp>
      <p:sp>
        <p:nvSpPr>
          <p:cNvPr id="178" name="Google Shape;178;p17"/>
          <p:cNvSpPr/>
          <p:nvPr/>
        </p:nvSpPr>
        <p:spPr>
          <a:xfrm>
            <a:off x="0" y="1109409"/>
            <a:ext cx="9144000" cy="169277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000" b="1" i="0" u="none" strike="noStrike" cap="none">
                <a:solidFill>
                  <a:srgbClr val="FF0000"/>
                </a:solidFill>
                <a:latin typeface="Calibri"/>
                <a:ea typeface="Calibri"/>
                <a:cs typeface="Calibri"/>
                <a:sym typeface="Calibri"/>
              </a:rPr>
              <a:t>Αξιολόγηση των διαφορών στην επικοινωνία των ομάδων (ΕΡ3)</a:t>
            </a:r>
            <a:endParaRPr sz="2000" b="1" i="0" u="none" strike="noStrike" cap="none">
              <a:solidFill>
                <a:srgbClr val="FF0000"/>
              </a:solidFill>
              <a:latin typeface="Calibri"/>
              <a:ea typeface="Calibri"/>
              <a:cs typeface="Calibri"/>
              <a:sym typeface="Calibri"/>
            </a:endParaRPr>
          </a:p>
          <a:p>
            <a:pPr marL="0" marR="0" lvl="0" indent="0" algn="just"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a:p>
            <a:pPr marL="285750" marR="0" lvl="0" indent="-285750" algn="just"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Καταγράφηκαν αλληλεπιδράσεις τόσο εντός της «ομάδας» όσο και με την «ευρύτερη κοινότητα» (πειραματική ομάδα)</a:t>
            </a:r>
            <a:endParaRPr/>
          </a:p>
          <a:p>
            <a:pPr marL="285750" marR="0" lvl="0" indent="-196850" algn="just"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285750" marR="0" lvl="0" indent="-285750" algn="just"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Αλληλεπίδραση κυρίως με e-mails και Behance (αναρτήσεις ανατροφοδότησης)</a:t>
            </a:r>
            <a:endParaRPr/>
          </a:p>
          <a:p>
            <a:pPr marL="285750" marR="0" lvl="0" indent="-196850" algn="just"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285750" marR="0" lvl="0" indent="-285750" algn="just" rtl="0">
              <a:lnSpc>
                <a:spcPct val="100000"/>
              </a:lnSpc>
              <a:spcBef>
                <a:spcPts val="0"/>
              </a:spcBef>
              <a:spcAft>
                <a:spcPts val="0"/>
              </a:spcAft>
              <a:buClr>
                <a:srgbClr val="000000"/>
              </a:buClr>
              <a:buSzPts val="1400"/>
              <a:buFont typeface="Arial"/>
              <a:buChar char="•"/>
            </a:pPr>
            <a:r>
              <a:rPr lang="el-GR" sz="1400" b="0" i="0" u="none" strike="noStrike" cap="none">
                <a:solidFill>
                  <a:srgbClr val="000000"/>
                </a:solidFill>
                <a:latin typeface="Calibri"/>
                <a:ea typeface="Calibri"/>
                <a:cs typeface="Calibri"/>
                <a:sym typeface="Calibri"/>
              </a:rPr>
              <a:t>Πολλές επικοινωνίες μεταξύ φοιτητών πειραματικής ομάδας και μεντόρων (βιομηχανίας ή απόφοιτοι)</a:t>
            </a:r>
            <a:endParaRPr/>
          </a:p>
        </p:txBody>
      </p:sp>
      <p:pic>
        <p:nvPicPr>
          <p:cNvPr id="179" name="Google Shape;179;p17"/>
          <p:cNvPicPr preferRelativeResize="0"/>
          <p:nvPr/>
        </p:nvPicPr>
        <p:blipFill rotWithShape="1">
          <a:blip r:embed="rId4">
            <a:alphaModFix/>
          </a:blip>
          <a:srcRect l="16952" t="30645" r="18286" b="31258"/>
          <a:stretch/>
        </p:blipFill>
        <p:spPr>
          <a:xfrm>
            <a:off x="1280159" y="2930148"/>
            <a:ext cx="6251679" cy="2068572"/>
          </a:xfrm>
          <a:prstGeom prst="rect">
            <a:avLst/>
          </a:prstGeom>
          <a:noFill/>
          <a:ln w="9525" cap="flat" cmpd="sng">
            <a:solidFill>
              <a:schemeClr val="accent1"/>
            </a:solidFill>
            <a:prstDash val="solid"/>
            <a:round/>
            <a:headEnd type="none" w="sm" len="sm"/>
            <a:tailEnd type="none" w="sm" len="sm"/>
          </a:ln>
        </p:spPr>
      </p:pic>
      <p:sp>
        <p:nvSpPr>
          <p:cNvPr id="6" name="Oval 5"/>
          <p:cNvSpPr/>
          <p:nvPr/>
        </p:nvSpPr>
        <p:spPr>
          <a:xfrm>
            <a:off x="2272936" y="4241074"/>
            <a:ext cx="287384" cy="130630"/>
          </a:xfrm>
          <a:prstGeom prst="ellipse">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l-GR"/>
          </a:p>
        </p:txBody>
      </p:sp>
      <p:sp>
        <p:nvSpPr>
          <p:cNvPr id="7" name="Oval 6"/>
          <p:cNvSpPr/>
          <p:nvPr/>
        </p:nvSpPr>
        <p:spPr>
          <a:xfrm>
            <a:off x="3052353" y="4241074"/>
            <a:ext cx="287384" cy="130630"/>
          </a:xfrm>
          <a:prstGeom prst="ellipse">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l-GR"/>
          </a:p>
        </p:txBody>
      </p:sp>
      <p:sp>
        <p:nvSpPr>
          <p:cNvPr id="8" name="Oval 7"/>
          <p:cNvSpPr/>
          <p:nvPr/>
        </p:nvSpPr>
        <p:spPr>
          <a:xfrm>
            <a:off x="2296883" y="4737463"/>
            <a:ext cx="287384" cy="174172"/>
          </a:xfrm>
          <a:prstGeom prst="ellipse">
            <a:avLst/>
          </a:prstGeom>
          <a:noFill/>
          <a:ln>
            <a:solidFill>
              <a:srgbClr val="FFC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l-GR"/>
          </a:p>
        </p:txBody>
      </p:sp>
      <p:sp>
        <p:nvSpPr>
          <p:cNvPr id="9" name="Oval 8"/>
          <p:cNvSpPr/>
          <p:nvPr/>
        </p:nvSpPr>
        <p:spPr>
          <a:xfrm>
            <a:off x="3052353" y="4737463"/>
            <a:ext cx="287384" cy="174172"/>
          </a:xfrm>
          <a:prstGeom prst="ellipse">
            <a:avLst/>
          </a:prstGeom>
          <a:noFill/>
          <a:ln>
            <a:solidFill>
              <a:srgbClr val="FFC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183"/>
        <p:cNvGrpSpPr/>
        <p:nvPr/>
      </p:nvGrpSpPr>
      <p:grpSpPr>
        <a:xfrm>
          <a:off x="0" y="0"/>
          <a:ext cx="0" cy="0"/>
          <a:chOff x="0" y="0"/>
          <a:chExt cx="0" cy="0"/>
        </a:xfrm>
      </p:grpSpPr>
      <p:pic>
        <p:nvPicPr>
          <p:cNvPr id="184" name="Google Shape;184;p18"/>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185" name="Google Shape;185;p18"/>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Αποτελέσματα</a:t>
            </a:r>
            <a:endParaRPr sz="2800" b="1" i="1" u="none" strike="noStrike" cap="none">
              <a:solidFill>
                <a:srgbClr val="00B050"/>
              </a:solidFill>
              <a:latin typeface="Calibri"/>
              <a:ea typeface="Calibri"/>
              <a:cs typeface="Calibri"/>
              <a:sym typeface="Calibri"/>
            </a:endParaRPr>
          </a:p>
        </p:txBody>
      </p:sp>
      <p:sp>
        <p:nvSpPr>
          <p:cNvPr id="186" name="Google Shape;186;p18"/>
          <p:cNvSpPr/>
          <p:nvPr/>
        </p:nvSpPr>
        <p:spPr>
          <a:xfrm>
            <a:off x="0" y="1109409"/>
            <a:ext cx="9144000" cy="190821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000" b="1" i="0" u="none" strike="noStrike" cap="none" dirty="0">
                <a:solidFill>
                  <a:srgbClr val="FF0000"/>
                </a:solidFill>
                <a:latin typeface="Calibri"/>
                <a:ea typeface="Calibri"/>
                <a:cs typeface="Calibri"/>
                <a:sym typeface="Calibri"/>
              </a:rPr>
              <a:t>Αντιλήψεις περί της θεμελίωσης της γνώσης (ΕΡ4)</a:t>
            </a:r>
            <a:endParaRPr sz="2000" b="1" i="0" u="none" strike="noStrike" cap="none" dirty="0">
              <a:solidFill>
                <a:srgbClr val="FF0000"/>
              </a:solidFill>
              <a:latin typeface="Calibri"/>
              <a:ea typeface="Calibri"/>
              <a:cs typeface="Calibri"/>
              <a:sym typeface="Calibri"/>
            </a:endParaRPr>
          </a:p>
          <a:p>
            <a:pPr marL="0" marR="0" lvl="0" indent="0" algn="just"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a:p>
            <a:pPr marL="182563" marR="0" lvl="0" indent="-182563" algn="just" rtl="0">
              <a:lnSpc>
                <a:spcPct val="100000"/>
              </a:lnSpc>
              <a:spcBef>
                <a:spcPts val="0"/>
              </a:spcBef>
              <a:spcAft>
                <a:spcPts val="0"/>
              </a:spcAft>
              <a:buClr>
                <a:srgbClr val="000000"/>
              </a:buClr>
              <a:buSzPts val="1400"/>
              <a:buFont typeface="Arial"/>
              <a:buChar char="•"/>
            </a:pPr>
            <a:r>
              <a:rPr lang="el-GR" sz="1400" b="1" i="0" u="none" strike="noStrike" cap="none" dirty="0">
                <a:solidFill>
                  <a:srgbClr val="000000"/>
                </a:solidFill>
                <a:latin typeface="Calibri"/>
                <a:ea typeface="Calibri"/>
                <a:cs typeface="Calibri"/>
                <a:sym typeface="Calibri"/>
              </a:rPr>
              <a:t>Αυθεντικότητα και ειδικοί του πραγματικού κόσμου</a:t>
            </a:r>
            <a:endParaRPr sz="1400" b="1" i="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None/>
            </a:pPr>
            <a:r>
              <a:rPr lang="el-GR" sz="1400" b="0" i="0" u="none" strike="noStrike" cap="none" dirty="0">
                <a:solidFill>
                  <a:srgbClr val="000000"/>
                </a:solidFill>
                <a:latin typeface="Calibri"/>
                <a:ea typeface="Calibri"/>
                <a:cs typeface="Calibri"/>
                <a:sym typeface="Calibri"/>
              </a:rPr>
              <a:t>Οι φοιτητές ανέφεραν ότι ήταν πολύτιμη η ανατροφοδότηση από τους ειδικούς του πραγματικού κόσμου</a:t>
            </a:r>
            <a:endParaRPr sz="1400" b="0" i="0" u="none" strike="noStrike" cap="none" dirty="0">
              <a:solidFill>
                <a:srgbClr val="000000"/>
              </a:solidFill>
              <a:latin typeface="Calibri"/>
              <a:ea typeface="Calibri"/>
              <a:cs typeface="Calibri"/>
              <a:sym typeface="Calibri"/>
            </a:endParaRPr>
          </a:p>
          <a:p>
            <a:pPr marL="182563" marR="0" lvl="0" indent="-182563" algn="just" rtl="0">
              <a:lnSpc>
                <a:spcPct val="100000"/>
              </a:lnSpc>
              <a:spcBef>
                <a:spcPts val="0"/>
              </a:spcBef>
              <a:spcAft>
                <a:spcPts val="0"/>
              </a:spcAft>
              <a:buClr>
                <a:srgbClr val="000000"/>
              </a:buClr>
              <a:buSzPts val="1400"/>
              <a:buFont typeface="Arial"/>
              <a:buChar char="•"/>
            </a:pPr>
            <a:r>
              <a:rPr lang="el-GR" sz="1400" b="1" i="0" u="none" strike="noStrike" cap="none" dirty="0">
                <a:solidFill>
                  <a:srgbClr val="000000"/>
                </a:solidFill>
                <a:latin typeface="Calibri"/>
                <a:ea typeface="Calibri"/>
                <a:cs typeface="Calibri"/>
                <a:sym typeface="Calibri"/>
              </a:rPr>
              <a:t>Δημιουργικοί περιορισμοί</a:t>
            </a:r>
            <a:endParaRPr sz="1400" b="1" i="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None/>
            </a:pPr>
            <a:r>
              <a:rPr lang="el-GR" sz="1400" b="0" i="0" u="none" strike="noStrike" cap="none" dirty="0">
                <a:solidFill>
                  <a:srgbClr val="000000"/>
                </a:solidFill>
                <a:latin typeface="Calibri"/>
                <a:ea typeface="Calibri"/>
                <a:cs typeface="Calibri"/>
                <a:sym typeface="Calibri"/>
              </a:rPr>
              <a:t>Οι φοιτητές υποχρεώθηκαν να εμπλακούν σε επίλυση προβλημάτων παίρνοντας αποφάσεις</a:t>
            </a:r>
            <a:endParaRPr sz="1400" b="0" i="0" u="none" strike="noStrike" cap="none" dirty="0">
              <a:solidFill>
                <a:srgbClr val="000000"/>
              </a:solidFill>
              <a:latin typeface="Calibri"/>
              <a:ea typeface="Calibri"/>
              <a:cs typeface="Calibri"/>
              <a:sym typeface="Calibri"/>
            </a:endParaRPr>
          </a:p>
          <a:p>
            <a:pPr marL="182563" marR="0" lvl="0" indent="-182563" algn="just" rtl="0">
              <a:lnSpc>
                <a:spcPct val="100000"/>
              </a:lnSpc>
              <a:spcBef>
                <a:spcPts val="0"/>
              </a:spcBef>
              <a:spcAft>
                <a:spcPts val="0"/>
              </a:spcAft>
              <a:buClr>
                <a:srgbClr val="000000"/>
              </a:buClr>
              <a:buSzPts val="1400"/>
              <a:buFont typeface="Arial"/>
              <a:buChar char="•"/>
            </a:pPr>
            <a:r>
              <a:rPr lang="el-GR" sz="1400" b="1" i="0" u="none" strike="noStrike" cap="none" dirty="0">
                <a:solidFill>
                  <a:srgbClr val="000000"/>
                </a:solidFill>
                <a:latin typeface="Calibri"/>
                <a:ea typeface="Calibri"/>
                <a:cs typeface="Calibri"/>
                <a:sym typeface="Calibri"/>
              </a:rPr>
              <a:t>Υποψήφιο κοινό</a:t>
            </a:r>
            <a:endParaRPr b="1" dirty="0"/>
          </a:p>
          <a:p>
            <a:pPr marL="0" marR="0" lvl="0" indent="0" algn="just" rtl="0">
              <a:lnSpc>
                <a:spcPct val="100000"/>
              </a:lnSpc>
              <a:spcBef>
                <a:spcPts val="0"/>
              </a:spcBef>
              <a:spcAft>
                <a:spcPts val="0"/>
              </a:spcAft>
              <a:buNone/>
              <a:tabLst>
                <a:tab pos="269875" algn="l"/>
              </a:tabLst>
            </a:pPr>
            <a:r>
              <a:rPr lang="el-GR" sz="1400" b="0" i="0" u="none" strike="noStrike" cap="none" dirty="0" smtClean="0">
                <a:solidFill>
                  <a:srgbClr val="000000"/>
                </a:solidFill>
                <a:latin typeface="Calibri"/>
                <a:ea typeface="Calibri"/>
                <a:cs typeface="Calibri"/>
                <a:sym typeface="Calibri"/>
              </a:rPr>
              <a:t>	Η </a:t>
            </a:r>
            <a:r>
              <a:rPr lang="el-GR" sz="1400" b="0" i="0" u="none" strike="noStrike" cap="none" dirty="0">
                <a:solidFill>
                  <a:srgbClr val="000000"/>
                </a:solidFill>
                <a:latin typeface="Calibri"/>
                <a:ea typeface="Calibri"/>
                <a:cs typeface="Calibri"/>
                <a:sym typeface="Calibri"/>
              </a:rPr>
              <a:t>πιθανότητα </a:t>
            </a:r>
            <a:r>
              <a:rPr lang="el-GR" dirty="0" smtClean="0">
                <a:latin typeface="Calibri"/>
                <a:ea typeface="Calibri"/>
                <a:cs typeface="Calibri"/>
                <a:sym typeface="Calibri"/>
              </a:rPr>
              <a:t>να</a:t>
            </a:r>
            <a:r>
              <a:rPr lang="el-GR" sz="1400" b="0" i="0" u="none" strike="noStrike" cap="none" dirty="0" smtClean="0">
                <a:solidFill>
                  <a:srgbClr val="000000"/>
                </a:solidFill>
                <a:latin typeface="Calibri"/>
                <a:ea typeface="Calibri"/>
                <a:cs typeface="Calibri"/>
                <a:sym typeface="Calibri"/>
              </a:rPr>
              <a:t> </a:t>
            </a:r>
            <a:r>
              <a:rPr lang="el-GR" sz="1400" b="0" i="0" u="none" strike="noStrike" cap="none" dirty="0">
                <a:solidFill>
                  <a:srgbClr val="000000"/>
                </a:solidFill>
                <a:latin typeface="Calibri"/>
                <a:ea typeface="Calibri"/>
                <a:cs typeface="Calibri"/>
                <a:sym typeface="Calibri"/>
              </a:rPr>
              <a:t>«κριθούν» δημόσια οδήγησε τους φοιτητές να </a:t>
            </a:r>
            <a:r>
              <a:rPr lang="el-GR" dirty="0">
                <a:latin typeface="Calibri"/>
                <a:ea typeface="Calibri"/>
                <a:cs typeface="Calibri"/>
                <a:sym typeface="Calibri"/>
              </a:rPr>
              <a:t>εργαστούν</a:t>
            </a:r>
            <a:r>
              <a:rPr lang="el-GR" sz="1400" b="0" i="0" u="none" strike="noStrike" cap="none" dirty="0">
                <a:solidFill>
                  <a:srgbClr val="000000"/>
                </a:solidFill>
                <a:latin typeface="Calibri"/>
                <a:ea typeface="Calibri"/>
                <a:cs typeface="Calibri"/>
                <a:sym typeface="Calibri"/>
              </a:rPr>
              <a:t> πιο δημιουργικά</a:t>
            </a:r>
            <a:endParaRPr sz="1400" b="0" i="0" u="none" strike="noStrike" cap="none" dirty="0">
              <a:solidFill>
                <a:srgbClr val="000000"/>
              </a:solidFill>
              <a:latin typeface="Calibri"/>
              <a:ea typeface="Calibri"/>
              <a:cs typeface="Calibri"/>
              <a:sym typeface="Calibri"/>
            </a:endParaRPr>
          </a:p>
        </p:txBody>
      </p:sp>
      <p:pic>
        <p:nvPicPr>
          <p:cNvPr id="187" name="Google Shape;187;p18"/>
          <p:cNvPicPr preferRelativeResize="0"/>
          <p:nvPr/>
        </p:nvPicPr>
        <p:blipFill rotWithShape="1">
          <a:blip r:embed="rId4">
            <a:alphaModFix/>
          </a:blip>
          <a:srcRect l="9048" t="27714" r="9522" b="26973"/>
          <a:stretch/>
        </p:blipFill>
        <p:spPr>
          <a:xfrm>
            <a:off x="1143000" y="3159459"/>
            <a:ext cx="6174208" cy="1931696"/>
          </a:xfrm>
          <a:prstGeom prst="rect">
            <a:avLst/>
          </a:prstGeom>
          <a:noFill/>
          <a:ln w="9525" cap="flat" cmpd="sng">
            <a:solidFill>
              <a:schemeClr val="accent1"/>
            </a:solidFill>
            <a:prstDash val="solid"/>
            <a:round/>
            <a:headEnd type="none" w="sm" len="sm"/>
            <a:tailEnd type="none" w="sm" len="sm"/>
          </a:ln>
        </p:spPr>
      </p:pic>
      <p:sp>
        <p:nvSpPr>
          <p:cNvPr id="6" name="Oval 5"/>
          <p:cNvSpPr/>
          <p:nvPr/>
        </p:nvSpPr>
        <p:spPr>
          <a:xfrm>
            <a:off x="1219199" y="3352800"/>
            <a:ext cx="627018" cy="330925"/>
          </a:xfrm>
          <a:prstGeom prst="ellipse">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l-GR"/>
          </a:p>
        </p:txBody>
      </p:sp>
      <p:sp>
        <p:nvSpPr>
          <p:cNvPr id="7" name="Oval 6"/>
          <p:cNvSpPr/>
          <p:nvPr/>
        </p:nvSpPr>
        <p:spPr>
          <a:xfrm>
            <a:off x="3052353" y="3352799"/>
            <a:ext cx="627018" cy="330925"/>
          </a:xfrm>
          <a:prstGeom prst="ellipse">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l-GR"/>
          </a:p>
        </p:txBody>
      </p:sp>
      <p:sp>
        <p:nvSpPr>
          <p:cNvPr id="8" name="Oval 7"/>
          <p:cNvSpPr/>
          <p:nvPr/>
        </p:nvSpPr>
        <p:spPr>
          <a:xfrm>
            <a:off x="5691051" y="3337879"/>
            <a:ext cx="627018" cy="330925"/>
          </a:xfrm>
          <a:prstGeom prst="ellipse">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191"/>
        <p:cNvGrpSpPr/>
        <p:nvPr/>
      </p:nvGrpSpPr>
      <p:grpSpPr>
        <a:xfrm>
          <a:off x="0" y="0"/>
          <a:ext cx="0" cy="0"/>
          <a:chOff x="0" y="0"/>
          <a:chExt cx="0" cy="0"/>
        </a:xfrm>
      </p:grpSpPr>
      <p:pic>
        <p:nvPicPr>
          <p:cNvPr id="192" name="Google Shape;192;p19"/>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193" name="Google Shape;193;p19"/>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Συζήτηση - Συμπεράσματα</a:t>
            </a:r>
            <a:endParaRPr sz="2800" b="1" i="1" u="none" strike="noStrike" cap="none">
              <a:solidFill>
                <a:srgbClr val="00B050"/>
              </a:solidFill>
              <a:latin typeface="Calibri"/>
              <a:ea typeface="Calibri"/>
              <a:cs typeface="Calibri"/>
              <a:sym typeface="Calibri"/>
            </a:endParaRPr>
          </a:p>
        </p:txBody>
      </p:sp>
      <p:sp>
        <p:nvSpPr>
          <p:cNvPr id="194" name="Google Shape;194;p19"/>
          <p:cNvSpPr/>
          <p:nvPr/>
        </p:nvSpPr>
        <p:spPr>
          <a:xfrm>
            <a:off x="0" y="1109409"/>
            <a:ext cx="9144000" cy="4001095"/>
          </a:xfrm>
          <a:prstGeom prst="rect">
            <a:avLst/>
          </a:prstGeom>
          <a:noFill/>
          <a:ln>
            <a:noFill/>
          </a:ln>
        </p:spPr>
        <p:txBody>
          <a:bodyPr spcFirstLastPara="1" wrap="square" lIns="91425" tIns="45700" rIns="91425" bIns="45700" anchor="t" anchorCtr="0">
            <a:spAutoFit/>
          </a:bodyPr>
          <a:lstStyle/>
          <a:p>
            <a:pPr marL="285750" marR="0" lvl="0" indent="-285750" algn="just" rtl="0">
              <a:lnSpc>
                <a:spcPct val="100000"/>
              </a:lnSpc>
              <a:spcBef>
                <a:spcPts val="0"/>
              </a:spcBef>
              <a:spcAft>
                <a:spcPts val="0"/>
              </a:spcAft>
              <a:buClr>
                <a:srgbClr val="000000"/>
              </a:buClr>
              <a:buSzPts val="1800"/>
              <a:buFont typeface="Arial"/>
              <a:buChar char="•"/>
            </a:pPr>
            <a:r>
              <a:rPr lang="el-GR" sz="1800" b="1" i="0" u="none" strike="noStrike" cap="none">
                <a:solidFill>
                  <a:srgbClr val="000000"/>
                </a:solidFill>
                <a:latin typeface="Calibri"/>
                <a:ea typeface="Calibri"/>
                <a:cs typeface="Calibri"/>
                <a:sym typeface="Calibri"/>
              </a:rPr>
              <a:t>Συν-δημιουργία γνώσης</a:t>
            </a:r>
            <a:endParaRPr sz="1800" b="1"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None/>
            </a:pPr>
            <a:r>
              <a:rPr lang="el-GR" sz="1800" b="0" i="0" u="none" strike="noStrike" cap="none">
                <a:solidFill>
                  <a:srgbClr val="000000"/>
                </a:solidFill>
                <a:latin typeface="Calibri"/>
                <a:ea typeface="Calibri"/>
                <a:cs typeface="Calibri"/>
                <a:sym typeface="Calibri"/>
              </a:rPr>
              <a:t>Η γνώση αυτή καθαυτή όπως και η μεταφορά και ολοκλήρωσή της έγινε από τους φοιτητές που ήταν μέλη της πειραματικής ομάδας</a:t>
            </a:r>
            <a:endParaRPr sz="1800" b="0"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None/>
            </a:pPr>
            <a:endParaRPr sz="1000" b="0" i="0" u="none" strike="noStrike" cap="none">
              <a:solidFill>
                <a:srgbClr val="000000"/>
              </a:solidFill>
              <a:latin typeface="Calibri"/>
              <a:ea typeface="Calibri"/>
              <a:cs typeface="Calibri"/>
              <a:sym typeface="Calibri"/>
            </a:endParaRPr>
          </a:p>
          <a:p>
            <a:pPr marL="285750" marR="0" lvl="0" indent="-285750" algn="just" rtl="0">
              <a:lnSpc>
                <a:spcPct val="100000"/>
              </a:lnSpc>
              <a:spcBef>
                <a:spcPts val="0"/>
              </a:spcBef>
              <a:spcAft>
                <a:spcPts val="0"/>
              </a:spcAft>
              <a:buClr>
                <a:srgbClr val="000000"/>
              </a:buClr>
              <a:buSzPts val="1800"/>
              <a:buFont typeface="Arial"/>
              <a:buChar char="•"/>
            </a:pPr>
            <a:r>
              <a:rPr lang="el-GR" sz="1800" b="1" i="0" u="none" strike="noStrike" cap="none">
                <a:solidFill>
                  <a:srgbClr val="000000"/>
                </a:solidFill>
                <a:latin typeface="Calibri"/>
                <a:ea typeface="Calibri"/>
                <a:cs typeface="Calibri"/>
                <a:sym typeface="Calibri"/>
              </a:rPr>
              <a:t>Πως η γνώση συν-δημιουργείται</a:t>
            </a:r>
            <a:endParaRPr sz="1800" b="1"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None/>
            </a:pPr>
            <a:r>
              <a:rPr lang="el-GR" sz="1800" b="0" i="0" u="none" strike="noStrike" cap="none">
                <a:solidFill>
                  <a:srgbClr val="000000"/>
                </a:solidFill>
                <a:latin typeface="Calibri"/>
                <a:ea typeface="Calibri"/>
                <a:cs typeface="Calibri"/>
                <a:sym typeface="Calibri"/>
              </a:rPr>
              <a:t>Η επικοινωνία και η ανατροφοδότηση από τους μέντορες απόφοιτ</a:t>
            </a:r>
            <a:r>
              <a:rPr lang="el-GR" sz="1800">
                <a:latin typeface="Calibri"/>
                <a:ea typeface="Calibri"/>
                <a:cs typeface="Calibri"/>
                <a:sym typeface="Calibri"/>
              </a:rPr>
              <a:t>ου</a:t>
            </a:r>
            <a:r>
              <a:rPr lang="el-GR" sz="1800" b="0" i="0" u="none" strike="noStrike" cap="none">
                <a:solidFill>
                  <a:srgbClr val="000000"/>
                </a:solidFill>
                <a:latin typeface="Calibri"/>
                <a:ea typeface="Calibri"/>
                <a:cs typeface="Calibri"/>
                <a:sym typeface="Calibri"/>
              </a:rPr>
              <a:t>ς και ειδικούς της βιομηχανί</a:t>
            </a:r>
            <a:r>
              <a:rPr lang="el-GR" sz="1800">
                <a:latin typeface="Calibri"/>
                <a:ea typeface="Calibri"/>
                <a:cs typeface="Calibri"/>
                <a:sym typeface="Calibri"/>
              </a:rPr>
              <a:t>α</a:t>
            </a:r>
            <a:r>
              <a:rPr lang="el-GR" sz="1800" b="0" i="0" u="none" strike="noStrike" cap="none">
                <a:solidFill>
                  <a:srgbClr val="000000"/>
                </a:solidFill>
                <a:latin typeface="Calibri"/>
                <a:ea typeface="Calibri"/>
                <a:cs typeface="Calibri"/>
                <a:sym typeface="Calibri"/>
              </a:rPr>
              <a:t>ς έδειξε το δρόμο του πως η γνώση συν-δημιουργείται</a:t>
            </a:r>
            <a:endParaRPr sz="1800" b="0"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None/>
            </a:pPr>
            <a:endParaRPr sz="1000" b="0" i="0" u="none" strike="noStrike" cap="none">
              <a:solidFill>
                <a:srgbClr val="000000"/>
              </a:solidFill>
              <a:latin typeface="Calibri"/>
              <a:ea typeface="Calibri"/>
              <a:cs typeface="Calibri"/>
              <a:sym typeface="Calibri"/>
            </a:endParaRPr>
          </a:p>
          <a:p>
            <a:pPr marL="285750" marR="0" lvl="0" indent="-285750" algn="just" rtl="0">
              <a:lnSpc>
                <a:spcPct val="100000"/>
              </a:lnSpc>
              <a:spcBef>
                <a:spcPts val="0"/>
              </a:spcBef>
              <a:spcAft>
                <a:spcPts val="0"/>
              </a:spcAft>
              <a:buClr>
                <a:srgbClr val="000000"/>
              </a:buClr>
              <a:buSzPts val="1800"/>
              <a:buFont typeface="Arial"/>
              <a:buChar char="•"/>
            </a:pPr>
            <a:r>
              <a:rPr lang="el-GR" sz="1800" b="1" i="0" u="none" strike="noStrike" cap="none">
                <a:solidFill>
                  <a:srgbClr val="000000"/>
                </a:solidFill>
                <a:latin typeface="Calibri"/>
                <a:ea typeface="Calibri"/>
                <a:cs typeface="Calibri"/>
                <a:sym typeface="Calibri"/>
              </a:rPr>
              <a:t>Πως η γνώση κρίνεται</a:t>
            </a:r>
            <a:endParaRPr/>
          </a:p>
          <a:p>
            <a:pPr marL="0" marR="0" lvl="0" indent="0" algn="just" rtl="0">
              <a:lnSpc>
                <a:spcPct val="100000"/>
              </a:lnSpc>
              <a:spcBef>
                <a:spcPts val="0"/>
              </a:spcBef>
              <a:spcAft>
                <a:spcPts val="0"/>
              </a:spcAft>
              <a:buNone/>
            </a:pPr>
            <a:r>
              <a:rPr lang="el-GR" sz="1800" b="0" i="0" u="none" strike="noStrike" cap="none">
                <a:solidFill>
                  <a:srgbClr val="000000"/>
                </a:solidFill>
                <a:latin typeface="Calibri"/>
                <a:ea typeface="Calibri"/>
                <a:cs typeface="Calibri"/>
                <a:sym typeface="Calibri"/>
              </a:rPr>
              <a:t>Η κρίση μέσα από τους ειδικούς της διασυνδεδεμένης CoP έδωσε τη σωστή ανατροφοδότηση και ήταν καλύτερη από αναρτήσεις σε δημόσια φόρουμ και κοινωνικά δίκτυα</a:t>
            </a:r>
            <a:endParaRPr/>
          </a:p>
          <a:p>
            <a:pPr marL="0" marR="0" lvl="0" indent="0" algn="just" rtl="0">
              <a:lnSpc>
                <a:spcPct val="100000"/>
              </a:lnSpc>
              <a:spcBef>
                <a:spcPts val="0"/>
              </a:spcBef>
              <a:spcAft>
                <a:spcPts val="0"/>
              </a:spcAft>
              <a:buNone/>
            </a:pPr>
            <a:endParaRPr sz="1000" b="0" i="0" u="none" strike="noStrike" cap="none">
              <a:solidFill>
                <a:srgbClr val="000000"/>
              </a:solidFill>
              <a:latin typeface="Calibri"/>
              <a:ea typeface="Calibri"/>
              <a:cs typeface="Calibri"/>
              <a:sym typeface="Calibri"/>
            </a:endParaRPr>
          </a:p>
          <a:p>
            <a:pPr marL="285750" marR="0" lvl="0" indent="-285750" algn="just" rtl="0">
              <a:lnSpc>
                <a:spcPct val="100000"/>
              </a:lnSpc>
              <a:spcBef>
                <a:spcPts val="0"/>
              </a:spcBef>
              <a:spcAft>
                <a:spcPts val="0"/>
              </a:spcAft>
              <a:buClr>
                <a:srgbClr val="000000"/>
              </a:buClr>
              <a:buSzPts val="1800"/>
              <a:buFont typeface="Arial"/>
              <a:buChar char="•"/>
            </a:pPr>
            <a:r>
              <a:rPr lang="el-GR" sz="1800" b="1" i="0" u="none" strike="noStrike" cap="none">
                <a:solidFill>
                  <a:srgbClr val="000000"/>
                </a:solidFill>
                <a:latin typeface="Calibri"/>
                <a:ea typeface="Calibri"/>
                <a:cs typeface="Calibri"/>
                <a:sym typeface="Calibri"/>
              </a:rPr>
              <a:t>Πως η γνώση μεταφέρεται</a:t>
            </a:r>
            <a:endParaRPr/>
          </a:p>
          <a:p>
            <a:pPr marL="0" marR="0" lvl="0" indent="0" algn="just" rtl="0">
              <a:lnSpc>
                <a:spcPct val="100000"/>
              </a:lnSpc>
              <a:spcBef>
                <a:spcPts val="0"/>
              </a:spcBef>
              <a:spcAft>
                <a:spcPts val="0"/>
              </a:spcAft>
              <a:buNone/>
            </a:pPr>
            <a:r>
              <a:rPr lang="el-GR" sz="1800" b="0" i="0" u="none" strike="noStrike" cap="none">
                <a:solidFill>
                  <a:srgbClr val="000000"/>
                </a:solidFill>
                <a:latin typeface="Calibri"/>
                <a:ea typeface="Calibri"/>
                <a:cs typeface="Calibri"/>
                <a:sym typeface="Calibri"/>
              </a:rPr>
              <a:t>Η πειραματική ομάδα κατάφερε χρησιμοποιώντας τους περιορισμούς να ενισχύσει τη δημιουργικότητα και να μεταφέρει τη γνώση</a:t>
            </a:r>
            <a:endParaRPr sz="1800" b="0" i="0" u="none" strike="noStrike" cap="none">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55"/>
        <p:cNvGrpSpPr/>
        <p:nvPr/>
      </p:nvGrpSpPr>
      <p:grpSpPr>
        <a:xfrm>
          <a:off x="0" y="0"/>
          <a:ext cx="0" cy="0"/>
          <a:chOff x="0" y="0"/>
          <a:chExt cx="0" cy="0"/>
        </a:xfrm>
      </p:grpSpPr>
      <p:sp>
        <p:nvSpPr>
          <p:cNvPr id="56" name="Google Shape;56;p2"/>
          <p:cNvSpPr txBox="1"/>
          <p:nvPr/>
        </p:nvSpPr>
        <p:spPr>
          <a:xfrm>
            <a:off x="2629989" y="618309"/>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57" name="Google Shape;57;p2"/>
          <p:cNvPicPr preferRelativeResize="0"/>
          <p:nvPr/>
        </p:nvPicPr>
        <p:blipFill rotWithShape="1">
          <a:blip r:embed="rId3">
            <a:alphaModFix/>
          </a:blip>
          <a:srcRect/>
          <a:stretch/>
        </p:blipFill>
        <p:spPr>
          <a:xfrm>
            <a:off x="7580474" y="0"/>
            <a:ext cx="1563526" cy="1107683"/>
          </a:xfrm>
          <a:prstGeom prst="rect">
            <a:avLst/>
          </a:prstGeom>
          <a:noFill/>
          <a:ln>
            <a:noFill/>
          </a:ln>
        </p:spPr>
      </p:pic>
      <p:sp>
        <p:nvSpPr>
          <p:cNvPr id="58" name="Google Shape;58;p2"/>
          <p:cNvSpPr/>
          <p:nvPr/>
        </p:nvSpPr>
        <p:spPr>
          <a:xfrm>
            <a:off x="1471751" y="1491344"/>
            <a:ext cx="6662056" cy="298543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l-GR" sz="2800" b="1" i="0" u="none" strike="noStrike" cap="none">
                <a:solidFill>
                  <a:schemeClr val="dk1"/>
                </a:solidFill>
                <a:latin typeface="Calibri"/>
                <a:ea typeface="Calibri"/>
                <a:cs typeface="Calibri"/>
                <a:sym typeface="Calibri"/>
              </a:rPr>
              <a:t>Περιεχόμενα</a:t>
            </a:r>
            <a:endParaRPr/>
          </a:p>
          <a:p>
            <a:pPr marL="342900" marR="0" lvl="0" indent="-215900" algn="just" rtl="0">
              <a:lnSpc>
                <a:spcPct val="100000"/>
              </a:lnSpc>
              <a:spcBef>
                <a:spcPts val="0"/>
              </a:spcBef>
              <a:spcAft>
                <a:spcPts val="0"/>
              </a:spcAft>
              <a:buClr>
                <a:srgbClr val="000000"/>
              </a:buClr>
              <a:buSzPts val="2000"/>
              <a:buFont typeface="Noto Sans Symbols"/>
              <a:buNone/>
            </a:pPr>
            <a:endParaRPr sz="2000" b="0" i="0" u="none" strike="noStrike" cap="none">
              <a:solidFill>
                <a:schemeClr val="dk1"/>
              </a:solidFill>
              <a:latin typeface="Calibri"/>
              <a:ea typeface="Calibri"/>
              <a:cs typeface="Calibri"/>
              <a:sym typeface="Calibri"/>
            </a:endParaRPr>
          </a:p>
          <a:p>
            <a:pPr marL="342900" marR="0" lvl="0" indent="-342900" algn="just" rtl="0">
              <a:lnSpc>
                <a:spcPct val="100000"/>
              </a:lnSpc>
              <a:spcBef>
                <a:spcPts val="0"/>
              </a:spcBef>
              <a:spcAft>
                <a:spcPts val="0"/>
              </a:spcAft>
              <a:buClr>
                <a:srgbClr val="000000"/>
              </a:buClr>
              <a:buSzPts val="2000"/>
              <a:buFont typeface="Noto Sans Symbols"/>
              <a:buChar char="✔"/>
            </a:pPr>
            <a:r>
              <a:rPr lang="el-GR" sz="2000" b="0" i="0" u="none" strike="noStrike" cap="none">
                <a:solidFill>
                  <a:schemeClr val="dk1"/>
                </a:solidFill>
                <a:latin typeface="Calibri"/>
                <a:ea typeface="Calibri"/>
                <a:cs typeface="Calibri"/>
                <a:sym typeface="Calibri"/>
              </a:rPr>
              <a:t>Εισαγωγή – Σκοπός της εργασίας – Ερευνητικά ερωτήματα</a:t>
            </a:r>
            <a:endParaRPr/>
          </a:p>
          <a:p>
            <a:pPr marL="342900" marR="0" lvl="0" indent="-215900" algn="just" rtl="0">
              <a:lnSpc>
                <a:spcPct val="100000"/>
              </a:lnSpc>
              <a:spcBef>
                <a:spcPts val="0"/>
              </a:spcBef>
              <a:spcAft>
                <a:spcPts val="0"/>
              </a:spcAft>
              <a:buClr>
                <a:srgbClr val="000000"/>
              </a:buClr>
              <a:buSzPts val="2000"/>
              <a:buFont typeface="Noto Sans Symbols"/>
              <a:buNone/>
            </a:pPr>
            <a:endParaRPr sz="2000" b="0" i="0" u="none" strike="noStrike" cap="none">
              <a:solidFill>
                <a:schemeClr val="dk1"/>
              </a:solidFill>
              <a:latin typeface="Calibri"/>
              <a:ea typeface="Calibri"/>
              <a:cs typeface="Calibri"/>
              <a:sym typeface="Calibri"/>
            </a:endParaRPr>
          </a:p>
          <a:p>
            <a:pPr marL="342900" marR="0" lvl="0" indent="-342900" algn="just" rtl="0">
              <a:lnSpc>
                <a:spcPct val="100000"/>
              </a:lnSpc>
              <a:spcBef>
                <a:spcPts val="0"/>
              </a:spcBef>
              <a:spcAft>
                <a:spcPts val="0"/>
              </a:spcAft>
              <a:buClr>
                <a:srgbClr val="000000"/>
              </a:buClr>
              <a:buSzPts val="2000"/>
              <a:buFont typeface="Noto Sans Symbols"/>
              <a:buChar char="✔"/>
            </a:pPr>
            <a:r>
              <a:rPr lang="el-GR" sz="2000" b="0" i="0" u="none" strike="noStrike" cap="none">
                <a:solidFill>
                  <a:schemeClr val="dk1"/>
                </a:solidFill>
                <a:latin typeface="Calibri"/>
                <a:ea typeface="Calibri"/>
                <a:cs typeface="Calibri"/>
                <a:sym typeface="Calibri"/>
              </a:rPr>
              <a:t>Θεωρητικό υπόβαθρο</a:t>
            </a:r>
            <a:endParaRPr/>
          </a:p>
          <a:p>
            <a:pPr marL="342900" marR="0" lvl="0" indent="-215900" algn="just" rtl="0">
              <a:lnSpc>
                <a:spcPct val="100000"/>
              </a:lnSpc>
              <a:spcBef>
                <a:spcPts val="0"/>
              </a:spcBef>
              <a:spcAft>
                <a:spcPts val="0"/>
              </a:spcAft>
              <a:buClr>
                <a:srgbClr val="000000"/>
              </a:buClr>
              <a:buSzPts val="2000"/>
              <a:buFont typeface="Noto Sans Symbols"/>
              <a:buNone/>
            </a:pPr>
            <a:endParaRPr sz="2000" b="0" i="0" u="none" strike="noStrike" cap="none">
              <a:solidFill>
                <a:schemeClr val="dk1"/>
              </a:solidFill>
              <a:latin typeface="Calibri"/>
              <a:ea typeface="Calibri"/>
              <a:cs typeface="Calibri"/>
              <a:sym typeface="Calibri"/>
            </a:endParaRPr>
          </a:p>
          <a:p>
            <a:pPr marL="342900" marR="0" lvl="0" indent="-342900" algn="just" rtl="0">
              <a:lnSpc>
                <a:spcPct val="100000"/>
              </a:lnSpc>
              <a:spcBef>
                <a:spcPts val="0"/>
              </a:spcBef>
              <a:spcAft>
                <a:spcPts val="0"/>
              </a:spcAft>
              <a:buClr>
                <a:srgbClr val="000000"/>
              </a:buClr>
              <a:buSzPts val="2000"/>
              <a:buFont typeface="Noto Sans Symbols"/>
              <a:buChar char="✔"/>
            </a:pPr>
            <a:r>
              <a:rPr lang="el-GR" sz="2000" b="0" i="0" u="none" strike="noStrike" cap="none">
                <a:solidFill>
                  <a:schemeClr val="dk1"/>
                </a:solidFill>
                <a:latin typeface="Calibri"/>
                <a:ea typeface="Calibri"/>
                <a:cs typeface="Calibri"/>
                <a:sym typeface="Calibri"/>
              </a:rPr>
              <a:t>Ερευνητική διαδικασία</a:t>
            </a:r>
            <a:endParaRPr/>
          </a:p>
          <a:p>
            <a:pPr marL="342900" marR="0" lvl="0" indent="-215900" algn="just" rtl="0">
              <a:lnSpc>
                <a:spcPct val="100000"/>
              </a:lnSpc>
              <a:spcBef>
                <a:spcPts val="0"/>
              </a:spcBef>
              <a:spcAft>
                <a:spcPts val="0"/>
              </a:spcAft>
              <a:buClr>
                <a:srgbClr val="000000"/>
              </a:buClr>
              <a:buSzPts val="2000"/>
              <a:buFont typeface="Noto Sans Symbols"/>
              <a:buNone/>
            </a:pPr>
            <a:endParaRPr sz="2000" b="0" i="0" u="none" strike="noStrike" cap="none">
              <a:solidFill>
                <a:schemeClr val="dk1"/>
              </a:solidFill>
              <a:latin typeface="Calibri"/>
              <a:ea typeface="Calibri"/>
              <a:cs typeface="Calibri"/>
              <a:sym typeface="Calibri"/>
            </a:endParaRPr>
          </a:p>
          <a:p>
            <a:pPr marL="342900" marR="0" lvl="0" indent="-342900" algn="just" rtl="0">
              <a:lnSpc>
                <a:spcPct val="100000"/>
              </a:lnSpc>
              <a:spcBef>
                <a:spcPts val="0"/>
              </a:spcBef>
              <a:spcAft>
                <a:spcPts val="0"/>
              </a:spcAft>
              <a:buClr>
                <a:srgbClr val="000000"/>
              </a:buClr>
              <a:buSzPts val="2000"/>
              <a:buFont typeface="Noto Sans Symbols"/>
              <a:buChar char="✔"/>
            </a:pPr>
            <a:r>
              <a:rPr lang="el-GR" sz="2000" b="0" i="0" u="none" strike="noStrike" cap="none">
                <a:solidFill>
                  <a:schemeClr val="dk1"/>
                </a:solidFill>
                <a:latin typeface="Calibri"/>
                <a:ea typeface="Calibri"/>
                <a:cs typeface="Calibri"/>
                <a:sym typeface="Calibri"/>
              </a:rPr>
              <a:t>Αποτελέσματα – Συζήτηση</a:t>
            </a:r>
            <a:endParaRPr/>
          </a:p>
        </p:txBody>
      </p:sp>
      <p:sp>
        <p:nvSpPr>
          <p:cNvPr id="59" name="Google Shape;59;p2"/>
          <p:cNvSpPr/>
          <p:nvPr/>
        </p:nvSpPr>
        <p:spPr>
          <a:xfrm>
            <a:off x="0" y="0"/>
            <a:ext cx="7053943"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l-GR" sz="2000" b="1" i="1" u="none" strike="noStrike" cap="none">
                <a:solidFill>
                  <a:srgbClr val="00B050"/>
                </a:solidFill>
                <a:latin typeface="Calibri"/>
                <a:ea typeface="Calibri"/>
                <a:cs typeface="Calibri"/>
                <a:sym typeface="Calibri"/>
              </a:rPr>
              <a:t>Α1: «Εισαγωγή στην Ανοιχτή και Εξ Αποστάσεως Εκπαίδευση»</a:t>
            </a:r>
            <a:endParaRPr/>
          </a:p>
          <a:p>
            <a:pPr marL="0" marR="0" lvl="0" indent="0" algn="ctr" rtl="0">
              <a:lnSpc>
                <a:spcPct val="100000"/>
              </a:lnSpc>
              <a:spcBef>
                <a:spcPts val="0"/>
              </a:spcBef>
              <a:spcAft>
                <a:spcPts val="0"/>
              </a:spcAft>
              <a:buNone/>
            </a:pPr>
            <a:r>
              <a:rPr lang="el-GR" sz="2000" b="1" i="1" u="none" strike="noStrike" cap="none">
                <a:solidFill>
                  <a:srgbClr val="00B050"/>
                </a:solidFill>
                <a:latin typeface="Calibri"/>
                <a:ea typeface="Calibri"/>
                <a:cs typeface="Calibri"/>
                <a:sym typeface="Calibri"/>
              </a:rPr>
              <a:t>Ομαδική Εργασία, 16 – 17 / 12 / 2023</a:t>
            </a:r>
            <a:endParaRPr sz="2000" b="1" i="1" u="none" strike="noStrike" cap="none">
              <a:solidFill>
                <a:srgbClr val="00B05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198"/>
        <p:cNvGrpSpPr/>
        <p:nvPr/>
      </p:nvGrpSpPr>
      <p:grpSpPr>
        <a:xfrm>
          <a:off x="0" y="0"/>
          <a:ext cx="0" cy="0"/>
          <a:chOff x="0" y="0"/>
          <a:chExt cx="0" cy="0"/>
        </a:xfrm>
      </p:grpSpPr>
      <p:pic>
        <p:nvPicPr>
          <p:cNvPr id="199" name="Google Shape;199;p20"/>
          <p:cNvPicPr preferRelativeResize="0"/>
          <p:nvPr/>
        </p:nvPicPr>
        <p:blipFill rotWithShape="1">
          <a:blip r:embed="rId3">
            <a:alphaModFix/>
          </a:blip>
          <a:srcRect/>
          <a:stretch/>
        </p:blipFill>
        <p:spPr>
          <a:xfrm>
            <a:off x="1684496" y="402265"/>
            <a:ext cx="5280320" cy="3428320"/>
          </a:xfrm>
          <a:prstGeom prst="rect">
            <a:avLst/>
          </a:prstGeom>
          <a:noFill/>
          <a:ln>
            <a:noFill/>
          </a:ln>
        </p:spPr>
      </p:pic>
      <p:sp>
        <p:nvSpPr>
          <p:cNvPr id="200" name="Google Shape;200;p20"/>
          <p:cNvSpPr/>
          <p:nvPr/>
        </p:nvSpPr>
        <p:spPr>
          <a:xfrm>
            <a:off x="797684" y="3982985"/>
            <a:ext cx="7053943"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l-GR" sz="2800" b="1" i="1" u="none" strike="noStrike" cap="none">
                <a:solidFill>
                  <a:srgbClr val="FF0000"/>
                </a:solidFill>
                <a:latin typeface="Calibri"/>
                <a:ea typeface="Calibri"/>
                <a:cs typeface="Calibri"/>
                <a:sym typeface="Calibri"/>
              </a:rPr>
              <a:t>Σας ευχαριστούμε για την προσοχή σας!!!</a:t>
            </a:r>
            <a:endParaRPr sz="2800" b="1" i="1" u="none" strike="noStrike" cap="none">
              <a:solidFill>
                <a:srgbClr val="FF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63"/>
        <p:cNvGrpSpPr/>
        <p:nvPr/>
      </p:nvGrpSpPr>
      <p:grpSpPr>
        <a:xfrm>
          <a:off x="0" y="0"/>
          <a:ext cx="0" cy="0"/>
          <a:chOff x="0" y="0"/>
          <a:chExt cx="0" cy="0"/>
        </a:xfrm>
      </p:grpSpPr>
      <p:sp>
        <p:nvSpPr>
          <p:cNvPr id="64" name="Google Shape;64;p3"/>
          <p:cNvSpPr txBox="1"/>
          <p:nvPr/>
        </p:nvSpPr>
        <p:spPr>
          <a:xfrm>
            <a:off x="2629989" y="618309"/>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5" name="Google Shape;65;p3"/>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66" name="Google Shape;66;p3"/>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Εισαγωγή</a:t>
            </a:r>
            <a:endParaRPr sz="2800" b="1" i="1" u="none" strike="noStrike" cap="none">
              <a:solidFill>
                <a:srgbClr val="00B050"/>
              </a:solidFill>
              <a:latin typeface="Calibri"/>
              <a:ea typeface="Calibri"/>
              <a:cs typeface="Calibri"/>
              <a:sym typeface="Calibri"/>
            </a:endParaRPr>
          </a:p>
        </p:txBody>
      </p:sp>
      <p:sp>
        <p:nvSpPr>
          <p:cNvPr id="67" name="Google Shape;67;p3"/>
          <p:cNvSpPr/>
          <p:nvPr/>
        </p:nvSpPr>
        <p:spPr>
          <a:xfrm>
            <a:off x="0" y="1788399"/>
            <a:ext cx="9144000" cy="2246769"/>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00000"/>
              </a:lnSpc>
              <a:spcBef>
                <a:spcPts val="0"/>
              </a:spcBef>
              <a:spcAft>
                <a:spcPts val="0"/>
              </a:spcAft>
              <a:buClr>
                <a:srgbClr val="000000"/>
              </a:buClr>
              <a:buSzPts val="2000"/>
              <a:buFont typeface="Noto Sans Symbols"/>
              <a:buChar char="✔"/>
            </a:pPr>
            <a:r>
              <a:rPr lang="el-GR" sz="2000" b="0" i="0" u="none" strike="noStrike" cap="none">
                <a:solidFill>
                  <a:schemeClr val="dk1"/>
                </a:solidFill>
                <a:latin typeface="Calibri"/>
                <a:ea typeface="Calibri"/>
                <a:cs typeface="Calibri"/>
                <a:sym typeface="Calibri"/>
              </a:rPr>
              <a:t>Οι σύγχρονες οικονομίες γνώσης και δημιουργικότητας έχουν μετασχηματίσει τις προοπτικές των εργαζομένων, απαιτώντας δεξιότητες σχετιζόμενες με τη σκέψη </a:t>
            </a:r>
            <a:endParaRPr/>
          </a:p>
          <a:p>
            <a:pPr marL="342900" marR="0" lvl="0" indent="-215900" algn="just" rtl="0">
              <a:lnSpc>
                <a:spcPct val="100000"/>
              </a:lnSpc>
              <a:spcBef>
                <a:spcPts val="0"/>
              </a:spcBef>
              <a:spcAft>
                <a:spcPts val="0"/>
              </a:spcAft>
              <a:buClr>
                <a:srgbClr val="000000"/>
              </a:buClr>
              <a:buSzPts val="2000"/>
              <a:buFont typeface="Noto Sans Symbols"/>
              <a:buNone/>
            </a:pPr>
            <a:endParaRPr sz="2000" b="0" i="0" u="none" strike="noStrike" cap="none">
              <a:solidFill>
                <a:schemeClr val="dk1"/>
              </a:solidFill>
              <a:latin typeface="Calibri"/>
              <a:ea typeface="Calibri"/>
              <a:cs typeface="Calibri"/>
              <a:sym typeface="Calibri"/>
            </a:endParaRPr>
          </a:p>
          <a:p>
            <a:pPr marL="342900" marR="0" lvl="0" indent="-342900" algn="just" rtl="0">
              <a:lnSpc>
                <a:spcPct val="100000"/>
              </a:lnSpc>
              <a:spcBef>
                <a:spcPts val="0"/>
              </a:spcBef>
              <a:spcAft>
                <a:spcPts val="0"/>
              </a:spcAft>
              <a:buClr>
                <a:srgbClr val="000000"/>
              </a:buClr>
              <a:buSzPts val="2000"/>
              <a:buFont typeface="Noto Sans Symbols"/>
              <a:buChar char="✔"/>
            </a:pPr>
            <a:r>
              <a:rPr lang="el-GR" sz="2000" b="0" i="0" u="none" strike="noStrike" cap="none">
                <a:solidFill>
                  <a:schemeClr val="dk1"/>
                </a:solidFill>
                <a:latin typeface="Calibri"/>
                <a:ea typeface="Calibri"/>
                <a:cs typeface="Calibri"/>
                <a:sym typeface="Calibri"/>
              </a:rPr>
              <a:t>Οι νέοι πτυχιούχοι πρέπει να σκέφτονται καινοτόμα χρησιμοποιώντας τη γνώση τους προς ενίσχυση της δημιουργικότητας</a:t>
            </a:r>
            <a:endParaRPr/>
          </a:p>
          <a:p>
            <a:pPr marL="342900" marR="0" lvl="0" indent="-215900" algn="just" rtl="0">
              <a:lnSpc>
                <a:spcPct val="100000"/>
              </a:lnSpc>
              <a:spcBef>
                <a:spcPts val="0"/>
              </a:spcBef>
              <a:spcAft>
                <a:spcPts val="0"/>
              </a:spcAft>
              <a:buClr>
                <a:srgbClr val="000000"/>
              </a:buClr>
              <a:buSzPts val="2000"/>
              <a:buFont typeface="Noto Sans Symbols"/>
              <a:buNone/>
            </a:pPr>
            <a:endParaRPr sz="2000" b="0" i="0" u="none" strike="noStrike" cap="none">
              <a:solidFill>
                <a:schemeClr val="dk1"/>
              </a:solidFill>
              <a:latin typeface="Calibri"/>
              <a:ea typeface="Calibri"/>
              <a:cs typeface="Calibri"/>
              <a:sym typeface="Calibri"/>
            </a:endParaRPr>
          </a:p>
          <a:p>
            <a:pPr marL="342900" marR="0" lvl="0" indent="-342900" algn="just" rtl="0">
              <a:lnSpc>
                <a:spcPct val="100000"/>
              </a:lnSpc>
              <a:spcBef>
                <a:spcPts val="0"/>
              </a:spcBef>
              <a:spcAft>
                <a:spcPts val="0"/>
              </a:spcAft>
              <a:buClr>
                <a:srgbClr val="000000"/>
              </a:buClr>
              <a:buSzPts val="2000"/>
              <a:buFont typeface="Noto Sans Symbols"/>
              <a:buChar char="✔"/>
            </a:pPr>
            <a:r>
              <a:rPr lang="el-GR" sz="2000" b="0" i="0" u="none" strike="noStrike" cap="none">
                <a:solidFill>
                  <a:schemeClr val="dk1"/>
                </a:solidFill>
                <a:latin typeface="Calibri"/>
                <a:ea typeface="Calibri"/>
                <a:cs typeface="Calibri"/>
                <a:sym typeface="Calibri"/>
              </a:rPr>
              <a:t>Απαιτείται μίξη της δημιουργικότητας και της αυθεντικότητας στην εκπαίδευση</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71"/>
        <p:cNvGrpSpPr/>
        <p:nvPr/>
      </p:nvGrpSpPr>
      <p:grpSpPr>
        <a:xfrm>
          <a:off x="0" y="0"/>
          <a:ext cx="0" cy="0"/>
          <a:chOff x="0" y="0"/>
          <a:chExt cx="0" cy="0"/>
        </a:xfrm>
      </p:grpSpPr>
      <p:sp>
        <p:nvSpPr>
          <p:cNvPr id="72" name="Google Shape;72;p4"/>
          <p:cNvSpPr txBox="1"/>
          <p:nvPr/>
        </p:nvSpPr>
        <p:spPr>
          <a:xfrm>
            <a:off x="2629989" y="618309"/>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3" name="Google Shape;73;p4"/>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74" name="Google Shape;74;p4"/>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Εισαγωγή</a:t>
            </a:r>
            <a:endParaRPr sz="2800" b="1" i="1" u="none" strike="noStrike" cap="none">
              <a:solidFill>
                <a:srgbClr val="00B050"/>
              </a:solidFill>
              <a:latin typeface="Calibri"/>
              <a:ea typeface="Calibri"/>
              <a:cs typeface="Calibri"/>
              <a:sym typeface="Calibri"/>
            </a:endParaRPr>
          </a:p>
        </p:txBody>
      </p:sp>
      <p:sp>
        <p:nvSpPr>
          <p:cNvPr id="75" name="Google Shape;75;p4"/>
          <p:cNvSpPr/>
          <p:nvPr/>
        </p:nvSpPr>
        <p:spPr>
          <a:xfrm>
            <a:off x="0" y="1322515"/>
            <a:ext cx="9144000" cy="3477875"/>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00000"/>
              </a:lnSpc>
              <a:spcBef>
                <a:spcPts val="0"/>
              </a:spcBef>
              <a:spcAft>
                <a:spcPts val="0"/>
              </a:spcAft>
              <a:buClr>
                <a:srgbClr val="000000"/>
              </a:buClr>
              <a:buSzPts val="2000"/>
              <a:buFont typeface="Noto Sans Symbols"/>
              <a:buChar char="✔"/>
            </a:pPr>
            <a:r>
              <a:rPr lang="el-GR" sz="2000" b="0" i="0" u="none" strike="noStrike" cap="none">
                <a:solidFill>
                  <a:schemeClr val="dk1"/>
                </a:solidFill>
                <a:latin typeface="Calibri"/>
                <a:ea typeface="Calibri"/>
                <a:cs typeface="Calibri"/>
                <a:sym typeface="Calibri"/>
              </a:rPr>
              <a:t>Η ανώτατη εκπαίδευση μπορεί να εκσυγχρονιστεί μέσω συνεργασιών με εύρωστες βιομηχανίες, οι οποίες μπορούν να υποστηρίξουν ποικίλες δημιουργικές δεξιότητες και διαδικασίες, στοιχεία που </a:t>
            </a:r>
            <a:r>
              <a:rPr lang="el-GR" sz="2000" b="0" i="0" u="none" strike="noStrike" cap="none">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τους </a:t>
            </a:r>
            <a:r>
              <a:rPr lang="el-GR" sz="2000" b="0" i="0" u="none" strike="noStrike" cap="none">
                <a:solidFill>
                  <a:schemeClr val="dk1"/>
                </a:solidFill>
                <a:latin typeface="Calibri"/>
                <a:ea typeface="Calibri"/>
                <a:cs typeface="Calibri"/>
                <a:sym typeface="Calibri"/>
              </a:rPr>
              <a:t>λείπουν σήμερα</a:t>
            </a:r>
            <a:endParaRPr/>
          </a:p>
          <a:p>
            <a:pPr marL="342900" marR="0" lvl="0" indent="-215900" algn="just" rtl="0">
              <a:lnSpc>
                <a:spcPct val="100000"/>
              </a:lnSpc>
              <a:spcBef>
                <a:spcPts val="0"/>
              </a:spcBef>
              <a:spcAft>
                <a:spcPts val="0"/>
              </a:spcAft>
              <a:buClr>
                <a:srgbClr val="000000"/>
              </a:buClr>
              <a:buSzPts val="2000"/>
              <a:buFont typeface="Noto Sans Symbols"/>
              <a:buNone/>
            </a:pPr>
            <a:endParaRPr sz="2000" b="0" i="0" u="none" strike="noStrike" cap="none">
              <a:solidFill>
                <a:schemeClr val="dk1"/>
              </a:solidFill>
              <a:latin typeface="Calibri"/>
              <a:ea typeface="Calibri"/>
              <a:cs typeface="Calibri"/>
              <a:sym typeface="Calibri"/>
            </a:endParaRPr>
          </a:p>
          <a:p>
            <a:pPr marL="342900" marR="0" lvl="0" indent="-342900" algn="just" rtl="0">
              <a:lnSpc>
                <a:spcPct val="100000"/>
              </a:lnSpc>
              <a:spcBef>
                <a:spcPts val="0"/>
              </a:spcBef>
              <a:spcAft>
                <a:spcPts val="0"/>
              </a:spcAft>
              <a:buClr>
                <a:srgbClr val="000000"/>
              </a:buClr>
              <a:buSzPts val="2000"/>
              <a:buFont typeface="Noto Sans Symbols"/>
              <a:buChar char="✔"/>
            </a:pPr>
            <a:r>
              <a:rPr lang="el-GR" sz="2000" b="0" i="0" u="none" strike="noStrike" cap="none">
                <a:solidFill>
                  <a:schemeClr val="dk1"/>
                </a:solidFill>
                <a:latin typeface="Calibri"/>
                <a:ea typeface="Calibri"/>
                <a:cs typeface="Calibri"/>
                <a:sym typeface="Calibri"/>
              </a:rPr>
              <a:t>Μπορεί να επιτευχθεί μέσω των κοινοτήτων πρακτικής (Communities of Practice, CoP)</a:t>
            </a:r>
            <a:endParaRPr/>
          </a:p>
          <a:p>
            <a:pPr marL="342900" marR="0" lvl="0" indent="-215900" algn="just" rtl="0">
              <a:lnSpc>
                <a:spcPct val="100000"/>
              </a:lnSpc>
              <a:spcBef>
                <a:spcPts val="0"/>
              </a:spcBef>
              <a:spcAft>
                <a:spcPts val="0"/>
              </a:spcAft>
              <a:buClr>
                <a:srgbClr val="000000"/>
              </a:buClr>
              <a:buSzPts val="2000"/>
              <a:buFont typeface="Noto Sans Symbols"/>
              <a:buNone/>
            </a:pPr>
            <a:endParaRPr sz="2000" b="0" i="0" u="none" strike="noStrike" cap="none">
              <a:solidFill>
                <a:schemeClr val="dk1"/>
              </a:solidFill>
              <a:latin typeface="Calibri"/>
              <a:ea typeface="Calibri"/>
              <a:cs typeface="Calibri"/>
              <a:sym typeface="Calibri"/>
            </a:endParaRPr>
          </a:p>
          <a:p>
            <a:pPr marL="342900" marR="0" lvl="0" indent="-342900" algn="just" rtl="0">
              <a:lnSpc>
                <a:spcPct val="100000"/>
              </a:lnSpc>
              <a:spcBef>
                <a:spcPts val="0"/>
              </a:spcBef>
              <a:spcAft>
                <a:spcPts val="0"/>
              </a:spcAft>
              <a:buClr>
                <a:srgbClr val="000000"/>
              </a:buClr>
              <a:buSzPts val="2000"/>
              <a:buFont typeface="Noto Sans Symbols"/>
              <a:buChar char="✔"/>
            </a:pPr>
            <a:r>
              <a:rPr lang="el-GR" sz="2000" b="0" i="0" u="none" strike="noStrike" cap="none">
                <a:solidFill>
                  <a:schemeClr val="dk1"/>
                </a:solidFill>
                <a:latin typeface="Calibri"/>
                <a:ea typeface="Calibri"/>
                <a:cs typeface="Calibri"/>
                <a:sym typeface="Calibri"/>
              </a:rPr>
              <a:t>Κοινότητα πρακτικής </a:t>
            </a:r>
            <a:r>
              <a:rPr lang="el-GR" sz="2000" b="1" i="1" u="none" strike="noStrike" cap="none">
                <a:solidFill>
                  <a:schemeClr val="dk1"/>
                </a:solidFill>
                <a:latin typeface="Calibri"/>
                <a:ea typeface="Calibri"/>
                <a:cs typeface="Calibri"/>
                <a:sym typeface="Calibri"/>
              </a:rPr>
              <a:t>(Wenger 2001, Lave &amp; Wenger 1991)</a:t>
            </a:r>
            <a:endParaRPr sz="2000" b="0" i="0" u="none" strike="noStrike" cap="none">
              <a:solidFill>
                <a:schemeClr val="dk1"/>
              </a:solidFill>
              <a:latin typeface="Calibri"/>
              <a:ea typeface="Calibri"/>
              <a:cs typeface="Calibri"/>
              <a:sym typeface="Calibri"/>
            </a:endParaRPr>
          </a:p>
          <a:p>
            <a:pPr marL="719138" marR="0" lvl="7" indent="-342900" algn="just" rtl="0">
              <a:lnSpc>
                <a:spcPct val="100000"/>
              </a:lnSpc>
              <a:spcBef>
                <a:spcPts val="0"/>
              </a:spcBef>
              <a:spcAft>
                <a:spcPts val="0"/>
              </a:spcAft>
              <a:buClr>
                <a:srgbClr val="000000"/>
              </a:buClr>
              <a:buSzPts val="2000"/>
              <a:buFont typeface="Arial"/>
              <a:buChar char="•"/>
            </a:pPr>
            <a:r>
              <a:rPr lang="el-GR" sz="2000" b="0" i="0" u="none" strike="noStrike" cap="none">
                <a:solidFill>
                  <a:schemeClr val="dk1"/>
                </a:solidFill>
                <a:latin typeface="Calibri"/>
                <a:ea typeface="Calibri"/>
                <a:cs typeface="Calibri"/>
                <a:sym typeface="Calibri"/>
              </a:rPr>
              <a:t>ομάδες ανθρώπων με κοινό πάθος, ενδιαφέρον και στόχους για ένα θέμα</a:t>
            </a:r>
            <a:endParaRPr/>
          </a:p>
          <a:p>
            <a:pPr marL="719138" marR="0" lvl="7" indent="-342900" algn="just" rtl="0">
              <a:lnSpc>
                <a:spcPct val="100000"/>
              </a:lnSpc>
              <a:spcBef>
                <a:spcPts val="0"/>
              </a:spcBef>
              <a:spcAft>
                <a:spcPts val="0"/>
              </a:spcAft>
              <a:buClr>
                <a:srgbClr val="000000"/>
              </a:buClr>
              <a:buSzPts val="2000"/>
              <a:buFont typeface="Arial"/>
              <a:buChar char="•"/>
            </a:pPr>
            <a:r>
              <a:rPr lang="el-GR" sz="2000" b="0" i="0" u="none" strike="noStrike" cap="none">
                <a:solidFill>
                  <a:schemeClr val="dk1"/>
                </a:solidFill>
                <a:latin typeface="Calibri"/>
                <a:ea typeface="Calibri"/>
                <a:cs typeface="Calibri"/>
                <a:sym typeface="Calibri"/>
              </a:rPr>
              <a:t>συν-δημιουργούν γνώση και ικανότητες μέσω αλληλεπίδρασης και συνεργασίας</a:t>
            </a:r>
            <a:endParaRPr sz="20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79"/>
        <p:cNvGrpSpPr/>
        <p:nvPr/>
      </p:nvGrpSpPr>
      <p:grpSpPr>
        <a:xfrm>
          <a:off x="0" y="0"/>
          <a:ext cx="0" cy="0"/>
          <a:chOff x="0" y="0"/>
          <a:chExt cx="0" cy="0"/>
        </a:xfrm>
      </p:grpSpPr>
      <p:sp>
        <p:nvSpPr>
          <p:cNvPr id="80" name="Google Shape;80;p5"/>
          <p:cNvSpPr txBox="1"/>
          <p:nvPr/>
        </p:nvSpPr>
        <p:spPr>
          <a:xfrm>
            <a:off x="2629989" y="618309"/>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81" name="Google Shape;81;p5"/>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82" name="Google Shape;82;p5"/>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Σκοπός της εργασίας</a:t>
            </a:r>
            <a:endParaRPr sz="2800" b="1" i="1" u="none" strike="noStrike" cap="none">
              <a:solidFill>
                <a:srgbClr val="00B050"/>
              </a:solidFill>
              <a:latin typeface="Calibri"/>
              <a:ea typeface="Calibri"/>
              <a:cs typeface="Calibri"/>
              <a:sym typeface="Calibri"/>
            </a:endParaRPr>
          </a:p>
        </p:txBody>
      </p:sp>
      <p:sp>
        <p:nvSpPr>
          <p:cNvPr id="83" name="Google Shape;83;p5"/>
          <p:cNvSpPr/>
          <p:nvPr/>
        </p:nvSpPr>
        <p:spPr>
          <a:xfrm>
            <a:off x="0" y="1322515"/>
            <a:ext cx="9144000" cy="3477875"/>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00000"/>
              </a:lnSpc>
              <a:spcBef>
                <a:spcPts val="0"/>
              </a:spcBef>
              <a:spcAft>
                <a:spcPts val="0"/>
              </a:spcAft>
              <a:buClr>
                <a:srgbClr val="000000"/>
              </a:buClr>
              <a:buSzPts val="2000"/>
              <a:buFont typeface="Noto Sans Symbols"/>
              <a:buChar char="✔"/>
            </a:pPr>
            <a:r>
              <a:rPr lang="el-GR" sz="2000" b="0" i="0" u="none" strike="noStrike" cap="none">
                <a:solidFill>
                  <a:schemeClr val="dk1"/>
                </a:solidFill>
                <a:latin typeface="Calibri"/>
                <a:ea typeface="Calibri"/>
                <a:cs typeface="Calibri"/>
                <a:sym typeface="Calibri"/>
              </a:rPr>
              <a:t>Η συνεργασία μελών CoP της ακαδημαϊκής κοινότητας με αυτά των βιομηχανιών ονομάζεται διασυνδεδεμένη κοινότητα πρακτικής (cross-organizational CoP), υποστηρίζεται ότι θα οδηγήσει σε γνώσεις και δεξιότητες οποίες θα ενισχύσουν τη δημιουργικότητα </a:t>
            </a:r>
            <a:endParaRPr sz="2000" b="0" i="0" u="none" strike="noStrike" cap="none">
              <a:solidFill>
                <a:schemeClr val="dk1"/>
              </a:solidFill>
              <a:latin typeface="Calibri"/>
              <a:ea typeface="Calibri"/>
              <a:cs typeface="Calibri"/>
              <a:sym typeface="Calibri"/>
            </a:endParaRPr>
          </a:p>
          <a:p>
            <a:pPr marL="342900" marR="0" lvl="0" indent="-215900" algn="just" rtl="0">
              <a:lnSpc>
                <a:spcPct val="100000"/>
              </a:lnSpc>
              <a:spcBef>
                <a:spcPts val="0"/>
              </a:spcBef>
              <a:spcAft>
                <a:spcPts val="0"/>
              </a:spcAft>
              <a:buClr>
                <a:srgbClr val="000000"/>
              </a:buClr>
              <a:buSzPts val="2000"/>
              <a:buFont typeface="Noto Sans Symbols"/>
              <a:buNone/>
            </a:pPr>
            <a:endParaRPr sz="2000" b="0" i="0" u="none" strike="noStrike" cap="none">
              <a:solidFill>
                <a:schemeClr val="dk1"/>
              </a:solidFill>
              <a:latin typeface="Calibri"/>
              <a:ea typeface="Calibri"/>
              <a:cs typeface="Calibri"/>
              <a:sym typeface="Calibri"/>
            </a:endParaRPr>
          </a:p>
          <a:p>
            <a:pPr marL="342900" marR="0" lvl="0" indent="-342900" algn="just" rtl="0">
              <a:lnSpc>
                <a:spcPct val="100000"/>
              </a:lnSpc>
              <a:spcBef>
                <a:spcPts val="0"/>
              </a:spcBef>
              <a:spcAft>
                <a:spcPts val="0"/>
              </a:spcAft>
              <a:buClr>
                <a:srgbClr val="000000"/>
              </a:buClr>
              <a:buSzPts val="2000"/>
              <a:buFont typeface="Noto Sans Symbols"/>
              <a:buChar char="✔"/>
            </a:pPr>
            <a:r>
              <a:rPr lang="el-GR" sz="2000" b="0" i="0" u="none" strike="noStrike" cap="none">
                <a:solidFill>
                  <a:schemeClr val="dk1"/>
                </a:solidFill>
                <a:latin typeface="Calibri"/>
                <a:ea typeface="Calibri"/>
                <a:cs typeface="Calibri"/>
                <a:sym typeface="Calibri"/>
              </a:rPr>
              <a:t>Παρόλα αυτά υπάρχει </a:t>
            </a:r>
            <a:r>
              <a:rPr lang="el-GR" sz="2000">
                <a:solidFill>
                  <a:schemeClr val="dk1"/>
                </a:solidFill>
                <a:latin typeface="Calibri"/>
                <a:ea typeface="Calibri"/>
                <a:cs typeface="Calibri"/>
                <a:sym typeface="Calibri"/>
              </a:rPr>
              <a:t>έλλειμμα</a:t>
            </a:r>
            <a:r>
              <a:rPr lang="el-GR" sz="2000" b="0" i="0" u="none" strike="noStrike" cap="none">
                <a:solidFill>
                  <a:schemeClr val="dk1"/>
                </a:solidFill>
                <a:latin typeface="Calibri"/>
                <a:ea typeface="Calibri"/>
                <a:cs typeface="Calibri"/>
                <a:sym typeface="Calibri"/>
              </a:rPr>
              <a:t> στις δημοσιευμένες έρευνες για τις διασυνδεδεμένες κοινότητες πρακτικές</a:t>
            </a:r>
            <a:endParaRPr sz="2000" b="0" i="0" u="none" strike="noStrike" cap="none">
              <a:solidFill>
                <a:schemeClr val="dk1"/>
              </a:solidFill>
              <a:latin typeface="Calibri"/>
              <a:ea typeface="Calibri"/>
              <a:cs typeface="Calibri"/>
              <a:sym typeface="Calibri"/>
            </a:endParaRPr>
          </a:p>
          <a:p>
            <a:pPr marL="342900" marR="0" lvl="0" indent="-215900" algn="just" rtl="0">
              <a:lnSpc>
                <a:spcPct val="100000"/>
              </a:lnSpc>
              <a:spcBef>
                <a:spcPts val="0"/>
              </a:spcBef>
              <a:spcAft>
                <a:spcPts val="0"/>
              </a:spcAft>
              <a:buClr>
                <a:srgbClr val="000000"/>
              </a:buClr>
              <a:buSzPts val="2000"/>
              <a:buFont typeface="Noto Sans Symbols"/>
              <a:buNone/>
            </a:pPr>
            <a:endParaRPr sz="2000" b="0" i="0" u="none" strike="noStrike" cap="none">
              <a:solidFill>
                <a:schemeClr val="dk1"/>
              </a:solidFill>
              <a:latin typeface="Calibri"/>
              <a:ea typeface="Calibri"/>
              <a:cs typeface="Calibri"/>
              <a:sym typeface="Calibri"/>
            </a:endParaRPr>
          </a:p>
          <a:p>
            <a:pPr marL="342900" marR="0" lvl="0" indent="-342900" algn="just" rtl="0">
              <a:lnSpc>
                <a:spcPct val="100000"/>
              </a:lnSpc>
              <a:spcBef>
                <a:spcPts val="0"/>
              </a:spcBef>
              <a:spcAft>
                <a:spcPts val="0"/>
              </a:spcAft>
              <a:buClr>
                <a:srgbClr val="000000"/>
              </a:buClr>
              <a:buSzPts val="2000"/>
              <a:buFont typeface="Noto Sans Symbols"/>
              <a:buChar char="✔"/>
            </a:pPr>
            <a:r>
              <a:rPr lang="el-GR" sz="2000" b="0" i="0" u="none" strike="noStrike" cap="none">
                <a:solidFill>
                  <a:schemeClr val="dk1"/>
                </a:solidFill>
                <a:latin typeface="Calibri"/>
                <a:ea typeface="Calibri"/>
                <a:cs typeface="Calibri"/>
                <a:sym typeface="Calibri"/>
              </a:rPr>
              <a:t>Διερεύνηση των επιπτώσεων της συμμετοχής σε κοινότητες πρακτικής όσον αφορά τη γνώση και τη δημιουργικότητα την εκπαιδευόμενων της ανώτατης εκπαίδευσης στον τομέα της σχεδίασης ιστοσελίδων (Design) </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87"/>
        <p:cNvGrpSpPr/>
        <p:nvPr/>
      </p:nvGrpSpPr>
      <p:grpSpPr>
        <a:xfrm>
          <a:off x="0" y="0"/>
          <a:ext cx="0" cy="0"/>
          <a:chOff x="0" y="0"/>
          <a:chExt cx="0" cy="0"/>
        </a:xfrm>
      </p:grpSpPr>
      <p:sp>
        <p:nvSpPr>
          <p:cNvPr id="88" name="Google Shape;88;p6"/>
          <p:cNvSpPr txBox="1"/>
          <p:nvPr/>
        </p:nvSpPr>
        <p:spPr>
          <a:xfrm>
            <a:off x="2629989" y="618309"/>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89" name="Google Shape;89;p6"/>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90" name="Google Shape;90;p6"/>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Ερευνητικά ερωτήματα</a:t>
            </a:r>
            <a:endParaRPr sz="2800" b="1" i="1" u="none" strike="noStrike" cap="none">
              <a:solidFill>
                <a:srgbClr val="00B050"/>
              </a:solidFill>
              <a:latin typeface="Calibri"/>
              <a:ea typeface="Calibri"/>
              <a:cs typeface="Calibri"/>
              <a:sym typeface="Calibri"/>
            </a:endParaRPr>
          </a:p>
        </p:txBody>
      </p:sp>
      <p:sp>
        <p:nvSpPr>
          <p:cNvPr id="91" name="Google Shape;91;p6"/>
          <p:cNvSpPr/>
          <p:nvPr/>
        </p:nvSpPr>
        <p:spPr>
          <a:xfrm>
            <a:off x="0" y="1109409"/>
            <a:ext cx="9144000" cy="369331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1800" b="1" i="0" u="none" strike="noStrike" cap="none">
                <a:solidFill>
                  <a:srgbClr val="FF0000"/>
                </a:solidFill>
                <a:latin typeface="Calibri"/>
                <a:ea typeface="Calibri"/>
                <a:cs typeface="Calibri"/>
                <a:sym typeface="Calibri"/>
              </a:rPr>
              <a:t>ΕΡ1:</a:t>
            </a:r>
            <a:r>
              <a:rPr lang="el-GR" sz="1800" b="0" i="0" u="none" strike="noStrike" cap="none">
                <a:solidFill>
                  <a:schemeClr val="dk1"/>
                </a:solidFill>
                <a:latin typeface="Calibri"/>
                <a:ea typeface="Calibri"/>
                <a:cs typeface="Calibri"/>
                <a:sym typeface="Calibri"/>
              </a:rPr>
              <a:t> Ποιες είναι οι διαφορές </a:t>
            </a:r>
            <a:r>
              <a:rPr lang="el-GR" sz="1800" b="0" i="0" u="none" strike="noStrike" cap="none">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στη</a:t>
            </a:r>
            <a:r>
              <a:rPr lang="el-GR" sz="1800" b="0" i="0" u="none" strike="noStrike" cap="none">
                <a:solidFill>
                  <a:schemeClr val="dk1"/>
                </a:solidFill>
                <a:latin typeface="Calibri"/>
                <a:ea typeface="Calibri"/>
                <a:cs typeface="Calibri"/>
                <a:sym typeface="Calibri"/>
              </a:rPr>
              <a:t> δημιουργικότητα των εκπαιδευόμενων που συμμετείχαν στην Κοινότητα Πρακτικής σε σύγκριση με αυτούς που δεν συμμετείχαν, όπως αξιολογήθηκαν από εξωτερικούς ενδιαφερόμενους της Κοινότητας Πρακτικής;</a:t>
            </a:r>
            <a:endParaRPr/>
          </a:p>
          <a:p>
            <a:pPr marL="0" marR="0" lvl="0" indent="0" algn="just"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None/>
            </a:pPr>
            <a:r>
              <a:rPr lang="el-GR" sz="1800" b="1" i="0" u="none" strike="noStrike" cap="none">
                <a:solidFill>
                  <a:srgbClr val="FF0000"/>
                </a:solidFill>
                <a:latin typeface="Calibri"/>
                <a:ea typeface="Calibri"/>
                <a:cs typeface="Calibri"/>
                <a:sym typeface="Calibri"/>
              </a:rPr>
              <a:t>ΕΡ2:</a:t>
            </a:r>
            <a:r>
              <a:rPr lang="el-GR" sz="1800" b="0" i="0" u="none" strike="noStrike" cap="none">
                <a:solidFill>
                  <a:schemeClr val="dk1"/>
                </a:solidFill>
                <a:latin typeface="Calibri"/>
                <a:ea typeface="Calibri"/>
                <a:cs typeface="Calibri"/>
                <a:sym typeface="Calibri"/>
              </a:rPr>
              <a:t> Ποιες είναι οι διαφορές στα επίπεδα κατανόησης των εκπαιδευόμενων που συμμετείχαν στην Κοινότητα Πρακτικής σε σύγκριση με αυτούς που δεν συμμετείχαν, βασιζόμενοι στην τελική βαθμολογία των εξετάσεων;</a:t>
            </a:r>
            <a:endParaRPr/>
          </a:p>
          <a:p>
            <a:pPr marL="0" marR="0" lvl="0" indent="0" algn="just"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None/>
            </a:pPr>
            <a:r>
              <a:rPr lang="el-GR" sz="1800" b="1" i="0" u="none" strike="noStrike" cap="none">
                <a:solidFill>
                  <a:srgbClr val="FF0000"/>
                </a:solidFill>
                <a:latin typeface="Calibri"/>
                <a:ea typeface="Calibri"/>
                <a:cs typeface="Calibri"/>
                <a:sym typeface="Calibri"/>
              </a:rPr>
              <a:t>ΕΡ3:</a:t>
            </a:r>
            <a:r>
              <a:rPr lang="el-GR" sz="1800" b="0" i="0" u="none" strike="noStrike" cap="none">
                <a:solidFill>
                  <a:schemeClr val="dk1"/>
                </a:solidFill>
                <a:latin typeface="Calibri"/>
                <a:ea typeface="Calibri"/>
                <a:cs typeface="Calibri"/>
                <a:sym typeface="Calibri"/>
              </a:rPr>
              <a:t> Ποιες είναι οι διαφορές στα επίπεδα επικοινωνίας μεταξύ των </a:t>
            </a:r>
            <a:r>
              <a:rPr lang="el-GR" sz="1800">
                <a:solidFill>
                  <a:schemeClr val="dk1"/>
                </a:solidFill>
                <a:latin typeface="Calibri"/>
                <a:ea typeface="Calibri"/>
                <a:cs typeface="Calibri"/>
                <a:sym typeface="Calibri"/>
              </a:rPr>
              <a:t>εκπαιδευόμενων</a:t>
            </a:r>
            <a:r>
              <a:rPr lang="el-GR" sz="1800" b="0" i="0" u="none" strike="noStrike" cap="none">
                <a:solidFill>
                  <a:schemeClr val="dk1"/>
                </a:solidFill>
                <a:latin typeface="Calibri"/>
                <a:ea typeface="Calibri"/>
                <a:cs typeface="Calibri"/>
                <a:sym typeface="Calibri"/>
              </a:rPr>
              <a:t> στις δύο ομάδες;</a:t>
            </a:r>
            <a:endParaRPr/>
          </a:p>
          <a:p>
            <a:pPr marL="0" marR="0" lvl="0" indent="0" algn="just"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None/>
            </a:pPr>
            <a:r>
              <a:rPr lang="el-GR" sz="1800" b="1" i="0" u="none" strike="noStrike" cap="none">
                <a:solidFill>
                  <a:srgbClr val="FF0000"/>
                </a:solidFill>
                <a:latin typeface="Calibri"/>
                <a:ea typeface="Calibri"/>
                <a:cs typeface="Calibri"/>
                <a:sym typeface="Calibri"/>
              </a:rPr>
              <a:t>ΕΡ4:</a:t>
            </a:r>
            <a:r>
              <a:rPr lang="el-GR" sz="1800" b="0" i="0" u="none" strike="noStrike" cap="none">
                <a:solidFill>
                  <a:schemeClr val="dk1"/>
                </a:solidFill>
                <a:latin typeface="Calibri"/>
                <a:ea typeface="Calibri"/>
                <a:cs typeface="Calibri"/>
                <a:sym typeface="Calibri"/>
              </a:rPr>
              <a:t> Ποιες είναι οι αντιλήψεις των μαθητών της ομάδας CoP (πειραματική ομάδα) σχετικά με την επιστημονική τους αντίληψη;</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95"/>
        <p:cNvGrpSpPr/>
        <p:nvPr/>
      </p:nvGrpSpPr>
      <p:grpSpPr>
        <a:xfrm>
          <a:off x="0" y="0"/>
          <a:ext cx="0" cy="0"/>
          <a:chOff x="0" y="0"/>
          <a:chExt cx="0" cy="0"/>
        </a:xfrm>
      </p:grpSpPr>
      <p:sp>
        <p:nvSpPr>
          <p:cNvPr id="96" name="Google Shape;96;p7"/>
          <p:cNvSpPr txBox="1"/>
          <p:nvPr/>
        </p:nvSpPr>
        <p:spPr>
          <a:xfrm>
            <a:off x="2629989" y="618309"/>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97" name="Google Shape;97;p7"/>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98" name="Google Shape;98;p7"/>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Θεωρητικό υπόβαθρο</a:t>
            </a:r>
            <a:endParaRPr sz="2800" b="1" i="1" u="none" strike="noStrike" cap="none">
              <a:solidFill>
                <a:srgbClr val="00B050"/>
              </a:solidFill>
              <a:latin typeface="Calibri"/>
              <a:ea typeface="Calibri"/>
              <a:cs typeface="Calibri"/>
              <a:sym typeface="Calibri"/>
            </a:endParaRPr>
          </a:p>
        </p:txBody>
      </p:sp>
      <p:sp>
        <p:nvSpPr>
          <p:cNvPr id="99" name="Google Shape;99;p7"/>
          <p:cNvSpPr/>
          <p:nvPr/>
        </p:nvSpPr>
        <p:spPr>
          <a:xfrm>
            <a:off x="0" y="1109409"/>
            <a:ext cx="9144000" cy="3554819"/>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l-GR" sz="2400" b="1" i="0" u="none" strike="noStrike" cap="none">
                <a:solidFill>
                  <a:srgbClr val="FF0000"/>
                </a:solidFill>
                <a:latin typeface="Calibri"/>
                <a:ea typeface="Calibri"/>
                <a:cs typeface="Calibri"/>
                <a:sym typeface="Calibri"/>
              </a:rPr>
              <a:t>Δημιουργικότητα</a:t>
            </a:r>
            <a:endParaRPr/>
          </a:p>
          <a:p>
            <a:pPr marL="644525" marR="0" lvl="3" indent="-285750" algn="just" rtl="0">
              <a:lnSpc>
                <a:spcPct val="150000"/>
              </a:lnSpc>
              <a:spcBef>
                <a:spcPts val="0"/>
              </a:spcBef>
              <a:spcAft>
                <a:spcPts val="0"/>
              </a:spcAft>
              <a:buClr>
                <a:srgbClr val="000000"/>
              </a:buClr>
              <a:buSzPts val="1800"/>
              <a:buFont typeface="Noto Sans Symbols"/>
              <a:buChar char="✔"/>
            </a:pPr>
            <a:r>
              <a:rPr lang="el-GR" sz="1800" b="0" i="0" u="none" strike="noStrike" cap="none">
                <a:solidFill>
                  <a:schemeClr val="dk1"/>
                </a:solidFill>
                <a:latin typeface="Calibri"/>
                <a:ea typeface="Calibri"/>
                <a:cs typeface="Calibri"/>
                <a:sym typeface="Calibri"/>
              </a:rPr>
              <a:t>Πολυδιάστατος χαρακτήρας</a:t>
            </a:r>
            <a:endParaRPr/>
          </a:p>
          <a:p>
            <a:pPr marL="644525" marR="0" lvl="3" indent="-285750" algn="just" rtl="0">
              <a:lnSpc>
                <a:spcPct val="150000"/>
              </a:lnSpc>
              <a:spcBef>
                <a:spcPts val="0"/>
              </a:spcBef>
              <a:spcAft>
                <a:spcPts val="0"/>
              </a:spcAft>
              <a:buClr>
                <a:srgbClr val="000000"/>
              </a:buClr>
              <a:buSzPts val="1800"/>
              <a:buFont typeface="Noto Sans Symbols"/>
              <a:buChar char="✔"/>
            </a:pPr>
            <a:r>
              <a:rPr lang="el-GR" sz="1800" b="0" i="0" u="none" strike="noStrike" cap="none">
                <a:solidFill>
                  <a:schemeClr val="dk1"/>
                </a:solidFill>
                <a:latin typeface="Calibri"/>
                <a:ea typeface="Calibri"/>
                <a:cs typeface="Calibri"/>
                <a:sym typeface="Calibri"/>
              </a:rPr>
              <a:t>Οι εκπαιδευόμενοι παρακολουθούν αυστηρά σχεδιασμένα προγράμματα απομονωμένα από το μέρος του επαγγέλματος και με έλλειψη δημιουργικότητας</a:t>
            </a:r>
            <a:endParaRPr/>
          </a:p>
          <a:p>
            <a:pPr marL="644525" marR="0" lvl="3" indent="-285750" algn="just" rtl="0">
              <a:lnSpc>
                <a:spcPct val="150000"/>
              </a:lnSpc>
              <a:spcBef>
                <a:spcPts val="0"/>
              </a:spcBef>
              <a:spcAft>
                <a:spcPts val="0"/>
              </a:spcAft>
              <a:buClr>
                <a:srgbClr val="000000"/>
              </a:buClr>
              <a:buSzPts val="1800"/>
              <a:buFont typeface="Noto Sans Symbols"/>
              <a:buChar char="✔"/>
            </a:pPr>
            <a:r>
              <a:rPr lang="el-GR" sz="1800" b="0" i="0" u="none" strike="noStrike" cap="none">
                <a:solidFill>
                  <a:schemeClr val="dk1"/>
                </a:solidFill>
                <a:latin typeface="Calibri"/>
                <a:ea typeface="Calibri"/>
                <a:cs typeface="Calibri"/>
                <a:sym typeface="Calibri"/>
              </a:rPr>
              <a:t>Η συνεργασία πανεπιστημίων-βιομηχανίας μπορεί να χρησιμοποιηθεί για διερευνηθεί πως οι περιορισμοί του πραγματικού κόσμου επηρεάζουν την δημιουργικότητα στην μάθηση</a:t>
            </a:r>
            <a:endParaRPr/>
          </a:p>
          <a:p>
            <a:pPr marL="644525" marR="0" lvl="3" indent="-285750" algn="just" rtl="0">
              <a:lnSpc>
                <a:spcPct val="150000"/>
              </a:lnSpc>
              <a:spcBef>
                <a:spcPts val="0"/>
              </a:spcBef>
              <a:spcAft>
                <a:spcPts val="0"/>
              </a:spcAft>
              <a:buClr>
                <a:srgbClr val="000000"/>
              </a:buClr>
              <a:buSzPts val="1800"/>
              <a:buFont typeface="Noto Sans Symbols"/>
              <a:buChar char="✔"/>
            </a:pPr>
            <a:r>
              <a:rPr lang="el-GR" sz="1800" b="0" i="0" u="none" strike="noStrike" cap="none">
                <a:solidFill>
                  <a:schemeClr val="dk1"/>
                </a:solidFill>
                <a:latin typeface="Calibri"/>
                <a:ea typeface="Calibri"/>
                <a:cs typeface="Calibri"/>
                <a:sym typeface="Calibri"/>
              </a:rPr>
              <a:t>Οι περιορισμοί μπορούν να παίξουν σημαντικό ρόλο στη δημιουργικότητα</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103"/>
        <p:cNvGrpSpPr/>
        <p:nvPr/>
      </p:nvGrpSpPr>
      <p:grpSpPr>
        <a:xfrm>
          <a:off x="0" y="0"/>
          <a:ext cx="0" cy="0"/>
          <a:chOff x="0" y="0"/>
          <a:chExt cx="0" cy="0"/>
        </a:xfrm>
      </p:grpSpPr>
      <p:sp>
        <p:nvSpPr>
          <p:cNvPr id="104" name="Google Shape;104;p8"/>
          <p:cNvSpPr txBox="1"/>
          <p:nvPr/>
        </p:nvSpPr>
        <p:spPr>
          <a:xfrm>
            <a:off x="2629989" y="618309"/>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05" name="Google Shape;105;p8"/>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106" name="Google Shape;106;p8"/>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Θεωρητικό υπόβαθρο</a:t>
            </a:r>
            <a:endParaRPr sz="2800" b="1" i="1" u="none" strike="noStrike" cap="none">
              <a:solidFill>
                <a:srgbClr val="00B050"/>
              </a:solidFill>
              <a:latin typeface="Calibri"/>
              <a:ea typeface="Calibri"/>
              <a:cs typeface="Calibri"/>
              <a:sym typeface="Calibri"/>
            </a:endParaRPr>
          </a:p>
        </p:txBody>
      </p:sp>
      <p:sp>
        <p:nvSpPr>
          <p:cNvPr id="107" name="Google Shape;107;p8"/>
          <p:cNvSpPr/>
          <p:nvPr/>
        </p:nvSpPr>
        <p:spPr>
          <a:xfrm>
            <a:off x="0" y="1109409"/>
            <a:ext cx="9144000" cy="3970318"/>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l-GR" sz="2400" b="1" i="0" u="none" strike="noStrike" cap="none">
                <a:solidFill>
                  <a:srgbClr val="FF0000"/>
                </a:solidFill>
                <a:latin typeface="Calibri"/>
                <a:ea typeface="Calibri"/>
                <a:cs typeface="Calibri"/>
                <a:sym typeface="Calibri"/>
              </a:rPr>
              <a:t>Κοινότητες Πρακτικής (CoP)</a:t>
            </a:r>
            <a:endParaRPr sz="2400" b="1" i="0" u="none" strike="noStrike" cap="none">
              <a:solidFill>
                <a:srgbClr val="FF0000"/>
              </a:solidFill>
              <a:latin typeface="Calibri"/>
              <a:ea typeface="Calibri"/>
              <a:cs typeface="Calibri"/>
              <a:sym typeface="Calibri"/>
            </a:endParaRPr>
          </a:p>
          <a:p>
            <a:pPr marL="644525" marR="0" lvl="3" indent="-285750" algn="just" rtl="0">
              <a:lnSpc>
                <a:spcPct val="150000"/>
              </a:lnSpc>
              <a:spcBef>
                <a:spcPts val="0"/>
              </a:spcBef>
              <a:spcAft>
                <a:spcPts val="0"/>
              </a:spcAft>
              <a:buClr>
                <a:srgbClr val="000000"/>
              </a:buClr>
              <a:buSzPts val="1800"/>
              <a:buFont typeface="Noto Sans Symbols"/>
              <a:buChar char="✔"/>
            </a:pPr>
            <a:r>
              <a:rPr lang="el-GR" sz="1800" b="0" i="0" u="none" strike="noStrike" cap="none">
                <a:solidFill>
                  <a:schemeClr val="dk1"/>
                </a:solidFill>
                <a:latin typeface="Calibri"/>
                <a:ea typeface="Calibri"/>
                <a:cs typeface="Calibri"/>
                <a:sym typeface="Calibri"/>
              </a:rPr>
              <a:t>Το πλαίσιο λειτουργίας τους υπάγεται στην ενσωματωμένη μάθηση (Situated Learning, SL), σύμφωνα με την οποία η πραγματική μάθηση δεν μπορεί να επιτευχθεί εκτός του πλαισίου στο οποίο προορίζεται να μεταφερθεί και να </a:t>
            </a:r>
            <a:r>
              <a:rPr lang="el-GR" sz="1800">
                <a:solidFill>
                  <a:schemeClr val="dk1"/>
                </a:solidFill>
                <a:latin typeface="Calibri"/>
                <a:ea typeface="Calibri"/>
                <a:cs typeface="Calibri"/>
                <a:sym typeface="Calibri"/>
              </a:rPr>
              <a:t>εφαρμοστεί</a:t>
            </a:r>
            <a:endParaRPr/>
          </a:p>
          <a:p>
            <a:pPr marL="644525" marR="0" lvl="3" indent="-285750" algn="just" rtl="0">
              <a:lnSpc>
                <a:spcPct val="150000"/>
              </a:lnSpc>
              <a:spcBef>
                <a:spcPts val="0"/>
              </a:spcBef>
              <a:spcAft>
                <a:spcPts val="0"/>
              </a:spcAft>
              <a:buClr>
                <a:srgbClr val="000000"/>
              </a:buClr>
              <a:buSzPts val="1800"/>
              <a:buFont typeface="Noto Sans Symbols"/>
              <a:buChar char="✔"/>
            </a:pPr>
            <a:r>
              <a:rPr lang="el-GR" sz="1800" b="0" i="0" u="none" strike="noStrike" cap="none">
                <a:solidFill>
                  <a:schemeClr val="dk1"/>
                </a:solidFill>
                <a:latin typeface="Calibri"/>
                <a:ea typeface="Calibri"/>
                <a:cs typeface="Calibri"/>
                <a:sym typeface="Calibri"/>
              </a:rPr>
              <a:t>Μπορεί να δημιουργηθεί από οποιαδήποτε κοινωνική ομάδα</a:t>
            </a:r>
            <a:endParaRPr/>
          </a:p>
          <a:p>
            <a:pPr marL="644525" marR="0" lvl="3" indent="-285750" algn="just" rtl="0">
              <a:lnSpc>
                <a:spcPct val="150000"/>
              </a:lnSpc>
              <a:spcBef>
                <a:spcPts val="0"/>
              </a:spcBef>
              <a:spcAft>
                <a:spcPts val="0"/>
              </a:spcAft>
              <a:buClr>
                <a:srgbClr val="000000"/>
              </a:buClr>
              <a:buSzPts val="1800"/>
              <a:buFont typeface="Noto Sans Symbols"/>
              <a:buChar char="✔"/>
            </a:pPr>
            <a:r>
              <a:rPr lang="el-GR" sz="1800" b="0" i="0" u="none" strike="noStrike" cap="none">
                <a:solidFill>
                  <a:schemeClr val="dk1"/>
                </a:solidFill>
                <a:latin typeface="Calibri"/>
                <a:ea typeface="Calibri"/>
                <a:cs typeface="Calibri"/>
                <a:sym typeface="Calibri"/>
              </a:rPr>
              <a:t>Νόμιμη Περιφερειακή Συμμετοχή (Legitimate Peripheral Participation, LPP)</a:t>
            </a:r>
            <a:endParaRPr/>
          </a:p>
          <a:p>
            <a:pPr marL="644525" marR="0" lvl="3" indent="-285750" algn="just" rtl="0">
              <a:lnSpc>
                <a:spcPct val="150000"/>
              </a:lnSpc>
              <a:spcBef>
                <a:spcPts val="0"/>
              </a:spcBef>
              <a:spcAft>
                <a:spcPts val="0"/>
              </a:spcAft>
              <a:buClr>
                <a:srgbClr val="000000"/>
              </a:buClr>
              <a:buSzPts val="1800"/>
              <a:buFont typeface="Noto Sans Symbols"/>
              <a:buChar char="✔"/>
            </a:pPr>
            <a:r>
              <a:rPr lang="el-GR" sz="1800" b="0" i="0" u="none" strike="noStrike" cap="none">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Τρία επίπεδα συμμετοχής</a:t>
            </a:r>
            <a:endParaRPr/>
          </a:p>
          <a:p>
            <a:pPr marL="358775" marR="0" lvl="5" indent="0" algn="just" rtl="0">
              <a:lnSpc>
                <a:spcPct val="100000"/>
              </a:lnSpc>
              <a:spcBef>
                <a:spcPts val="0"/>
              </a:spcBef>
              <a:spcAft>
                <a:spcPts val="0"/>
              </a:spcAft>
              <a:buNone/>
            </a:pPr>
            <a:r>
              <a:rPr lang="el-GR" sz="1800" b="0" i="0" u="none" strike="noStrike" cap="none">
                <a:solidFill>
                  <a:schemeClr val="dk1"/>
                </a:solidFill>
                <a:latin typeface="Calibri"/>
                <a:ea typeface="Calibri"/>
                <a:cs typeface="Calibri"/>
                <a:sym typeface="Calibri"/>
              </a:rPr>
              <a:t>	</a:t>
            </a:r>
            <a:r>
              <a:rPr lang="el-GR" sz="1800" b="1" i="1" u="none" strike="noStrike" cap="none">
                <a:solidFill>
                  <a:schemeClr val="dk1"/>
                </a:solidFill>
                <a:latin typeface="Calibri"/>
                <a:ea typeface="Calibri"/>
                <a:cs typeface="Calibri"/>
                <a:sym typeface="Calibri"/>
              </a:rPr>
              <a:t>α) πυρήνα ομάδα</a:t>
            </a:r>
            <a:endParaRPr/>
          </a:p>
          <a:p>
            <a:pPr marL="358775" marR="0" lvl="5" indent="0" algn="just" rtl="0">
              <a:lnSpc>
                <a:spcPct val="100000"/>
              </a:lnSpc>
              <a:spcBef>
                <a:spcPts val="0"/>
              </a:spcBef>
              <a:spcAft>
                <a:spcPts val="0"/>
              </a:spcAft>
              <a:buNone/>
            </a:pPr>
            <a:r>
              <a:rPr lang="el-GR" sz="1800" b="1" i="1" u="none" strike="noStrike" cap="none">
                <a:solidFill>
                  <a:schemeClr val="dk1"/>
                </a:solidFill>
                <a:latin typeface="Calibri"/>
                <a:ea typeface="Calibri"/>
                <a:cs typeface="Calibri"/>
                <a:sym typeface="Calibri"/>
              </a:rPr>
              <a:t>	β) ενεργή ομάδα</a:t>
            </a:r>
            <a:endParaRPr/>
          </a:p>
          <a:p>
            <a:pPr marL="358775" marR="0" lvl="5" indent="0" algn="just" rtl="0">
              <a:lnSpc>
                <a:spcPct val="100000"/>
              </a:lnSpc>
              <a:spcBef>
                <a:spcPts val="0"/>
              </a:spcBef>
              <a:spcAft>
                <a:spcPts val="0"/>
              </a:spcAft>
              <a:buNone/>
            </a:pPr>
            <a:r>
              <a:rPr lang="el-GR" sz="1800" b="1" i="1" u="none" strike="noStrike" cap="none">
                <a:solidFill>
                  <a:schemeClr val="dk1"/>
                </a:solidFill>
                <a:latin typeface="Calibri"/>
                <a:ea typeface="Calibri"/>
                <a:cs typeface="Calibri"/>
                <a:sym typeface="Calibri"/>
              </a:rPr>
              <a:t>	γ) περιφερειακή ομάδα</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8E6FC"/>
        </a:solidFill>
        <a:effectLst/>
      </p:bgPr>
    </p:bg>
    <p:spTree>
      <p:nvGrpSpPr>
        <p:cNvPr id="1" name="Shape 111"/>
        <p:cNvGrpSpPr/>
        <p:nvPr/>
      </p:nvGrpSpPr>
      <p:grpSpPr>
        <a:xfrm>
          <a:off x="0" y="0"/>
          <a:ext cx="0" cy="0"/>
          <a:chOff x="0" y="0"/>
          <a:chExt cx="0" cy="0"/>
        </a:xfrm>
      </p:grpSpPr>
      <p:sp>
        <p:nvSpPr>
          <p:cNvPr id="112" name="Google Shape;112;p9"/>
          <p:cNvSpPr txBox="1"/>
          <p:nvPr/>
        </p:nvSpPr>
        <p:spPr>
          <a:xfrm>
            <a:off x="2629989" y="618309"/>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13" name="Google Shape;113;p9"/>
          <p:cNvPicPr preferRelativeResize="0"/>
          <p:nvPr/>
        </p:nvPicPr>
        <p:blipFill rotWithShape="1">
          <a:blip r:embed="rId3">
            <a:alphaModFix/>
          </a:blip>
          <a:srcRect/>
          <a:stretch/>
        </p:blipFill>
        <p:spPr>
          <a:xfrm>
            <a:off x="7580474" y="1726"/>
            <a:ext cx="1563526" cy="1107683"/>
          </a:xfrm>
          <a:prstGeom prst="rect">
            <a:avLst/>
          </a:prstGeom>
          <a:noFill/>
          <a:ln>
            <a:noFill/>
          </a:ln>
        </p:spPr>
      </p:pic>
      <p:sp>
        <p:nvSpPr>
          <p:cNvPr id="114" name="Google Shape;114;p9"/>
          <p:cNvSpPr/>
          <p:nvPr/>
        </p:nvSpPr>
        <p:spPr>
          <a:xfrm>
            <a:off x="0" y="1726"/>
            <a:ext cx="7053943"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l-GR" sz="2800" b="1" i="1" u="none" strike="noStrike" cap="none">
                <a:solidFill>
                  <a:srgbClr val="00B050"/>
                </a:solidFill>
                <a:latin typeface="Calibri"/>
                <a:ea typeface="Calibri"/>
                <a:cs typeface="Calibri"/>
                <a:sym typeface="Calibri"/>
              </a:rPr>
              <a:t>Θεωρητικό υπόβαθρο</a:t>
            </a:r>
            <a:endParaRPr sz="2800" b="1" i="1" u="none" strike="noStrike" cap="none">
              <a:solidFill>
                <a:srgbClr val="00B050"/>
              </a:solidFill>
              <a:latin typeface="Calibri"/>
              <a:ea typeface="Calibri"/>
              <a:cs typeface="Calibri"/>
              <a:sym typeface="Calibri"/>
            </a:endParaRPr>
          </a:p>
        </p:txBody>
      </p:sp>
      <p:sp>
        <p:nvSpPr>
          <p:cNvPr id="115" name="Google Shape;115;p9"/>
          <p:cNvSpPr/>
          <p:nvPr/>
        </p:nvSpPr>
        <p:spPr>
          <a:xfrm>
            <a:off x="0" y="524946"/>
            <a:ext cx="5040086" cy="589072"/>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l-GR" sz="2400" b="1" i="0" u="none" strike="noStrike" cap="none">
                <a:solidFill>
                  <a:srgbClr val="FF0000"/>
                </a:solidFill>
                <a:latin typeface="Calibri"/>
                <a:ea typeface="Calibri"/>
                <a:cs typeface="Calibri"/>
                <a:sym typeface="Calibri"/>
              </a:rPr>
              <a:t>Κοινότητες Πρακτικής (CoP)</a:t>
            </a:r>
            <a:endParaRPr sz="2400" b="1" i="0" u="none" strike="noStrike" cap="none">
              <a:solidFill>
                <a:srgbClr val="FF0000"/>
              </a:solidFill>
              <a:latin typeface="Calibri"/>
              <a:ea typeface="Calibri"/>
              <a:cs typeface="Calibri"/>
              <a:sym typeface="Calibri"/>
            </a:endParaRPr>
          </a:p>
        </p:txBody>
      </p:sp>
      <p:pic>
        <p:nvPicPr>
          <p:cNvPr id="116" name="Google Shape;116;p9"/>
          <p:cNvPicPr preferRelativeResize="0"/>
          <p:nvPr/>
        </p:nvPicPr>
        <p:blipFill rotWithShape="1">
          <a:blip r:embed="rId4">
            <a:alphaModFix/>
          </a:blip>
          <a:srcRect l="17619" t="5481" r="17857" b="7492"/>
          <a:stretch/>
        </p:blipFill>
        <p:spPr>
          <a:xfrm>
            <a:off x="2181220" y="1207381"/>
            <a:ext cx="5025123" cy="3810563"/>
          </a:xfrm>
          <a:prstGeom prst="rect">
            <a:avLst/>
          </a:prstGeom>
          <a:noFill/>
          <a:ln w="9525" cap="flat" cmpd="sng">
            <a:solidFill>
              <a:schemeClr val="accent1"/>
            </a:solidFill>
            <a:prstDash val="solid"/>
            <a:round/>
            <a:headEnd type="none" w="sm" len="sm"/>
            <a:tailEnd type="none" w="sm" len="sm"/>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TotalTime>
  <Words>3542</Words>
  <Application>Microsoft Office PowerPoint</Application>
  <PresentationFormat>Προβολή στην οθόνη (16:9)</PresentationFormat>
  <Paragraphs>232</Paragraphs>
  <Slides>20</Slides>
  <Notes>20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20</vt:i4>
      </vt:variant>
    </vt:vector>
  </HeadingPairs>
  <TitlesOfParts>
    <vt:vector size="25" baseType="lpstr">
      <vt:lpstr>Arial</vt:lpstr>
      <vt:lpstr>Calibri</vt:lpstr>
      <vt:lpstr>Noto Sans Symbols</vt:lpstr>
      <vt:lpstr>Times New Roman</vt:lpstr>
      <vt:lpstr>Simple Light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Χαράλαμπος Μουζάκης</dc:creator>
  <cp:lastModifiedBy>Χαράλαμπος Μουζάκης</cp:lastModifiedBy>
  <cp:revision>10</cp:revision>
  <dcterms:modified xsi:type="dcterms:W3CDTF">2023-12-22T07:40:08Z</dcterms:modified>
</cp:coreProperties>
</file>